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412" r:id="rId1"/>
  </p:sldMasterIdLst>
  <p:notesMasterIdLst>
    <p:notesMasterId r:id="rId25"/>
  </p:notesMasterIdLst>
  <p:sldIdLst>
    <p:sldId id="398" r:id="rId2"/>
    <p:sldId id="256" r:id="rId3"/>
    <p:sldId id="308" r:id="rId4"/>
    <p:sldId id="330" r:id="rId5"/>
    <p:sldId id="336" r:id="rId6"/>
    <p:sldId id="343" r:id="rId7"/>
    <p:sldId id="315" r:id="rId8"/>
    <p:sldId id="346" r:id="rId9"/>
    <p:sldId id="338" r:id="rId10"/>
    <p:sldId id="334" r:id="rId11"/>
    <p:sldId id="344" r:id="rId12"/>
    <p:sldId id="339" r:id="rId13"/>
    <p:sldId id="349" r:id="rId14"/>
    <p:sldId id="345" r:id="rId15"/>
    <p:sldId id="337" r:id="rId16"/>
    <p:sldId id="333" r:id="rId17"/>
    <p:sldId id="335" r:id="rId18"/>
    <p:sldId id="340" r:id="rId19"/>
    <p:sldId id="348" r:id="rId20"/>
    <p:sldId id="347" r:id="rId21"/>
    <p:sldId id="287" r:id="rId22"/>
    <p:sldId id="400" r:id="rId23"/>
    <p:sldId id="329" r:id="rId24"/>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65"/>
    <p:restoredTop sz="92218" autoAdjust="0"/>
  </p:normalViewPr>
  <p:slideViewPr>
    <p:cSldViewPr snapToGrid="0" snapToObjects="1">
      <p:cViewPr varScale="1">
        <p:scale>
          <a:sx n="77" d="100"/>
          <a:sy n="77" d="100"/>
        </p:scale>
        <p:origin x="3178" y="6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6F66A-E66E-42BB-A1EA-25B6C44A0E2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992B05-E288-46D0-A155-FD8AFDD2AFDA}">
      <dgm:prSet/>
      <dgm:spPr/>
      <dgm:t>
        <a:bodyPr/>
        <a:lstStyle/>
        <a:p>
          <a:pPr>
            <a:lnSpc>
              <a:spcPct val="100000"/>
            </a:lnSpc>
            <a:defRPr b="1"/>
          </a:pPr>
          <a:r>
            <a:rPr lang="en-US" dirty="0"/>
            <a:t>Do</a:t>
          </a:r>
        </a:p>
      </dgm:t>
    </dgm:pt>
    <dgm:pt modelId="{EF5D5193-BD46-42F1-BA2F-98DF0A9375F1}" type="parTrans" cxnId="{B7DAA78E-80FB-41FA-962D-DD5CF65B379C}">
      <dgm:prSet/>
      <dgm:spPr/>
      <dgm:t>
        <a:bodyPr/>
        <a:lstStyle/>
        <a:p>
          <a:endParaRPr lang="en-US"/>
        </a:p>
      </dgm:t>
    </dgm:pt>
    <dgm:pt modelId="{83AA1BCF-072A-4EA0-938F-D90F3EE05A64}" type="sibTrans" cxnId="{B7DAA78E-80FB-41FA-962D-DD5CF65B379C}">
      <dgm:prSet/>
      <dgm:spPr/>
      <dgm:t>
        <a:bodyPr/>
        <a:lstStyle/>
        <a:p>
          <a:endParaRPr lang="en-US"/>
        </a:p>
      </dgm:t>
    </dgm:pt>
    <dgm:pt modelId="{D1F35BB6-7221-435F-8473-EA85EA18F8E2}">
      <dgm:prSet custT="1"/>
      <dgm:spPr/>
      <dgm:t>
        <a:bodyPr/>
        <a:lstStyle/>
        <a:p>
          <a:pPr algn="l">
            <a:lnSpc>
              <a:spcPct val="100000"/>
            </a:lnSpc>
            <a:buFont typeface="Wingdings" panose="05000000000000000000" pitchFamily="2" charset="2"/>
            <a:buChar char="§"/>
          </a:pPr>
          <a:r>
            <a:rPr lang="en-US" sz="1500" baseline="0" dirty="0"/>
            <a:t>Start planting the seed early.</a:t>
          </a:r>
        </a:p>
        <a:p>
          <a:pPr algn="l">
            <a:lnSpc>
              <a:spcPct val="100000"/>
            </a:lnSpc>
            <a:buFont typeface="Wingdings" panose="05000000000000000000" pitchFamily="2" charset="2"/>
            <a:buChar char="§"/>
          </a:pPr>
          <a:r>
            <a:rPr lang="en-US" sz="1500" baseline="0" dirty="0"/>
            <a:t>Ask the PD and faculty to stress the importance of scholarly activities.</a:t>
          </a:r>
        </a:p>
        <a:p>
          <a:pPr algn="l">
            <a:lnSpc>
              <a:spcPct val="100000"/>
            </a:lnSpc>
            <a:buFont typeface="Wingdings" panose="05000000000000000000" pitchFamily="2" charset="2"/>
            <a:buChar char="§"/>
          </a:pPr>
          <a:r>
            <a:rPr lang="en-US" sz="1500" baseline="0" dirty="0"/>
            <a:t>Tie into accreditation and professionalism.</a:t>
          </a:r>
        </a:p>
        <a:p>
          <a:pPr algn="l">
            <a:lnSpc>
              <a:spcPct val="100000"/>
            </a:lnSpc>
            <a:buFont typeface="Wingdings" panose="05000000000000000000" pitchFamily="2" charset="2"/>
            <a:buChar char="§"/>
          </a:pPr>
          <a:endParaRPr lang="en-US" sz="1500" baseline="0" dirty="0"/>
        </a:p>
      </dgm:t>
    </dgm:pt>
    <dgm:pt modelId="{CEDC3E54-23FB-4779-B056-47C7C6822520}" type="parTrans" cxnId="{9B36CDEC-9A82-4005-9B24-D849ED859ECA}">
      <dgm:prSet/>
      <dgm:spPr/>
      <dgm:t>
        <a:bodyPr/>
        <a:lstStyle/>
        <a:p>
          <a:endParaRPr lang="en-US"/>
        </a:p>
      </dgm:t>
    </dgm:pt>
    <dgm:pt modelId="{6EB631B0-DECD-40ED-B25F-A000D06C9671}" type="sibTrans" cxnId="{9B36CDEC-9A82-4005-9B24-D849ED859ECA}">
      <dgm:prSet/>
      <dgm:spPr/>
      <dgm:t>
        <a:bodyPr/>
        <a:lstStyle/>
        <a:p>
          <a:endParaRPr lang="en-US"/>
        </a:p>
      </dgm:t>
    </dgm:pt>
    <dgm:pt modelId="{7B639E5D-9D1A-42DC-97BC-F96C0BBEBF9E}">
      <dgm:prSet/>
      <dgm:spPr/>
      <dgm:t>
        <a:bodyPr/>
        <a:lstStyle/>
        <a:p>
          <a:pPr>
            <a:lnSpc>
              <a:spcPct val="100000"/>
            </a:lnSpc>
            <a:defRPr b="1"/>
          </a:pPr>
          <a:r>
            <a:rPr lang="en-US" dirty="0"/>
            <a:t>Don’t</a:t>
          </a:r>
        </a:p>
      </dgm:t>
    </dgm:pt>
    <dgm:pt modelId="{97275005-0A2C-4E5C-B6AA-470467D7A5DD}" type="parTrans" cxnId="{F44DD4AD-817E-4576-9D58-201B7CB448EF}">
      <dgm:prSet/>
      <dgm:spPr/>
      <dgm:t>
        <a:bodyPr/>
        <a:lstStyle/>
        <a:p>
          <a:endParaRPr lang="en-US"/>
        </a:p>
      </dgm:t>
    </dgm:pt>
    <dgm:pt modelId="{3F621E2C-6EB3-4021-89AD-AF8B2928F019}" type="sibTrans" cxnId="{F44DD4AD-817E-4576-9D58-201B7CB448EF}">
      <dgm:prSet/>
      <dgm:spPr/>
      <dgm:t>
        <a:bodyPr/>
        <a:lstStyle/>
        <a:p>
          <a:endParaRPr lang="en-US"/>
        </a:p>
      </dgm:t>
    </dgm:pt>
    <dgm:pt modelId="{528E32DF-4CDC-4BCD-B4B5-20001A0F8AB3}">
      <dgm:prSet custT="1"/>
      <dgm:spPr/>
      <dgm:t>
        <a:bodyPr/>
        <a:lstStyle/>
        <a:p>
          <a:pPr algn="l">
            <a:lnSpc>
              <a:spcPct val="100000"/>
            </a:lnSpc>
          </a:pPr>
          <a:r>
            <a:rPr lang="en-US" sz="1500" baseline="0" dirty="0"/>
            <a:t>Overwhelm at the beginning.</a:t>
          </a:r>
        </a:p>
        <a:p>
          <a:pPr algn="l">
            <a:lnSpc>
              <a:spcPct val="100000"/>
            </a:lnSpc>
          </a:pPr>
          <a:r>
            <a:rPr lang="en-US" sz="1500" baseline="0" dirty="0"/>
            <a:t>Forget the check ins.</a:t>
          </a:r>
        </a:p>
        <a:p>
          <a:pPr algn="l">
            <a:lnSpc>
              <a:spcPct val="100000"/>
            </a:lnSpc>
          </a:pPr>
          <a:r>
            <a:rPr lang="en-US" sz="1500" baseline="0" dirty="0"/>
            <a:t>Delay assessing progress.</a:t>
          </a:r>
        </a:p>
        <a:p>
          <a:pPr algn="l">
            <a:lnSpc>
              <a:spcPct val="100000"/>
            </a:lnSpc>
          </a:pPr>
          <a:endParaRPr lang="en-US" sz="1500" baseline="0" dirty="0"/>
        </a:p>
      </dgm:t>
    </dgm:pt>
    <dgm:pt modelId="{7CB3FB31-B8B0-4085-9816-CFAD4FAF7A09}" type="parTrans" cxnId="{0D42506D-BD5B-4EDC-BB07-785D26A71513}">
      <dgm:prSet/>
      <dgm:spPr/>
      <dgm:t>
        <a:bodyPr/>
        <a:lstStyle/>
        <a:p>
          <a:endParaRPr lang="en-US"/>
        </a:p>
      </dgm:t>
    </dgm:pt>
    <dgm:pt modelId="{3E89B65C-CEE1-44F0-AF2F-B41DB4D995C0}" type="sibTrans" cxnId="{0D42506D-BD5B-4EDC-BB07-785D26A71513}">
      <dgm:prSet/>
      <dgm:spPr/>
      <dgm:t>
        <a:bodyPr/>
        <a:lstStyle/>
        <a:p>
          <a:endParaRPr lang="en-US"/>
        </a:p>
      </dgm:t>
    </dgm:pt>
    <dgm:pt modelId="{BC15B79E-D17E-4874-9B9C-746D6D80308A}" type="pres">
      <dgm:prSet presAssocID="{4836F66A-E66E-42BB-A1EA-25B6C44A0E2B}" presName="root" presStyleCnt="0">
        <dgm:presLayoutVars>
          <dgm:dir/>
          <dgm:resizeHandles val="exact"/>
        </dgm:presLayoutVars>
      </dgm:prSet>
      <dgm:spPr/>
    </dgm:pt>
    <dgm:pt modelId="{504BAB6F-7682-40A7-85A6-D3DEEB55E4D6}" type="pres">
      <dgm:prSet presAssocID="{F5992B05-E288-46D0-A155-FD8AFDD2AFDA}" presName="compNode" presStyleCnt="0"/>
      <dgm:spPr/>
    </dgm:pt>
    <dgm:pt modelId="{E81E0409-7E6B-4E88-B7A6-6E442A0C9150}" type="pres">
      <dgm:prSet presAssocID="{F5992B05-E288-46D0-A155-FD8AFDD2AF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E07289-D3C3-4683-8981-6B43B167FA11}" type="pres">
      <dgm:prSet presAssocID="{F5992B05-E288-46D0-A155-FD8AFDD2AFDA}" presName="iconSpace" presStyleCnt="0"/>
      <dgm:spPr/>
    </dgm:pt>
    <dgm:pt modelId="{0C12A1F0-1E25-4DCF-AE13-7189AE9F4DF5}" type="pres">
      <dgm:prSet presAssocID="{F5992B05-E288-46D0-A155-FD8AFDD2AFDA}" presName="parTx" presStyleLbl="revTx" presStyleIdx="0" presStyleCnt="4">
        <dgm:presLayoutVars>
          <dgm:chMax val="0"/>
          <dgm:chPref val="0"/>
        </dgm:presLayoutVars>
      </dgm:prSet>
      <dgm:spPr/>
    </dgm:pt>
    <dgm:pt modelId="{207A1C0B-944A-470D-B3AA-6F473B801146}" type="pres">
      <dgm:prSet presAssocID="{F5992B05-E288-46D0-A155-FD8AFDD2AFDA}" presName="txSpace" presStyleCnt="0"/>
      <dgm:spPr/>
    </dgm:pt>
    <dgm:pt modelId="{519EDB4F-77F4-4F92-BB9B-418749261CB3}" type="pres">
      <dgm:prSet presAssocID="{F5992B05-E288-46D0-A155-FD8AFDD2AFDA}" presName="desTx" presStyleLbl="revTx" presStyleIdx="1" presStyleCnt="4">
        <dgm:presLayoutVars/>
      </dgm:prSet>
      <dgm:spPr/>
    </dgm:pt>
    <dgm:pt modelId="{4CDF4D20-04E3-4395-BF84-BB480BDF84E5}" type="pres">
      <dgm:prSet presAssocID="{83AA1BCF-072A-4EA0-938F-D90F3EE05A64}" presName="sibTrans" presStyleCnt="0"/>
      <dgm:spPr/>
    </dgm:pt>
    <dgm:pt modelId="{D6BEF1AD-983E-4135-B190-4C8BE5C8086D}" type="pres">
      <dgm:prSet presAssocID="{7B639E5D-9D1A-42DC-97BC-F96C0BBEBF9E}" presName="compNode" presStyleCnt="0"/>
      <dgm:spPr/>
    </dgm:pt>
    <dgm:pt modelId="{52EC7C36-D7BA-4E0E-879D-63845B325C1B}" type="pres">
      <dgm:prSet presAssocID="{7B639E5D-9D1A-42DC-97BC-F96C0BBEB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052DA12-693D-4197-9DB2-4E989243BF38}" type="pres">
      <dgm:prSet presAssocID="{7B639E5D-9D1A-42DC-97BC-F96C0BBEBF9E}" presName="iconSpace" presStyleCnt="0"/>
      <dgm:spPr/>
    </dgm:pt>
    <dgm:pt modelId="{67E681A5-4C19-4308-BDE5-C9255C16FB59}" type="pres">
      <dgm:prSet presAssocID="{7B639E5D-9D1A-42DC-97BC-F96C0BBEBF9E}" presName="parTx" presStyleLbl="revTx" presStyleIdx="2" presStyleCnt="4">
        <dgm:presLayoutVars>
          <dgm:chMax val="0"/>
          <dgm:chPref val="0"/>
        </dgm:presLayoutVars>
      </dgm:prSet>
      <dgm:spPr/>
    </dgm:pt>
    <dgm:pt modelId="{0A294E21-26FF-45D1-AB44-0012AE2A54B8}" type="pres">
      <dgm:prSet presAssocID="{7B639E5D-9D1A-42DC-97BC-F96C0BBEBF9E}" presName="txSpace" presStyleCnt="0"/>
      <dgm:spPr/>
    </dgm:pt>
    <dgm:pt modelId="{D187BDC7-9518-482C-9F16-01C4E468753A}" type="pres">
      <dgm:prSet presAssocID="{7B639E5D-9D1A-42DC-97BC-F96C0BBEBF9E}" presName="desTx" presStyleLbl="revTx" presStyleIdx="3" presStyleCnt="4">
        <dgm:presLayoutVars/>
      </dgm:prSet>
      <dgm:spPr/>
    </dgm:pt>
  </dgm:ptLst>
  <dgm:cxnLst>
    <dgm:cxn modelId="{CAAB0D3F-8573-406D-BF36-C95B3F6306ED}" type="presOf" srcId="{4836F66A-E66E-42BB-A1EA-25B6C44A0E2B}" destId="{BC15B79E-D17E-4874-9B9C-746D6D80308A}" srcOrd="0" destOrd="0" presId="urn:microsoft.com/office/officeart/2018/5/layout/CenteredIconLabelDescriptionList"/>
    <dgm:cxn modelId="{0D42506D-BD5B-4EDC-BB07-785D26A71513}" srcId="{7B639E5D-9D1A-42DC-97BC-F96C0BBEBF9E}" destId="{528E32DF-4CDC-4BCD-B4B5-20001A0F8AB3}" srcOrd="0" destOrd="0" parTransId="{7CB3FB31-B8B0-4085-9816-CFAD4FAF7A09}" sibTransId="{3E89B65C-CEE1-44F0-AF2F-B41DB4D995C0}"/>
    <dgm:cxn modelId="{29048D5A-3D64-410B-82E6-F4B3379F80CD}" type="presOf" srcId="{7B639E5D-9D1A-42DC-97BC-F96C0BBEBF9E}" destId="{67E681A5-4C19-4308-BDE5-C9255C16FB59}" srcOrd="0" destOrd="0" presId="urn:microsoft.com/office/officeart/2018/5/layout/CenteredIconLabelDescriptionList"/>
    <dgm:cxn modelId="{2F671C8A-2EA5-42C9-A096-21045D51931E}" type="presOf" srcId="{F5992B05-E288-46D0-A155-FD8AFDD2AFDA}" destId="{0C12A1F0-1E25-4DCF-AE13-7189AE9F4DF5}" srcOrd="0" destOrd="0" presId="urn:microsoft.com/office/officeart/2018/5/layout/CenteredIconLabelDescriptionList"/>
    <dgm:cxn modelId="{B7DAA78E-80FB-41FA-962D-DD5CF65B379C}" srcId="{4836F66A-E66E-42BB-A1EA-25B6C44A0E2B}" destId="{F5992B05-E288-46D0-A155-FD8AFDD2AFDA}" srcOrd="0" destOrd="0" parTransId="{EF5D5193-BD46-42F1-BA2F-98DF0A9375F1}" sibTransId="{83AA1BCF-072A-4EA0-938F-D90F3EE05A64}"/>
    <dgm:cxn modelId="{F44DD4AD-817E-4576-9D58-201B7CB448EF}" srcId="{4836F66A-E66E-42BB-A1EA-25B6C44A0E2B}" destId="{7B639E5D-9D1A-42DC-97BC-F96C0BBEBF9E}" srcOrd="1" destOrd="0" parTransId="{97275005-0A2C-4E5C-B6AA-470467D7A5DD}" sibTransId="{3F621E2C-6EB3-4021-89AD-AF8B2928F019}"/>
    <dgm:cxn modelId="{603F81BA-F405-4EE2-8157-791E165516D0}" type="presOf" srcId="{D1F35BB6-7221-435F-8473-EA85EA18F8E2}" destId="{519EDB4F-77F4-4F92-BB9B-418749261CB3}" srcOrd="0" destOrd="0" presId="urn:microsoft.com/office/officeart/2018/5/layout/CenteredIconLabelDescriptionList"/>
    <dgm:cxn modelId="{9B36CDEC-9A82-4005-9B24-D849ED859ECA}" srcId="{F5992B05-E288-46D0-A155-FD8AFDD2AFDA}" destId="{D1F35BB6-7221-435F-8473-EA85EA18F8E2}" srcOrd="0" destOrd="0" parTransId="{CEDC3E54-23FB-4779-B056-47C7C6822520}" sibTransId="{6EB631B0-DECD-40ED-B25F-A000D06C9671}"/>
    <dgm:cxn modelId="{3A56D1F0-EE07-404B-99D5-436A53496378}" type="presOf" srcId="{528E32DF-4CDC-4BCD-B4B5-20001A0F8AB3}" destId="{D187BDC7-9518-482C-9F16-01C4E468753A}" srcOrd="0" destOrd="0" presId="urn:microsoft.com/office/officeart/2018/5/layout/CenteredIconLabelDescriptionList"/>
    <dgm:cxn modelId="{4936077F-141F-4C2D-8839-725BFA696717}" type="presParOf" srcId="{BC15B79E-D17E-4874-9B9C-746D6D80308A}" destId="{504BAB6F-7682-40A7-85A6-D3DEEB55E4D6}" srcOrd="0" destOrd="0" presId="urn:microsoft.com/office/officeart/2018/5/layout/CenteredIconLabelDescriptionList"/>
    <dgm:cxn modelId="{62A6940C-6C96-4D06-9229-35001FAE24A4}" type="presParOf" srcId="{504BAB6F-7682-40A7-85A6-D3DEEB55E4D6}" destId="{E81E0409-7E6B-4E88-B7A6-6E442A0C9150}" srcOrd="0" destOrd="0" presId="urn:microsoft.com/office/officeart/2018/5/layout/CenteredIconLabelDescriptionList"/>
    <dgm:cxn modelId="{1558B505-09C0-47F6-BF98-F56795F00449}" type="presParOf" srcId="{504BAB6F-7682-40A7-85A6-D3DEEB55E4D6}" destId="{E3E07289-D3C3-4683-8981-6B43B167FA11}" srcOrd="1" destOrd="0" presId="urn:microsoft.com/office/officeart/2018/5/layout/CenteredIconLabelDescriptionList"/>
    <dgm:cxn modelId="{69E9AB51-1DFA-4347-917C-A0D1A8E242CF}" type="presParOf" srcId="{504BAB6F-7682-40A7-85A6-D3DEEB55E4D6}" destId="{0C12A1F0-1E25-4DCF-AE13-7189AE9F4DF5}" srcOrd="2" destOrd="0" presId="urn:microsoft.com/office/officeart/2018/5/layout/CenteredIconLabelDescriptionList"/>
    <dgm:cxn modelId="{2C82FD90-6A88-4DFA-908F-D0DEB056AFCB}" type="presParOf" srcId="{504BAB6F-7682-40A7-85A6-D3DEEB55E4D6}" destId="{207A1C0B-944A-470D-B3AA-6F473B801146}" srcOrd="3" destOrd="0" presId="urn:microsoft.com/office/officeart/2018/5/layout/CenteredIconLabelDescriptionList"/>
    <dgm:cxn modelId="{4DA92CCD-3F5B-4880-97D6-80BF509994E1}" type="presParOf" srcId="{504BAB6F-7682-40A7-85A6-D3DEEB55E4D6}" destId="{519EDB4F-77F4-4F92-BB9B-418749261CB3}" srcOrd="4" destOrd="0" presId="urn:microsoft.com/office/officeart/2018/5/layout/CenteredIconLabelDescriptionList"/>
    <dgm:cxn modelId="{5CB771C5-3D9F-44A9-9FCF-CB9563A6A5DC}" type="presParOf" srcId="{BC15B79E-D17E-4874-9B9C-746D6D80308A}" destId="{4CDF4D20-04E3-4395-BF84-BB480BDF84E5}" srcOrd="1" destOrd="0" presId="urn:microsoft.com/office/officeart/2018/5/layout/CenteredIconLabelDescriptionList"/>
    <dgm:cxn modelId="{921BA39B-0D6E-48C4-8FE0-283311DF3C11}" type="presParOf" srcId="{BC15B79E-D17E-4874-9B9C-746D6D80308A}" destId="{D6BEF1AD-983E-4135-B190-4C8BE5C8086D}" srcOrd="2" destOrd="0" presId="urn:microsoft.com/office/officeart/2018/5/layout/CenteredIconLabelDescriptionList"/>
    <dgm:cxn modelId="{02F9BDFF-7589-4840-9B00-11448E7CA8CA}" type="presParOf" srcId="{D6BEF1AD-983E-4135-B190-4C8BE5C8086D}" destId="{52EC7C36-D7BA-4E0E-879D-63845B325C1B}" srcOrd="0" destOrd="0" presId="urn:microsoft.com/office/officeart/2018/5/layout/CenteredIconLabelDescriptionList"/>
    <dgm:cxn modelId="{DE760D18-C130-4174-9B91-E3EB51A67600}" type="presParOf" srcId="{D6BEF1AD-983E-4135-B190-4C8BE5C8086D}" destId="{4052DA12-693D-4197-9DB2-4E989243BF38}" srcOrd="1" destOrd="0" presId="urn:microsoft.com/office/officeart/2018/5/layout/CenteredIconLabelDescriptionList"/>
    <dgm:cxn modelId="{0862C6B5-C2E4-4CBB-8AFD-FAC4F9E924D5}" type="presParOf" srcId="{D6BEF1AD-983E-4135-B190-4C8BE5C8086D}" destId="{67E681A5-4C19-4308-BDE5-C9255C16FB59}" srcOrd="2" destOrd="0" presId="urn:microsoft.com/office/officeart/2018/5/layout/CenteredIconLabelDescriptionList"/>
    <dgm:cxn modelId="{36699DB0-0449-48C8-BD87-5DEE3EAF423F}" type="presParOf" srcId="{D6BEF1AD-983E-4135-B190-4C8BE5C8086D}" destId="{0A294E21-26FF-45D1-AB44-0012AE2A54B8}" srcOrd="3" destOrd="0" presId="urn:microsoft.com/office/officeart/2018/5/layout/CenteredIconLabelDescriptionList"/>
    <dgm:cxn modelId="{A3D3659C-DD64-447B-93C2-E9AC6DE7E654}" type="presParOf" srcId="{D6BEF1AD-983E-4135-B190-4C8BE5C8086D}" destId="{D187BDC7-9518-482C-9F16-01C4E468753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0409-7E6B-4E88-B7A6-6E442A0C9150}">
      <dsp:nvSpPr>
        <dsp:cNvPr id="0" name=""/>
        <dsp:cNvSpPr/>
      </dsp:nvSpPr>
      <dsp:spPr>
        <a:xfrm>
          <a:off x="1149332" y="397314"/>
          <a:ext cx="1234406" cy="1234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2A1F0-1E25-4DCF-AE13-7189AE9F4DF5}">
      <dsp:nvSpPr>
        <dsp:cNvPr id="0" name=""/>
        <dsp:cNvSpPr/>
      </dsp:nvSpPr>
      <dsp:spPr>
        <a:xfrm>
          <a:off x="3098" y="1784659"/>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a:t>
          </a:r>
        </a:p>
      </dsp:txBody>
      <dsp:txXfrm>
        <a:off x="3098" y="1784659"/>
        <a:ext cx="3526875" cy="529031"/>
      </dsp:txXfrm>
    </dsp:sp>
    <dsp:sp modelId="{519EDB4F-77F4-4F92-BB9B-418749261CB3}">
      <dsp:nvSpPr>
        <dsp:cNvPr id="0" name=""/>
        <dsp:cNvSpPr/>
      </dsp:nvSpPr>
      <dsp:spPr>
        <a:xfrm>
          <a:off x="3098" y="2384824"/>
          <a:ext cx="3526875" cy="156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Start planting the seed early.</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Ask the PD and faculty to stress the importance of scholarly activities.</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Tie into accreditation and professionalism.</a:t>
          </a:r>
        </a:p>
        <a:p>
          <a:pPr marL="0" lvl="0" indent="0" algn="l" defTabSz="666750">
            <a:lnSpc>
              <a:spcPct val="100000"/>
            </a:lnSpc>
            <a:spcBef>
              <a:spcPct val="0"/>
            </a:spcBef>
            <a:spcAft>
              <a:spcPct val="35000"/>
            </a:spcAft>
            <a:buFont typeface="Wingdings" panose="05000000000000000000" pitchFamily="2" charset="2"/>
            <a:buNone/>
          </a:pPr>
          <a:endParaRPr lang="en-US" sz="1500" kern="1200" baseline="0" dirty="0"/>
        </a:p>
      </dsp:txBody>
      <dsp:txXfrm>
        <a:off x="3098" y="2384824"/>
        <a:ext cx="3526875" cy="1569198"/>
      </dsp:txXfrm>
    </dsp:sp>
    <dsp:sp modelId="{52EC7C36-D7BA-4E0E-879D-63845B325C1B}">
      <dsp:nvSpPr>
        <dsp:cNvPr id="0" name=""/>
        <dsp:cNvSpPr/>
      </dsp:nvSpPr>
      <dsp:spPr>
        <a:xfrm>
          <a:off x="5293410" y="397314"/>
          <a:ext cx="1234406" cy="1234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681A5-4C19-4308-BDE5-C9255C16FB59}">
      <dsp:nvSpPr>
        <dsp:cNvPr id="0" name=""/>
        <dsp:cNvSpPr/>
      </dsp:nvSpPr>
      <dsp:spPr>
        <a:xfrm>
          <a:off x="4147176" y="1784659"/>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Don’t</a:t>
          </a:r>
        </a:p>
      </dsp:txBody>
      <dsp:txXfrm>
        <a:off x="4147176" y="1784659"/>
        <a:ext cx="3526875" cy="529031"/>
      </dsp:txXfrm>
    </dsp:sp>
    <dsp:sp modelId="{D187BDC7-9518-482C-9F16-01C4E468753A}">
      <dsp:nvSpPr>
        <dsp:cNvPr id="0" name=""/>
        <dsp:cNvSpPr/>
      </dsp:nvSpPr>
      <dsp:spPr>
        <a:xfrm>
          <a:off x="4147176" y="2384824"/>
          <a:ext cx="3526875" cy="156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baseline="0" dirty="0"/>
            <a:t>Overwhelm at the beginning.</a:t>
          </a:r>
        </a:p>
        <a:p>
          <a:pPr marL="0" lvl="0" indent="0" algn="l" defTabSz="666750">
            <a:lnSpc>
              <a:spcPct val="100000"/>
            </a:lnSpc>
            <a:spcBef>
              <a:spcPct val="0"/>
            </a:spcBef>
            <a:spcAft>
              <a:spcPct val="35000"/>
            </a:spcAft>
            <a:buNone/>
          </a:pPr>
          <a:r>
            <a:rPr lang="en-US" sz="1500" kern="1200" baseline="0" dirty="0"/>
            <a:t>Forget the check ins.</a:t>
          </a:r>
        </a:p>
        <a:p>
          <a:pPr marL="0" lvl="0" indent="0" algn="l" defTabSz="666750">
            <a:lnSpc>
              <a:spcPct val="100000"/>
            </a:lnSpc>
            <a:spcBef>
              <a:spcPct val="0"/>
            </a:spcBef>
            <a:spcAft>
              <a:spcPct val="35000"/>
            </a:spcAft>
            <a:buNone/>
          </a:pPr>
          <a:r>
            <a:rPr lang="en-US" sz="1500" kern="1200" baseline="0" dirty="0"/>
            <a:t>Delay assessing progress.</a:t>
          </a:r>
        </a:p>
        <a:p>
          <a:pPr marL="0" lvl="0" indent="0" algn="l" defTabSz="666750">
            <a:lnSpc>
              <a:spcPct val="100000"/>
            </a:lnSpc>
            <a:spcBef>
              <a:spcPct val="0"/>
            </a:spcBef>
            <a:spcAft>
              <a:spcPct val="35000"/>
            </a:spcAft>
            <a:buNone/>
          </a:pPr>
          <a:endParaRPr lang="en-US" sz="1500" kern="1200" baseline="0" dirty="0"/>
        </a:p>
      </dsp:txBody>
      <dsp:txXfrm>
        <a:off x="4147176" y="2384824"/>
        <a:ext cx="3526875" cy="156919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7/5/2022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43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Review the current ACGME scholarly expectations and what it means for programs</a:t>
            </a:r>
          </a:p>
          <a:p>
            <a:r>
              <a:rPr lang="en-US" dirty="0"/>
              <a:t>•	</a:t>
            </a:r>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Program Requirements</a:t>
            </a:r>
          </a:p>
          <a:p>
            <a:r>
              <a:rPr lang="en-US" dirty="0"/>
              <a:t>The ACGME Common Program Requirements are a basic set of standards (requirements) in training and preparing resident and fellow physicians. These requirements set the context within clinical learning environments for development of the skills, knowledge, and attitudes necessary to take personal responsibility for the individual care of patients. In addition, they facilitate an environment where residents and fellows can interact with patients under the guidance and supervision of qualified faculty members who give value, context, and meaning to those interactions.</a:t>
            </a:r>
          </a:p>
          <a:p>
            <a:endParaRPr lang="en-US" dirty="0"/>
          </a:p>
          <a:p>
            <a:r>
              <a:rPr lang="en-US" dirty="0"/>
              <a:t>“ The ongoing research into the development of the competent, independent, practicing physician continues to shape the determinations of optimal resident education from a curricular assessment and learning environment perspective. ”</a:t>
            </a:r>
          </a:p>
          <a:p>
            <a:r>
              <a:rPr lang="en-US" dirty="0"/>
              <a:t>- Jeffrey P. Gold, MD</a:t>
            </a:r>
          </a:p>
          <a:p>
            <a:r>
              <a:rPr lang="en-US" dirty="0"/>
              <a:t> ACGME Board of Directors</a:t>
            </a:r>
          </a:p>
          <a:p>
            <a:r>
              <a:rPr lang="en-US" dirty="0"/>
              <a:t> </a:t>
            </a:r>
          </a:p>
          <a:p>
            <a:endParaRPr lang="en-US" dirty="0"/>
          </a:p>
          <a:p>
            <a:r>
              <a:rPr lang="en-US" dirty="0"/>
              <a:t>Common Program Requirements Currently in Effect</a:t>
            </a:r>
          </a:p>
          <a:p>
            <a:endParaRPr lang="en-US" dirty="0"/>
          </a:p>
          <a:p>
            <a:r>
              <a:rPr lang="en-US" dirty="0"/>
              <a:t>Common Program Requirements (Residency)</a:t>
            </a:r>
          </a:p>
          <a:p>
            <a:endParaRPr lang="en-US" dirty="0"/>
          </a:p>
          <a:p>
            <a:r>
              <a:rPr lang="en-US" dirty="0"/>
              <a:t>Common Program Requirements (Fellowship)</a:t>
            </a:r>
          </a:p>
          <a:p>
            <a:endParaRPr lang="en-US" dirty="0"/>
          </a:p>
          <a:p>
            <a:r>
              <a:rPr lang="en-US" dirty="0"/>
              <a:t>Common Program Requirements (One-Year Fellowship)</a:t>
            </a:r>
          </a:p>
          <a:p>
            <a:endParaRPr lang="en-US" dirty="0"/>
          </a:p>
          <a:p>
            <a:r>
              <a:rPr lang="en-US" dirty="0"/>
              <a:t>Common Program Requirements (Post-doctoral Education Program)</a:t>
            </a:r>
          </a:p>
          <a:p>
            <a:r>
              <a:rPr lang="en-US" dirty="0"/>
              <a:t> </a:t>
            </a:r>
          </a:p>
          <a:p>
            <a:endParaRPr lang="en-US" dirty="0"/>
          </a:p>
          <a:p>
            <a:r>
              <a:rPr lang="en-US" dirty="0"/>
              <a:t>Common Program Requirements Future Effective Date</a:t>
            </a:r>
          </a:p>
          <a:p>
            <a:endParaRPr lang="en-US" dirty="0"/>
          </a:p>
          <a:p>
            <a:r>
              <a:rPr lang="en-US" dirty="0"/>
              <a:t>7/1/2022  Common Program Requirements (Residency)</a:t>
            </a:r>
          </a:p>
          <a:p>
            <a:r>
              <a:rPr lang="en-US" dirty="0"/>
              <a:t>7/1/2022  Common Program Requirements (Residency) Tracked Changes Copy</a:t>
            </a:r>
          </a:p>
          <a:p>
            <a:endParaRPr lang="en-US" dirty="0"/>
          </a:p>
          <a:p>
            <a:r>
              <a:rPr lang="en-US" dirty="0"/>
              <a:t>7/1/2022  Common Program Requirements (Fellowship)</a:t>
            </a:r>
          </a:p>
          <a:p>
            <a:r>
              <a:rPr lang="en-US" dirty="0"/>
              <a:t>7/1/2022  Common Program Requirements (Fellowship) Tracked Changes Copy</a:t>
            </a:r>
          </a:p>
          <a:p>
            <a:endParaRPr lang="en-US" dirty="0"/>
          </a:p>
          <a:p>
            <a:r>
              <a:rPr lang="en-US" dirty="0"/>
              <a:t>7/1/2022  Common Program Requirements (One-Year Fellowship)</a:t>
            </a:r>
          </a:p>
          <a:p>
            <a:r>
              <a:rPr lang="en-US" dirty="0"/>
              <a:t>7/1/2022  Common Program Requirements (One-Year Fellowship) Tracked Changes Copy</a:t>
            </a:r>
          </a:p>
          <a:p>
            <a:endParaRPr lang="en-US" dirty="0"/>
          </a:p>
          <a:p>
            <a:r>
              <a:rPr lang="en-US" dirty="0"/>
              <a:t>7/1/2022  Common Program Requirements (Post-doctoral Education Program)</a:t>
            </a:r>
          </a:p>
          <a:p>
            <a:r>
              <a:rPr lang="en-US" dirty="0"/>
              <a:t>7/1/2022  Common Program Requirements (Post-doctoral Education Program) Tracked Changes Copy</a:t>
            </a:r>
          </a:p>
        </p:txBody>
      </p:sp>
      <p:sp>
        <p:nvSpPr>
          <p:cNvPr id="4" name="Slide Number Placeholder 3"/>
          <p:cNvSpPr>
            <a:spLocks noGrp="1"/>
          </p:cNvSpPr>
          <p:nvPr>
            <p:ph type="sldNum" sz="quarter" idx="5"/>
          </p:nvPr>
        </p:nvSpPr>
        <p:spPr/>
        <p:txBody>
          <a:bodyPr/>
          <a:lstStyle/>
          <a:p>
            <a:fld id="{B0D67206-340A-194E-9A97-1CE564B49809}" type="slidenum">
              <a:rPr lang="en-US" smtClean="0"/>
              <a:t>7</a:t>
            </a:fld>
            <a:endParaRPr lang="en-US" dirty="0"/>
          </a:p>
        </p:txBody>
      </p:sp>
    </p:spTree>
    <p:extLst>
      <p:ext uri="{BB962C8B-B14F-4D97-AF65-F5344CB8AC3E}">
        <p14:creationId xmlns:p14="http://schemas.microsoft.com/office/powerpoint/2010/main" val="354152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Program Requirements</a:t>
            </a:r>
          </a:p>
          <a:p>
            <a:r>
              <a:rPr lang="en-US" dirty="0"/>
              <a:t>The ACGME Common Program Requirements are a basic set of standards (requirements) in training and preparing resident and fellow physicians. These requirements set the context within clinical learning environments for development of the skills, knowledge, and attitudes necessary to take personal responsibility for the individual care of patients. In addition, they facilitate an environment where residents and fellows can interact with patients under the guidance and supervision of qualified faculty members who give value, context, and meaning to those interactions.</a:t>
            </a:r>
          </a:p>
          <a:p>
            <a:endParaRPr lang="en-US" dirty="0"/>
          </a:p>
          <a:p>
            <a:r>
              <a:rPr lang="en-US" dirty="0"/>
              <a:t>“ The ongoing research into the development of the competent, independent, practicing physician continues to shape the determinations of optimal resident education from a curricular assessment and learning environment perspective. ”</a:t>
            </a:r>
          </a:p>
          <a:p>
            <a:r>
              <a:rPr lang="en-US" dirty="0"/>
              <a:t>- Jeffrey P. Gold, MD</a:t>
            </a:r>
          </a:p>
          <a:p>
            <a:r>
              <a:rPr lang="en-US" dirty="0"/>
              <a:t> ACGME Board of Directors</a:t>
            </a:r>
          </a:p>
          <a:p>
            <a:r>
              <a:rPr lang="en-US" dirty="0"/>
              <a:t> </a:t>
            </a:r>
          </a:p>
          <a:p>
            <a:endParaRPr lang="en-US" dirty="0"/>
          </a:p>
          <a:p>
            <a:r>
              <a:rPr lang="en-US" dirty="0"/>
              <a:t>Common Program Requirements Currently in Effect</a:t>
            </a:r>
          </a:p>
          <a:p>
            <a:endParaRPr lang="en-US" dirty="0"/>
          </a:p>
          <a:p>
            <a:r>
              <a:rPr lang="en-US" dirty="0"/>
              <a:t>Common Program Requirements (Residency)</a:t>
            </a:r>
          </a:p>
          <a:p>
            <a:endParaRPr lang="en-US" dirty="0"/>
          </a:p>
          <a:p>
            <a:r>
              <a:rPr lang="en-US" dirty="0"/>
              <a:t>Common Program Requirements (Fellowship)</a:t>
            </a:r>
          </a:p>
          <a:p>
            <a:endParaRPr lang="en-US" dirty="0"/>
          </a:p>
          <a:p>
            <a:r>
              <a:rPr lang="en-US" dirty="0"/>
              <a:t>Common Program Requirements (One-Year Fellowship)</a:t>
            </a:r>
          </a:p>
          <a:p>
            <a:endParaRPr lang="en-US" dirty="0"/>
          </a:p>
          <a:p>
            <a:r>
              <a:rPr lang="en-US" dirty="0"/>
              <a:t>Common Program Requirements (Post-doctoral Education Program)</a:t>
            </a:r>
          </a:p>
          <a:p>
            <a:r>
              <a:rPr lang="en-US" dirty="0"/>
              <a:t> </a:t>
            </a:r>
          </a:p>
          <a:p>
            <a:endParaRPr lang="en-US" dirty="0"/>
          </a:p>
          <a:p>
            <a:r>
              <a:rPr lang="en-US" dirty="0"/>
              <a:t>Common Program Requirements Future Effective Date</a:t>
            </a:r>
          </a:p>
          <a:p>
            <a:endParaRPr lang="en-US" dirty="0"/>
          </a:p>
          <a:p>
            <a:r>
              <a:rPr lang="en-US" dirty="0"/>
              <a:t>7/1/2022  Common Program Requirements (Residency)</a:t>
            </a:r>
          </a:p>
          <a:p>
            <a:r>
              <a:rPr lang="en-US" dirty="0"/>
              <a:t>7/1/2022  Common Program Requirements (Residency) Tracked Changes Copy</a:t>
            </a:r>
          </a:p>
          <a:p>
            <a:endParaRPr lang="en-US" dirty="0"/>
          </a:p>
          <a:p>
            <a:r>
              <a:rPr lang="en-US" dirty="0"/>
              <a:t>7/1/2022  Common Program Requirements (Fellowship)</a:t>
            </a:r>
          </a:p>
          <a:p>
            <a:r>
              <a:rPr lang="en-US" dirty="0"/>
              <a:t>7/1/2022  Common Program Requirements (Fellowship) Tracked Changes Copy</a:t>
            </a:r>
          </a:p>
          <a:p>
            <a:endParaRPr lang="en-US" dirty="0"/>
          </a:p>
          <a:p>
            <a:r>
              <a:rPr lang="en-US" dirty="0"/>
              <a:t>7/1/2022  Common Program Requirements (One-Year Fellowship)</a:t>
            </a:r>
          </a:p>
          <a:p>
            <a:r>
              <a:rPr lang="en-US" dirty="0"/>
              <a:t>7/1/2022  Common Program Requirements (One-Year Fellowship) Tracked Changes Copy</a:t>
            </a:r>
          </a:p>
          <a:p>
            <a:endParaRPr lang="en-US" dirty="0"/>
          </a:p>
          <a:p>
            <a:r>
              <a:rPr lang="en-US" dirty="0"/>
              <a:t>7/1/2022  Common Program Requirements (Post-doctoral Education Program)</a:t>
            </a:r>
          </a:p>
          <a:p>
            <a:r>
              <a:rPr lang="en-US" dirty="0"/>
              <a:t>7/1/2022  Common Program Requirements (Post-doctoral Education Program) Tracked Changes Copy</a:t>
            </a:r>
          </a:p>
        </p:txBody>
      </p:sp>
      <p:sp>
        <p:nvSpPr>
          <p:cNvPr id="4" name="Slide Number Placeholder 3"/>
          <p:cNvSpPr>
            <a:spLocks noGrp="1"/>
          </p:cNvSpPr>
          <p:nvPr>
            <p:ph type="sldNum" sz="quarter" idx="5"/>
          </p:nvPr>
        </p:nvSpPr>
        <p:spPr/>
        <p:txBody>
          <a:bodyPr/>
          <a:lstStyle/>
          <a:p>
            <a:fld id="{B0D67206-340A-194E-9A97-1CE564B49809}" type="slidenum">
              <a:rPr lang="en-US" smtClean="0"/>
              <a:t>9</a:t>
            </a:fld>
            <a:endParaRPr lang="en-US" dirty="0"/>
          </a:p>
        </p:txBody>
      </p:sp>
    </p:spTree>
    <p:extLst>
      <p:ext uri="{BB962C8B-B14F-4D97-AF65-F5344CB8AC3E}">
        <p14:creationId xmlns:p14="http://schemas.microsoft.com/office/powerpoint/2010/main" val="396063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p>
          <a:p>
            <a:pPr lvl="0" algn="l">
              <a:lnSpc>
                <a:spcPct val="100000"/>
              </a:lnSpc>
              <a:buFont typeface="Wingdings" panose="05000000000000000000" pitchFamily="2" charset="2"/>
              <a:buChar char="§"/>
            </a:pPr>
            <a:r>
              <a:rPr lang="en-US" sz="1200" baseline="0" dirty="0"/>
              <a:t>Keep the end in mind so you are meeting ACGME requirements.</a:t>
            </a:r>
          </a:p>
          <a:p>
            <a:pPr lvl="0" algn="l">
              <a:lnSpc>
                <a:spcPct val="100000"/>
              </a:lnSpc>
              <a:buFont typeface="Wingdings" panose="05000000000000000000" pitchFamily="2" charset="2"/>
              <a:buChar char="§"/>
            </a:pPr>
            <a:r>
              <a:rPr lang="en-US" sz="1200" baseline="0" dirty="0"/>
              <a:t>Have a detailed research plan.</a:t>
            </a:r>
          </a:p>
          <a:p>
            <a:pPr lvl="0" algn="l">
              <a:lnSpc>
                <a:spcPct val="100000"/>
              </a:lnSpc>
              <a:buFont typeface="Wingdings" panose="05000000000000000000" pitchFamily="2" charset="2"/>
              <a:buChar char="§"/>
            </a:pPr>
            <a:r>
              <a:rPr lang="en-US" sz="1200" baseline="0" dirty="0"/>
              <a:t>Build a strong and reliable team that will help you get to the finish line.</a:t>
            </a:r>
          </a:p>
          <a:p>
            <a:pPr lvl="0" algn="l">
              <a:lnSpc>
                <a:spcPct val="100000"/>
              </a:lnSpc>
              <a:buFont typeface="Wingdings" panose="05000000000000000000" pitchFamily="2" charset="2"/>
              <a:buChar char="§"/>
            </a:pPr>
            <a:r>
              <a:rPr lang="en-US" sz="1200" baseline="0" dirty="0"/>
              <a:t>Discuss and decide responsibilities and authorship at the beginning and update as needed.</a:t>
            </a:r>
          </a:p>
          <a:p>
            <a:pPr lvl="0" algn="l">
              <a:lnSpc>
                <a:spcPct val="100000"/>
              </a:lnSpc>
              <a:buFont typeface="Wingdings" panose="05000000000000000000" pitchFamily="2" charset="2"/>
              <a:buChar char="§"/>
            </a:pPr>
            <a:r>
              <a:rPr lang="en-US" sz="1200" baseline="0" dirty="0"/>
              <a:t>Follow federal and institutional ethics requirements.</a:t>
            </a:r>
          </a:p>
          <a:p>
            <a:endParaRPr lang="en-US" dirty="0"/>
          </a:p>
          <a:p>
            <a:r>
              <a:rPr lang="en-US" dirty="0"/>
              <a:t>Don’t </a:t>
            </a:r>
          </a:p>
          <a:p>
            <a:pPr lvl="0" algn="l">
              <a:lnSpc>
                <a:spcPct val="100000"/>
              </a:lnSpc>
            </a:pPr>
            <a:r>
              <a:rPr lang="en-US" sz="1200" baseline="0" dirty="0"/>
              <a:t>Wait until the end of the study to decide authorship.</a:t>
            </a:r>
          </a:p>
          <a:p>
            <a:pPr lvl="0" algn="l">
              <a:lnSpc>
                <a:spcPct val="100000"/>
              </a:lnSpc>
            </a:pPr>
            <a:r>
              <a:rPr lang="en-US" sz="1200" baseline="0" dirty="0"/>
              <a:t>Skip the anti-plagiarism check before you submit for peer review to address problematic areas.</a:t>
            </a:r>
          </a:p>
          <a:p>
            <a:pPr lvl="0" algn="l">
              <a:lnSpc>
                <a:spcPct val="100000"/>
              </a:lnSpc>
            </a:pPr>
            <a:r>
              <a:rPr lang="en-US" sz="1200" baseline="0" dirty="0"/>
              <a:t>Delay tracking outcomes and progress to make the ADS reporting easier.</a:t>
            </a:r>
          </a:p>
          <a:p>
            <a:endParaRPr lang="en-US" dirty="0"/>
          </a:p>
          <a:p>
            <a:r>
              <a:rPr lang="en-US" dirty="0"/>
              <a:t>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20</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480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21</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112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23</a:t>
            </a:fld>
            <a:endParaRPr lang="en-US" dirty="0"/>
          </a:p>
        </p:txBody>
      </p:sp>
    </p:spTree>
    <p:extLst>
      <p:ext uri="{BB962C8B-B14F-4D97-AF65-F5344CB8AC3E}">
        <p14:creationId xmlns:p14="http://schemas.microsoft.com/office/powerpoint/2010/main" val="2220815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Partners In Medical Education, Inc Copyright 2022</a:t>
            </a:r>
            <a:endParaRPr lang="en-US" dirty="0"/>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171008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Partners In Medical Education, Inc Copyright 2022</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a:t>Partners In Medical Education, Inc Copyright 2022</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a:t>Partners In Medical Education, Inc Copyright 2022</a:t>
            </a:r>
            <a:endParaRPr lang="en-US" dirty="0"/>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a:t>Partners In Medical Education, Inc Copyright 2022</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Partners In Medical Education, Inc Copyright 2022</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Partners In Medical Education, Inc Copyright 2022</a:t>
            </a:r>
            <a:endParaRPr lang="en-US" dirty="0"/>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Partners In Medical Education, Inc Copyright 2022</a:t>
            </a:r>
            <a:endParaRPr lang="en-US" dirty="0"/>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a:t>Partners In Medical Education, Inc Copyright 2022</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 id="2147486424" r:id="rId12"/>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gdbconsulting@outlook.com" TargetMode="External"/><Relationship Id="rId4" Type="http://schemas.openxmlformats.org/officeDocument/2006/relationships/hyperlink" Target="mailto:info@PartnersInMedE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gme.org/globalassets/PFAssets/ProgramRequirements/CPRResidency_2022_TCCv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cgme.org/globalassets/PFAssets/ProgramRequirements/CPROneYearFellowship_2022_TCCv2.pdf" TargetMode="External"/><Relationship Id="rId4" Type="http://schemas.openxmlformats.org/officeDocument/2006/relationships/hyperlink" Target="https://www.acgme.org/globalassets/PFAssets/ProgramRequirements/CPRFellowship_2022_TCCv2.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
        <p:nvSpPr>
          <p:cNvPr id="3" name="Footer Placeholder 2">
            <a:extLst>
              <a:ext uri="{FF2B5EF4-FFF2-40B4-BE49-F238E27FC236}">
                <a16:creationId xmlns:a16="http://schemas.microsoft.com/office/drawing/2014/main" id="{BEC37D80-498C-4D0C-9874-AC473935BB46}"/>
              </a:ext>
            </a:extLst>
          </p:cNvPr>
          <p:cNvSpPr>
            <a:spLocks noGrp="1"/>
          </p:cNvSpPr>
          <p:nvPr>
            <p:ph type="ftr" idx="11"/>
          </p:nvPr>
        </p:nvSpPr>
        <p:spPr>
          <a:xfrm>
            <a:off x="2447756" y="6428971"/>
            <a:ext cx="3727151" cy="365125"/>
          </a:xfrm>
        </p:spPr>
        <p:txBody>
          <a:bodyPr/>
          <a:lstStyle/>
          <a:p>
            <a:r>
              <a:rPr lang="en-US" sz="800" dirty="0"/>
              <a:t>Partners In Medical Education, Inc Copyright 2022</a:t>
            </a:r>
          </a:p>
        </p:txBody>
      </p:sp>
      <p:sp>
        <p:nvSpPr>
          <p:cNvPr id="4" name="Slide Number Placeholder 3">
            <a:extLst>
              <a:ext uri="{FF2B5EF4-FFF2-40B4-BE49-F238E27FC236}">
                <a16:creationId xmlns:a16="http://schemas.microsoft.com/office/drawing/2014/main" id="{1E000F13-25B6-477A-B313-5D512FEF73B6}"/>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a:t>1</a:t>
            </a:fld>
            <a:endParaRPr lang="en-US" dirty="0"/>
          </a:p>
        </p:txBody>
      </p:sp>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r>
              <a:rPr lang="en-US" dirty="0"/>
              <a:t>Have a central repository for all forms and requirements</a:t>
            </a:r>
          </a:p>
          <a:p>
            <a:pPr lvl="1"/>
            <a:r>
              <a:rPr lang="en-US" dirty="0"/>
              <a:t>New Innovations</a:t>
            </a:r>
          </a:p>
          <a:p>
            <a:endParaRPr lang="en-US" dirty="0"/>
          </a:p>
          <a:p>
            <a:r>
              <a:rPr lang="en-US" dirty="0"/>
              <a:t>Access to funding</a:t>
            </a:r>
          </a:p>
          <a:p>
            <a:endParaRPr lang="en-US" dirty="0"/>
          </a:p>
          <a:p>
            <a:r>
              <a:rPr lang="en-US" dirty="0"/>
              <a:t>Access to experts</a:t>
            </a:r>
          </a:p>
          <a:p>
            <a:pPr lvl="1"/>
            <a:r>
              <a:rPr lang="en-US" dirty="0"/>
              <a:t>Research director, Statistician, etc.</a:t>
            </a:r>
          </a:p>
          <a:p>
            <a:endParaRPr lang="en-US" dirty="0"/>
          </a:p>
          <a:p>
            <a:r>
              <a:rPr lang="en-US" dirty="0"/>
              <a:t>Tie this with the step-by-step checklist</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Resource List</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22664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a:xfrm>
            <a:off x="818270" y="2364023"/>
            <a:ext cx="6526006" cy="1325563"/>
          </a:xfrm>
        </p:spPr>
        <p:txBody>
          <a:bodyPr>
            <a:normAutofit/>
          </a:bodyPr>
          <a:lstStyle/>
          <a:p>
            <a:pPr algn="ctr"/>
            <a:r>
              <a:rPr lang="en-US" dirty="0"/>
              <a:t>Obtain Buy in</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306120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r>
              <a:rPr lang="en-US" dirty="0"/>
              <a:t>Program Directors, Faculty and Senior Residents or Fellows</a:t>
            </a:r>
          </a:p>
          <a:p>
            <a:endParaRPr lang="en-US" dirty="0"/>
          </a:p>
          <a:p>
            <a:r>
              <a:rPr lang="en-US" dirty="0"/>
              <a:t>Hospital</a:t>
            </a:r>
          </a:p>
          <a:p>
            <a:endParaRPr lang="en-US" dirty="0"/>
          </a:p>
          <a:p>
            <a:endParaRPr lang="en-US" dirty="0"/>
          </a:p>
          <a:p>
            <a:endParaRPr lang="en-US" sz="2400" dirty="0"/>
          </a:p>
          <a:p>
            <a:endParaRPr lang="en-US" sz="2400" dirty="0"/>
          </a:p>
          <a:p>
            <a:pPr lvl="1"/>
            <a:endParaRPr lang="en-US" sz="2400" dirty="0"/>
          </a:p>
          <a:p>
            <a:pPr lvl="1"/>
            <a:endParaRPr lang="en-US" dirty="0"/>
          </a:p>
          <a:p>
            <a:pPr lvl="1"/>
            <a:endParaRPr lang="en-US" dirty="0"/>
          </a:p>
          <a:p>
            <a:pPr lvl="1"/>
            <a:endParaRPr lang="en-US" dirty="0"/>
          </a:p>
          <a:p>
            <a:pPr lvl="1"/>
            <a:endParaRPr lang="en-US" dirty="0"/>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Set the Right Tone</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Tree>
    <p:extLst>
      <p:ext uri="{BB962C8B-B14F-4D97-AF65-F5344CB8AC3E}">
        <p14:creationId xmlns:p14="http://schemas.microsoft.com/office/powerpoint/2010/main" val="285625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r>
              <a:rPr lang="en-US" dirty="0"/>
              <a:t>Tie in with accreditation</a:t>
            </a:r>
          </a:p>
          <a:p>
            <a:endParaRPr lang="en-US" dirty="0"/>
          </a:p>
          <a:p>
            <a:r>
              <a:rPr lang="en-US" dirty="0"/>
              <a:t>Tie in with internal deadlines</a:t>
            </a:r>
          </a:p>
          <a:p>
            <a:endParaRPr lang="en-US" dirty="0"/>
          </a:p>
          <a:p>
            <a:r>
              <a:rPr lang="en-US" dirty="0"/>
              <a:t>Tie in with professionalism</a:t>
            </a:r>
          </a:p>
          <a:p>
            <a:pPr lvl="1"/>
            <a:endParaRPr lang="en-US" sz="2400" dirty="0"/>
          </a:p>
          <a:p>
            <a:pPr lvl="1"/>
            <a:endParaRPr lang="en-US" dirty="0"/>
          </a:p>
          <a:p>
            <a:pPr lvl="1"/>
            <a:endParaRPr lang="en-US" dirty="0"/>
          </a:p>
          <a:p>
            <a:pPr lvl="1"/>
            <a:endParaRPr lang="en-US" dirty="0"/>
          </a:p>
          <a:p>
            <a:pPr lvl="1"/>
            <a:endParaRPr lang="en-US" dirty="0"/>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Emphasize Importance</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80486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a:xfrm>
            <a:off x="1443912" y="2460276"/>
            <a:ext cx="6526006" cy="1325563"/>
          </a:xfrm>
        </p:spPr>
        <p:txBody>
          <a:bodyPr>
            <a:normAutofit fontScale="90000"/>
          </a:bodyPr>
          <a:lstStyle/>
          <a:p>
            <a:pPr algn="ctr"/>
            <a:r>
              <a:rPr lang="en-US" dirty="0"/>
              <a:t>Nurture Scholarship Throughout the Year and Beyond</a:t>
            </a:r>
            <a:br>
              <a:rPr lang="en-US" dirty="0"/>
            </a:br>
            <a:endParaRPr lang="en-US" dirty="0"/>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244621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Check Ins</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graphicFrame>
        <p:nvGraphicFramePr>
          <p:cNvPr id="7" name="Table 7">
            <a:extLst>
              <a:ext uri="{FF2B5EF4-FFF2-40B4-BE49-F238E27FC236}">
                <a16:creationId xmlns:a16="http://schemas.microsoft.com/office/drawing/2014/main" id="{C9CE10BC-4B7A-E94F-E2E8-4C518D51CEC1}"/>
              </a:ext>
            </a:extLst>
          </p:cNvPr>
          <p:cNvGraphicFramePr>
            <a:graphicFrameLocks noGrp="1"/>
          </p:cNvGraphicFramePr>
          <p:nvPr>
            <p:extLst>
              <p:ext uri="{D42A27DB-BD31-4B8C-83A1-F6EECF244321}">
                <p14:modId xmlns:p14="http://schemas.microsoft.com/office/powerpoint/2010/main" val="3993236812"/>
              </p:ext>
            </p:extLst>
          </p:nvPr>
        </p:nvGraphicFramePr>
        <p:xfrm>
          <a:off x="1096377" y="1978663"/>
          <a:ext cx="6951246" cy="3850640"/>
        </p:xfrm>
        <a:graphic>
          <a:graphicData uri="http://schemas.openxmlformats.org/drawingml/2006/table">
            <a:tbl>
              <a:tblPr firstRow="1" bandRow="1">
                <a:tableStyleId>{93296810-A885-4BE3-A3E7-6D5BEEA58F35}</a:tableStyleId>
              </a:tblPr>
              <a:tblGrid>
                <a:gridCol w="3475623">
                  <a:extLst>
                    <a:ext uri="{9D8B030D-6E8A-4147-A177-3AD203B41FA5}">
                      <a16:colId xmlns:a16="http://schemas.microsoft.com/office/drawing/2014/main" val="2770044999"/>
                    </a:ext>
                  </a:extLst>
                </a:gridCol>
                <a:gridCol w="3475623">
                  <a:extLst>
                    <a:ext uri="{9D8B030D-6E8A-4147-A177-3AD203B41FA5}">
                      <a16:colId xmlns:a16="http://schemas.microsoft.com/office/drawing/2014/main" val="2065346202"/>
                    </a:ext>
                  </a:extLst>
                </a:gridCol>
              </a:tblGrid>
              <a:tr h="370840">
                <a:tc>
                  <a:txBody>
                    <a:bodyPr/>
                    <a:lstStyle/>
                    <a:p>
                      <a:pPr algn="ctr"/>
                      <a:r>
                        <a:rPr lang="en-US" dirty="0"/>
                        <a:t>Month</a:t>
                      </a:r>
                    </a:p>
                  </a:txBody>
                  <a:tcPr/>
                </a:tc>
                <a:tc>
                  <a:txBody>
                    <a:bodyPr/>
                    <a:lstStyle/>
                    <a:p>
                      <a:pPr algn="ctr"/>
                      <a:r>
                        <a:rPr lang="en-US" dirty="0"/>
                        <a:t>Activity</a:t>
                      </a:r>
                    </a:p>
                  </a:txBody>
                  <a:tcPr/>
                </a:tc>
                <a:extLst>
                  <a:ext uri="{0D108BD9-81ED-4DB2-BD59-A6C34878D82A}">
                    <a16:rowId xmlns:a16="http://schemas.microsoft.com/office/drawing/2014/main" val="1901442087"/>
                  </a:ext>
                </a:extLst>
              </a:tr>
              <a:tr h="370840">
                <a:tc>
                  <a:txBody>
                    <a:bodyPr/>
                    <a:lstStyle/>
                    <a:p>
                      <a:r>
                        <a:rPr lang="en-US" dirty="0"/>
                        <a:t>July</a:t>
                      </a:r>
                    </a:p>
                  </a:txBody>
                  <a:tcPr/>
                </a:tc>
                <a:tc>
                  <a:txBody>
                    <a:bodyPr/>
                    <a:lstStyle/>
                    <a:p>
                      <a:r>
                        <a:rPr lang="en-US" dirty="0"/>
                        <a:t>Orientation- review requirements, focus on why it is important; resources</a:t>
                      </a:r>
                    </a:p>
                  </a:txBody>
                  <a:tcPr/>
                </a:tc>
                <a:extLst>
                  <a:ext uri="{0D108BD9-81ED-4DB2-BD59-A6C34878D82A}">
                    <a16:rowId xmlns:a16="http://schemas.microsoft.com/office/drawing/2014/main" val="1073538974"/>
                  </a:ext>
                </a:extLst>
              </a:tr>
              <a:tr h="370840">
                <a:tc>
                  <a:txBody>
                    <a:bodyPr/>
                    <a:lstStyle/>
                    <a:p>
                      <a:r>
                        <a:rPr lang="en-US" dirty="0"/>
                        <a:t>September</a:t>
                      </a:r>
                    </a:p>
                  </a:txBody>
                  <a:tcPr/>
                </a:tc>
                <a:tc>
                  <a:txBody>
                    <a:bodyPr/>
                    <a:lstStyle/>
                    <a:p>
                      <a:r>
                        <a:rPr lang="en-US" dirty="0"/>
                        <a:t>More detailed discussion; Research Checklist; stress importance</a:t>
                      </a:r>
                    </a:p>
                  </a:txBody>
                  <a:tcPr/>
                </a:tc>
                <a:extLst>
                  <a:ext uri="{0D108BD9-81ED-4DB2-BD59-A6C34878D82A}">
                    <a16:rowId xmlns:a16="http://schemas.microsoft.com/office/drawing/2014/main" val="3441976189"/>
                  </a:ext>
                </a:extLst>
              </a:tr>
              <a:tr h="539680">
                <a:tc>
                  <a:txBody>
                    <a:bodyPr/>
                    <a:lstStyle/>
                    <a:p>
                      <a:r>
                        <a:rPr lang="en-US" dirty="0"/>
                        <a:t>December</a:t>
                      </a:r>
                    </a:p>
                  </a:txBody>
                  <a:tcPr/>
                </a:tc>
                <a:tc>
                  <a:txBody>
                    <a:bodyPr/>
                    <a:lstStyle/>
                    <a:p>
                      <a:r>
                        <a:rPr lang="en-US" dirty="0"/>
                        <a:t>Research Progress; Assess Needs and Assist as Needed</a:t>
                      </a:r>
                    </a:p>
                  </a:txBody>
                  <a:tcPr/>
                </a:tc>
                <a:extLst>
                  <a:ext uri="{0D108BD9-81ED-4DB2-BD59-A6C34878D82A}">
                    <a16:rowId xmlns:a16="http://schemas.microsoft.com/office/drawing/2014/main" val="3431653003"/>
                  </a:ext>
                </a:extLst>
              </a:tr>
              <a:tr h="370840">
                <a:tc>
                  <a:txBody>
                    <a:bodyPr/>
                    <a:lstStyle/>
                    <a:p>
                      <a:r>
                        <a:rPr lang="en-US" dirty="0"/>
                        <a:t>February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Progress; Assess Needs and Assist as Needed</a:t>
                      </a:r>
                    </a:p>
                  </a:txBody>
                  <a:tcPr/>
                </a:tc>
                <a:extLst>
                  <a:ext uri="{0D108BD9-81ED-4DB2-BD59-A6C34878D82A}">
                    <a16:rowId xmlns:a16="http://schemas.microsoft.com/office/drawing/2014/main" val="1225700255"/>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97746186"/>
                  </a:ext>
                </a:extLst>
              </a:tr>
            </a:tbl>
          </a:graphicData>
        </a:graphic>
      </p:graphicFrame>
    </p:spTree>
    <p:extLst>
      <p:ext uri="{BB962C8B-B14F-4D97-AF65-F5344CB8AC3E}">
        <p14:creationId xmlns:p14="http://schemas.microsoft.com/office/powerpoint/2010/main" val="112321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a:xfrm>
            <a:off x="628650" y="1738058"/>
            <a:ext cx="4167939" cy="4438905"/>
          </a:xfrm>
        </p:spPr>
        <p:txBody>
          <a:bodyPr>
            <a:normAutofit lnSpcReduction="10000"/>
          </a:bodyPr>
          <a:lstStyle/>
          <a:p>
            <a:r>
              <a:rPr lang="en-US" dirty="0"/>
              <a:t>Gives a more specific direction</a:t>
            </a:r>
          </a:p>
          <a:p>
            <a:endParaRPr lang="en-US" dirty="0"/>
          </a:p>
          <a:p>
            <a:r>
              <a:rPr lang="en-US" dirty="0"/>
              <a:t>It is visual tool so trainees</a:t>
            </a:r>
          </a:p>
          <a:p>
            <a:pPr marL="0" indent="0">
              <a:buNone/>
            </a:pPr>
            <a:r>
              <a:rPr lang="en-US" dirty="0"/>
              <a:t> </a:t>
            </a:r>
          </a:p>
          <a:p>
            <a:r>
              <a:rPr lang="en-US" dirty="0"/>
              <a:t>know how they are progressing</a:t>
            </a:r>
          </a:p>
          <a:p>
            <a:pPr lvl="1"/>
            <a:endParaRPr lang="en-US" dirty="0"/>
          </a:p>
          <a:p>
            <a:r>
              <a:rPr lang="en-US" dirty="0"/>
              <a:t>It is also a visual tool </a:t>
            </a:r>
          </a:p>
          <a:p>
            <a:pPr marL="0" indent="0">
              <a:buNone/>
            </a:pPr>
            <a:r>
              <a:rPr lang="en-US" dirty="0"/>
              <a:t>   for the program director</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Create a Checklist of the Steps Involved</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graphicFrame>
        <p:nvGraphicFramePr>
          <p:cNvPr id="7" name="Table 7">
            <a:extLst>
              <a:ext uri="{FF2B5EF4-FFF2-40B4-BE49-F238E27FC236}">
                <a16:creationId xmlns:a16="http://schemas.microsoft.com/office/drawing/2014/main" id="{F8C5107E-5A33-F45B-6EA3-40EF710632F4}"/>
              </a:ext>
            </a:extLst>
          </p:cNvPr>
          <p:cNvGraphicFramePr>
            <a:graphicFrameLocks noGrp="1"/>
          </p:cNvGraphicFramePr>
          <p:nvPr>
            <p:extLst>
              <p:ext uri="{D42A27DB-BD31-4B8C-83A1-F6EECF244321}">
                <p14:modId xmlns:p14="http://schemas.microsoft.com/office/powerpoint/2010/main" val="2896156494"/>
              </p:ext>
            </p:extLst>
          </p:nvPr>
        </p:nvGraphicFramePr>
        <p:xfrm>
          <a:off x="4732421" y="1738058"/>
          <a:ext cx="4170948" cy="3976991"/>
        </p:xfrm>
        <a:graphic>
          <a:graphicData uri="http://schemas.openxmlformats.org/drawingml/2006/table">
            <a:tbl>
              <a:tblPr firstRow="1" bandRow="1">
                <a:tableStyleId>{2D5ABB26-0587-4C30-8999-92F81FD0307C}</a:tableStyleId>
              </a:tblPr>
              <a:tblGrid>
                <a:gridCol w="1411706">
                  <a:extLst>
                    <a:ext uri="{9D8B030D-6E8A-4147-A177-3AD203B41FA5}">
                      <a16:colId xmlns:a16="http://schemas.microsoft.com/office/drawing/2014/main" val="4286041058"/>
                    </a:ext>
                  </a:extLst>
                </a:gridCol>
                <a:gridCol w="1411705">
                  <a:extLst>
                    <a:ext uri="{9D8B030D-6E8A-4147-A177-3AD203B41FA5}">
                      <a16:colId xmlns:a16="http://schemas.microsoft.com/office/drawing/2014/main" val="574412086"/>
                    </a:ext>
                  </a:extLst>
                </a:gridCol>
                <a:gridCol w="1347537">
                  <a:extLst>
                    <a:ext uri="{9D8B030D-6E8A-4147-A177-3AD203B41FA5}">
                      <a16:colId xmlns:a16="http://schemas.microsoft.com/office/drawing/2014/main" val="3891944248"/>
                    </a:ext>
                  </a:extLst>
                </a:gridCol>
              </a:tblGrid>
              <a:tr h="459710">
                <a:tc>
                  <a:txBody>
                    <a:bodyPr/>
                    <a:lstStyle/>
                    <a:p>
                      <a:r>
                        <a:rPr lang="en-US" sz="1600" b="1" dirty="0"/>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1" dirty="0"/>
                        <a:t>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1"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5512631"/>
                  </a:ext>
                </a:extLst>
              </a:tr>
              <a:tr h="956961">
                <a:tc>
                  <a:txBody>
                    <a:bodyPr/>
                    <a:lstStyle/>
                    <a:p>
                      <a:r>
                        <a:rPr lang="en-US" sz="1600" dirty="0"/>
                        <a:t>Read the research steps/manual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5953676"/>
                  </a:ext>
                </a:extLst>
              </a:tr>
              <a:tr h="453408">
                <a:tc>
                  <a:txBody>
                    <a:bodyPr/>
                    <a:lstStyle/>
                    <a:p>
                      <a:r>
                        <a:rPr lang="en-US" sz="1600" dirty="0"/>
                        <a:t>Completed CITI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51931945"/>
                  </a:ext>
                </a:extLst>
              </a:tr>
              <a:tr h="453408">
                <a:tc>
                  <a:txBody>
                    <a:bodyPr/>
                    <a:lstStyle/>
                    <a:p>
                      <a:r>
                        <a:rPr lang="en-US" sz="1600" dirty="0"/>
                        <a:t>Discuss with Faculty 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79256519"/>
                  </a:ext>
                </a:extLst>
              </a:tr>
              <a:tr h="453408">
                <a:tc>
                  <a:txBody>
                    <a:bodyPr/>
                    <a:lstStyle/>
                    <a:p>
                      <a:r>
                        <a:rPr lang="en-US" sz="1600" dirty="0"/>
                        <a:t>Literature 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44175814"/>
                  </a:ext>
                </a:extLst>
              </a:tr>
              <a:tr h="453408">
                <a:tc>
                  <a:txBody>
                    <a:bodyPr/>
                    <a:lstStyle/>
                    <a:p>
                      <a:r>
                        <a:rPr lang="en-US" sz="1600" dirty="0"/>
                        <a:t>Completed Proposal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75092864"/>
                  </a:ext>
                </a:extLst>
              </a:tr>
            </a:tbl>
          </a:graphicData>
        </a:graphic>
      </p:graphicFrame>
    </p:spTree>
    <p:extLst>
      <p:ext uri="{BB962C8B-B14F-4D97-AF65-F5344CB8AC3E}">
        <p14:creationId xmlns:p14="http://schemas.microsoft.com/office/powerpoint/2010/main" val="107572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r>
              <a:rPr lang="en-US" dirty="0"/>
              <a:t>Allowed and not allowed</a:t>
            </a:r>
          </a:p>
          <a:p>
            <a:pPr lvl="1"/>
            <a:r>
              <a:rPr lang="en-US" dirty="0"/>
              <a:t>Every institution is different</a:t>
            </a:r>
          </a:p>
          <a:p>
            <a:pPr lvl="1"/>
            <a:r>
              <a:rPr lang="en-US" dirty="0"/>
              <a:t>Requirements</a:t>
            </a:r>
          </a:p>
          <a:p>
            <a:pPr lvl="1"/>
            <a:endParaRPr lang="en-US" dirty="0"/>
          </a:p>
          <a:p>
            <a:r>
              <a:rPr lang="en-US" dirty="0"/>
              <a:t>What is reasonable within their timeframe</a:t>
            </a:r>
          </a:p>
          <a:p>
            <a:endParaRPr lang="en-US" dirty="0"/>
          </a:p>
          <a:p>
            <a:r>
              <a:rPr lang="en-US" dirty="0"/>
              <a:t>Set realistic expectations</a:t>
            </a:r>
          </a:p>
          <a:p>
            <a:pPr lvl="1"/>
            <a:endParaRPr lang="en-US" dirty="0"/>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Clarify Types of Scholarly Projects</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143786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r>
              <a:rPr lang="en-US" dirty="0"/>
              <a:t>Proposal</a:t>
            </a:r>
          </a:p>
          <a:p>
            <a:pPr lvl="1"/>
            <a:endParaRPr lang="en-US" dirty="0"/>
          </a:p>
          <a:p>
            <a:r>
              <a:rPr lang="en-US" dirty="0"/>
              <a:t>Poster</a:t>
            </a:r>
          </a:p>
          <a:p>
            <a:endParaRPr lang="en-US" dirty="0"/>
          </a:p>
          <a:p>
            <a:r>
              <a:rPr lang="en-US" dirty="0"/>
              <a:t>Oral Presentation</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Create Templates</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Tree>
    <p:extLst>
      <p:ext uri="{BB962C8B-B14F-4D97-AF65-F5344CB8AC3E}">
        <p14:creationId xmlns:p14="http://schemas.microsoft.com/office/powerpoint/2010/main" val="241073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r>
              <a:rPr lang="en-US" dirty="0"/>
              <a:t>How is the scholarly process working?</a:t>
            </a:r>
          </a:p>
          <a:p>
            <a:pPr lvl="1"/>
            <a:endParaRPr lang="en-US" dirty="0"/>
          </a:p>
          <a:p>
            <a:r>
              <a:rPr lang="en-US" dirty="0"/>
              <a:t>Areas of improvement?</a:t>
            </a:r>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Get Feedback</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163985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Scholarly Activity – Starting the Year Off Right</a:t>
            </a:r>
          </a:p>
        </p:txBody>
      </p:sp>
      <p:sp>
        <p:nvSpPr>
          <p:cNvPr id="6" name="Google Shape;70;p11">
            <a:extLst>
              <a:ext uri="{FF2B5EF4-FFF2-40B4-BE49-F238E27FC236}">
                <a16:creationId xmlns:a16="http://schemas.microsoft.com/office/drawing/2014/main" id="{AF181C33-51BF-7F4B-9316-22682C00468E}"/>
              </a:ext>
            </a:extLst>
          </p:cNvPr>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Grace Brannan, PhD</a:t>
            </a:r>
            <a:endParaRPr dirty="0"/>
          </a:p>
          <a:p>
            <a:pPr lvl="0">
              <a:buClr>
                <a:schemeClr val="lt1"/>
              </a:buClr>
              <a:buSzPts val="2000"/>
            </a:pPr>
            <a:r>
              <a:rPr lang="en-US" dirty="0"/>
              <a:t>GME QI and Research Consultant</a:t>
            </a:r>
            <a:endParaRPr dirty="0"/>
          </a:p>
        </p:txBody>
      </p:sp>
      <p:sp>
        <p:nvSpPr>
          <p:cNvPr id="7" name="Footer Placeholder 3">
            <a:extLst>
              <a:ext uri="{FF2B5EF4-FFF2-40B4-BE49-F238E27FC236}">
                <a16:creationId xmlns:a16="http://schemas.microsoft.com/office/drawing/2014/main" id="{56814D76-A07D-D549-8A51-B6F12F104754}"/>
              </a:ext>
            </a:extLst>
          </p:cNvPr>
          <p:cNvSpPr>
            <a:spLocks noGrp="1"/>
          </p:cNvSpPr>
          <p:nvPr>
            <p:ph type="ftr" sz="quarter" idx="10"/>
          </p:nvPr>
        </p:nvSpPr>
        <p:spPr>
          <a:xfrm>
            <a:off x="3028950" y="6433130"/>
            <a:ext cx="3086100" cy="365125"/>
          </a:xfrm>
        </p:spPr>
        <p:txBody>
          <a:bodyPr/>
          <a:lstStyle/>
          <a:p>
            <a:pPr>
              <a:defRPr/>
            </a:pPr>
            <a:r>
              <a:rPr lang="en-US"/>
              <a:t>Partners In Medical Education, Inc Copyright 2022</a:t>
            </a:r>
            <a:endParaRPr lang="en-US" dirty="0"/>
          </a:p>
        </p:txBody>
      </p:sp>
      <p:sp>
        <p:nvSpPr>
          <p:cNvPr id="8" name="Slide Number Placeholder 4">
            <a:extLst>
              <a:ext uri="{FF2B5EF4-FFF2-40B4-BE49-F238E27FC236}">
                <a16:creationId xmlns:a16="http://schemas.microsoft.com/office/drawing/2014/main" id="{C22AA449-A14A-1A43-BFBD-586474EB765A}"/>
              </a:ext>
            </a:extLst>
          </p:cNvPr>
          <p:cNvSpPr>
            <a:spLocks noGrp="1"/>
          </p:cNvSpPr>
          <p:nvPr>
            <p:ph type="sldNum" sz="quarter" idx="11"/>
          </p:nvPr>
        </p:nvSpPr>
        <p:spPr>
          <a:xfrm>
            <a:off x="7811910" y="6433131"/>
            <a:ext cx="703439" cy="365125"/>
          </a:xfrm>
        </p:spPr>
        <p:txBody>
          <a:bodyPr/>
          <a:lstStyle/>
          <a:p>
            <a:pPr>
              <a:defRPr/>
            </a:pPr>
            <a:fld id="{6AD68910-38FE-C240-95D4-C063CA8D3DE6}" type="slidenum">
              <a:rPr lang="en-US" altLang="en-US" smtClean="0"/>
              <a:pPr>
                <a:defRPr/>
              </a:pPr>
              <a:t>2</a:t>
            </a:fld>
            <a:endParaRPr lang="en-US" altLang="en-US"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F402-0017-4434-BB46-D067097CD35B}"/>
              </a:ext>
            </a:extLst>
          </p:cNvPr>
          <p:cNvSpPr>
            <a:spLocks noGrp="1"/>
          </p:cNvSpPr>
          <p:nvPr>
            <p:ph type="title"/>
          </p:nvPr>
        </p:nvSpPr>
        <p:spPr/>
        <p:txBody>
          <a:bodyPr/>
          <a:lstStyle/>
          <a:p>
            <a:r>
              <a:rPr lang="en-US" dirty="0"/>
              <a:t>Best Practices</a:t>
            </a:r>
          </a:p>
        </p:txBody>
      </p:sp>
      <p:graphicFrame>
        <p:nvGraphicFramePr>
          <p:cNvPr id="5" name="Content Placeholder 6">
            <a:extLst>
              <a:ext uri="{FF2B5EF4-FFF2-40B4-BE49-F238E27FC236}">
                <a16:creationId xmlns:a16="http://schemas.microsoft.com/office/drawing/2014/main" id="{C7B2B40D-C1E1-4E07-A639-48CBED6F6CE8}"/>
              </a:ext>
            </a:extLst>
          </p:cNvPr>
          <p:cNvGraphicFramePr>
            <a:graphicFrameLocks/>
          </p:cNvGraphicFramePr>
          <p:nvPr>
            <p:extLst>
              <p:ext uri="{D42A27DB-BD31-4B8C-83A1-F6EECF244321}">
                <p14:modId xmlns:p14="http://schemas.microsoft.com/office/powerpoint/2010/main" val="4169676018"/>
              </p:ext>
            </p:extLst>
          </p:nvPr>
        </p:nvGraphicFramePr>
        <p:xfrm>
          <a:off x="838200" y="1253331"/>
          <a:ext cx="767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25;p17">
            <a:extLst>
              <a:ext uri="{FF2B5EF4-FFF2-40B4-BE49-F238E27FC236}">
                <a16:creationId xmlns:a16="http://schemas.microsoft.com/office/drawing/2014/main" id="{61C5D798-C61A-48C4-ADD9-4E6FBBB9CD4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Partners In Medical Education, Inc Copyright 2022</a:t>
            </a:r>
            <a:endParaRPr sz="800" b="0" i="0" u="none" strike="noStrike" cap="none" dirty="0">
              <a:solidFill>
                <a:schemeClr val="dk1"/>
              </a:solidFill>
              <a:latin typeface="Arial"/>
              <a:ea typeface="Arial"/>
              <a:cs typeface="Arial"/>
              <a:sym typeface="Arial"/>
            </a:endParaRPr>
          </a:p>
        </p:txBody>
      </p:sp>
      <p:sp>
        <p:nvSpPr>
          <p:cNvPr id="7" name="Google Shape;78;p12">
            <a:extLst>
              <a:ext uri="{FF2B5EF4-FFF2-40B4-BE49-F238E27FC236}">
                <a16:creationId xmlns:a16="http://schemas.microsoft.com/office/drawing/2014/main" id="{595331A7-A1A2-EE47-95CC-D6FF755E46A7}"/>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05185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EA870C95-6364-4459-8384-D62583BCD191}"/>
              </a:ext>
            </a:extLst>
          </p:cNvPr>
          <p:cNvSpPr/>
          <p:nvPr/>
        </p:nvSpPr>
        <p:spPr>
          <a:xfrm>
            <a:off x="257175" y="1535819"/>
            <a:ext cx="8620125" cy="4734996"/>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solidFill>
                  <a:schemeClr val="tx1"/>
                </a:solidFill>
              </a:rPr>
              <a:t>Plant the seed early, set the tone, check in during the year, and assist as soon as needed.</a:t>
            </a:r>
          </a:p>
        </p:txBody>
      </p:sp>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5048250" y="303721"/>
            <a:ext cx="3697081" cy="1325563"/>
          </a:xfrm>
        </p:spPr>
        <p:txBody>
          <a:bodyPr/>
          <a:lstStyle/>
          <a:p>
            <a:r>
              <a:rPr lang="en-US" dirty="0"/>
              <a:t>Key </a:t>
            </a:r>
            <a:br>
              <a:rPr lang="en-US" dirty="0"/>
            </a:br>
            <a:r>
              <a:rPr lang="en-US" dirty="0"/>
              <a:t>Take-Away</a:t>
            </a: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933826" y="332297"/>
            <a:ext cx="1457326" cy="1400175"/>
          </a:xfrm>
          <a:prstGeom prst="rect">
            <a:avLst/>
          </a:prstGeom>
          <a:scene3d>
            <a:camera prst="orthographicFront">
              <a:rot lat="300000" lon="0" rev="0"/>
            </a:camera>
            <a:lightRig rig="threePt" dir="t"/>
          </a:scene3d>
          <a:sp3d prstMaterial="matte"/>
        </p:spPr>
      </p:pic>
      <p:sp>
        <p:nvSpPr>
          <p:cNvPr id="5" name="Google Shape;77;p12">
            <a:extLst>
              <a:ext uri="{FF2B5EF4-FFF2-40B4-BE49-F238E27FC236}">
                <a16:creationId xmlns:a16="http://schemas.microsoft.com/office/drawing/2014/main" id="{44573AB2-C16F-F54B-9F47-DAD40231DF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Partners In Medical Education, Inc Copyright 2022</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CC5AA683-9AF7-B241-B33E-A71B3724D63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210505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42852"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r>
              <a:rPr lang="en-US" altLang="en-US" sz="1400" dirty="0">
                <a:solidFill>
                  <a:prstClr val="black"/>
                </a:solidFill>
                <a:latin typeface="+mn-lt"/>
                <a:cs typeface="Arial" panose="020B0604020202020204" pitchFamily="34" charset="0"/>
              </a:rPr>
              <a:t>     </a:t>
            </a:r>
            <a:endParaRPr lang="en-US" altLang="en-US" sz="1400" b="0" dirty="0">
              <a:solidFill>
                <a:prstClr val="black"/>
              </a:solidFill>
              <a:latin typeface="+mn-lt"/>
              <a:cs typeface="Arial" panose="020B0604020202020204" pitchFamily="34" charset="0"/>
            </a:endParaRPr>
          </a:p>
          <a:p>
            <a:pPr algn="ctr">
              <a:lnSpc>
                <a:spcPct val="80000"/>
              </a:lnSpc>
              <a:defRPr/>
            </a:pPr>
            <a:r>
              <a:rPr lang="en-US" altLang="en-US" sz="1400" dirty="0">
                <a:solidFill>
                  <a:prstClr val="black"/>
                </a:solidFill>
                <a:latin typeface="+mn-lt"/>
                <a:cs typeface="Arial" panose="020B0604020202020204" pitchFamily="34" charset="0"/>
              </a:rPr>
              <a:t>ADS 2022: Part II</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Thursday, July 21, 2022</a:t>
            </a:r>
          </a:p>
          <a:p>
            <a:pPr algn="ctr">
              <a:lnSpc>
                <a:spcPct val="80000"/>
              </a:lnSpc>
              <a:defRPr/>
            </a:pPr>
            <a:endParaRPr lang="en-US" altLang="en-US" sz="1400" b="0" dirty="0">
              <a:solidFill>
                <a:prstClr val="black"/>
              </a:solidFill>
              <a:latin typeface="+mn-lt"/>
              <a:cs typeface="Arial" panose="020B0604020202020204" pitchFamily="34" charset="0"/>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Looking Behind the Curtain at CMS Reporting</a:t>
            </a:r>
          </a:p>
          <a:p>
            <a:pPr algn="ctr">
              <a:lnSpc>
                <a:spcPct val="80000"/>
              </a:lnSpc>
              <a:defRPr/>
            </a:pPr>
            <a:r>
              <a:rPr lang="en-US" altLang="en-US" sz="1400" b="0" dirty="0">
                <a:solidFill>
                  <a:prstClr val="black"/>
                </a:solidFill>
                <a:latin typeface="+mn-lt"/>
                <a:cs typeface="Arial" panose="020B0604020202020204" pitchFamily="34" charset="0"/>
              </a:rPr>
              <a:t>Thursday, August 4, 2022</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dirty="0">
                <a:solidFill>
                  <a:prstClr val="black"/>
                </a:solidFill>
                <a:latin typeface="+mn-lt"/>
                <a:cs typeface="Arial" panose="020B0604020202020204" pitchFamily="34" charset="0"/>
              </a:rPr>
              <a:t>Wellness is a Team Sport</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Tuesday, August 16, 2022</a:t>
            </a:r>
          </a:p>
          <a:p>
            <a:pPr algn="ctr">
              <a:lnSpc>
                <a:spcPct val="80000"/>
              </a:lnSpc>
              <a:defRPr/>
            </a:pPr>
            <a:endParaRPr lang="en-US" altLang="en-US" sz="1400" b="0" dirty="0">
              <a:solidFill>
                <a:prstClr val="black"/>
              </a:solidFill>
              <a:latin typeface="+mn-lt"/>
              <a:cs typeface="Arial" panose="020B0604020202020204" pitchFamily="34" charset="0"/>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GME Educational Program Design I</a:t>
            </a:r>
          </a:p>
          <a:p>
            <a:pPr algn="ctr">
              <a:lnSpc>
                <a:spcPct val="80000"/>
              </a:lnSpc>
              <a:defRPr/>
            </a:pPr>
            <a:r>
              <a:rPr lang="en-US" altLang="en-US" sz="1400" b="0" dirty="0">
                <a:solidFill>
                  <a:prstClr val="black"/>
                </a:solidFill>
                <a:latin typeface="+mn-lt"/>
                <a:cs typeface="Arial" panose="020B0604020202020204" pitchFamily="34" charset="0"/>
              </a:rPr>
              <a:t>Thursday, September 15, 2022</a:t>
            </a:r>
          </a:p>
          <a:p>
            <a:pPr algn="ctr">
              <a:lnSpc>
                <a:spcPct val="80000"/>
              </a:lnSpc>
              <a:defRPr/>
            </a:pPr>
            <a:endParaRPr lang="en-US" altLang="en-US" sz="1400" b="0" dirty="0">
              <a:solidFill>
                <a:prstClr val="black"/>
              </a:solidFill>
              <a:latin typeface="+mn-lt"/>
              <a:cs typeface="Arial" panose="020B0604020202020204" pitchFamily="34" charset="0"/>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Back to Basics: Intermediate</a:t>
            </a:r>
            <a:r>
              <a:rPr lang="en-US" altLang="en-US" sz="1400" dirty="0">
                <a:solidFill>
                  <a:prstClr val="black"/>
                </a:solidFill>
                <a:latin typeface="+mn-lt"/>
                <a:cs typeface="Arial" panose="020B0604020202020204" pitchFamily="34" charset="0"/>
              </a:rPr>
              <a:t> Topics for New Coordinators</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Thursday, September 29, 2022</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Sponsoring Institution 2025: 2022 Check-up</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October 6, 2022</a:t>
            </a: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22</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805396" y="4312703"/>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842852" y="4939777"/>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078313"/>
          </a:xfrm>
          <a:prstGeom prst="rect">
            <a:avLst/>
          </a:prstGeom>
          <a:noFill/>
        </p:spPr>
        <p:txBody>
          <a:bodyPr wrap="square" rtlCol="0">
            <a:spAutoFit/>
          </a:bodyPr>
          <a:lstStyle/>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Complaint Letter: Now What?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Here We Grow Again – And With Our Community</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The ABCs of GMEC: Part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2022: Part 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Ask Partners – Spring Freebie</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Getting to the Next Stage – Program Improvement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The ABCs of GMEC: Part 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Leveraging RMS Technology for the Medicare Cost Report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Back to Basics – GME for New Coordinators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Digging for Data IV</a:t>
            </a:r>
          </a:p>
          <a:p>
            <a:pPr algn="ctr"/>
            <a:endParaRPr lang="en-US" sz="1200" dirty="0">
              <a:solidFill>
                <a:srgbClr val="0070C0"/>
              </a:solidFill>
              <a:latin typeface="+mn-lt"/>
            </a:endParaRPr>
          </a:p>
          <a:p>
            <a:pPr algn="ctr"/>
            <a:r>
              <a:rPr lang="en-US" sz="1200" dirty="0">
                <a:solidFill>
                  <a:srgbClr val="0070C0"/>
                </a:solidFill>
                <a:latin typeface="+mn-lt"/>
                <a:cs typeface="Arial" panose="020B0604020202020204" pitchFamily="34" charset="0"/>
              </a:rPr>
              <a:t>Getting to the Next Stage - Program Improvement I</a:t>
            </a: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2022</a:t>
            </a:r>
          </a:p>
        </p:txBody>
      </p:sp>
      <p:sp>
        <p:nvSpPr>
          <p:cNvPr id="3" name="Slide Number Placeholder 2">
            <a:extLst>
              <a:ext uri="{FF2B5EF4-FFF2-40B4-BE49-F238E27FC236}">
                <a16:creationId xmlns:a16="http://schemas.microsoft.com/office/drawing/2014/main" id="{CDD2BAC2-4600-4528-8015-7D2D7D5691A9}"/>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a:t>22</a:t>
            </a:fld>
            <a:endParaRPr lang="en-US"/>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23</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000" b="0" dirty="0"/>
              <a:t>Partners in Medical Education, Inc. provides comprehensive consulting services to the GME community.  </a:t>
            </a:r>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a:t>
            </a:r>
            <a:r>
              <a:rPr lang="en-US" sz="2000" b="0" dirty="0">
                <a:solidFill>
                  <a:srgbClr val="FF0000"/>
                </a:solidFill>
                <a:hlinkClick r:id="rId4"/>
              </a:rPr>
              <a:t>info@PartnersInMedEd.com</a:t>
            </a:r>
            <a:endParaRPr lang="en-US" sz="2000" b="0" dirty="0">
              <a:solidFill>
                <a:srgbClr val="FF0000"/>
              </a:solidFill>
            </a:endParaRPr>
          </a:p>
          <a:p>
            <a:pPr algn="ctr" fontAlgn="auto">
              <a:lnSpc>
                <a:spcPct val="80000"/>
              </a:lnSpc>
              <a:spcAft>
                <a:spcPts val="0"/>
              </a:spcAft>
              <a:buFont typeface="Wingdings" pitchFamily="2" charset="2"/>
              <a:buNone/>
              <a:defRPr/>
            </a:pPr>
            <a:endParaRPr lang="en-US" sz="2000" b="1" dirty="0"/>
          </a:p>
          <a:p>
            <a:pPr algn="ctr" fontAlgn="auto">
              <a:lnSpc>
                <a:spcPct val="80000"/>
              </a:lnSpc>
              <a:spcAft>
                <a:spcPts val="0"/>
              </a:spcAft>
              <a:buFont typeface="Arial" panose="020B0604020202020204" pitchFamily="34" charset="0"/>
              <a:buNone/>
              <a:defRPr/>
            </a:pPr>
            <a:r>
              <a:rPr lang="en-US" sz="2400" b="1" dirty="0"/>
              <a:t>Grace Brannan, PhD</a:t>
            </a:r>
          </a:p>
          <a:p>
            <a:pPr algn="ctr" fontAlgn="auto">
              <a:lnSpc>
                <a:spcPct val="80000"/>
              </a:lnSpc>
              <a:spcAft>
                <a:spcPts val="0"/>
              </a:spcAft>
              <a:buFont typeface="Arial" panose="020B0604020202020204" pitchFamily="34" charset="0"/>
              <a:buNone/>
              <a:defRPr/>
            </a:pPr>
            <a:r>
              <a:rPr lang="en-US" sz="2400" b="0" dirty="0"/>
              <a:t>  </a:t>
            </a:r>
            <a:r>
              <a:rPr lang="en-US" sz="2000" b="0" dirty="0">
                <a:hlinkClick r:id="rId5"/>
              </a:rPr>
              <a:t>gdbconsulting@outlook.com</a:t>
            </a:r>
            <a:endParaRPr lang="en-US" sz="2000" b="0" dirty="0"/>
          </a:p>
          <a:p>
            <a:pPr algn="ctr" fontAlgn="auto">
              <a:lnSpc>
                <a:spcPct val="80000"/>
              </a:lnSpc>
              <a:spcAft>
                <a:spcPts val="0"/>
              </a:spcAft>
              <a:buFont typeface="Arial" panose="020B0604020202020204" pitchFamily="34" charset="0"/>
              <a:buNone/>
              <a:defRPr/>
            </a:pPr>
            <a:endParaRPr lang="en-US" sz="22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26205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Partners In Medical Education, Inc Copyright 2022</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lvl="0" indent="0" algn="r" rtl="0">
                <a:lnSpc>
                  <a:spcPct val="100000"/>
                </a:lnSpc>
                <a:spcBef>
                  <a:spcPts val="0"/>
                </a:spcBef>
                <a:spcAft>
                  <a:spcPts val="0"/>
                </a:spcAft>
                <a:buClr>
                  <a:srgbClr val="000000"/>
                </a:buClr>
                <a:buSzPts val="1000"/>
                <a:buFont typeface="Arial"/>
                <a:buNone/>
              </a:pPr>
              <a:t>3</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4009345" y="1451998"/>
            <a:ext cx="4905632" cy="4955203"/>
          </a:xfrm>
          <a:prstGeom prst="rect">
            <a:avLst/>
          </a:prstGeom>
          <a:noFill/>
        </p:spPr>
        <p:txBody>
          <a:bodyPr wrap="square">
            <a:spAutoFit/>
          </a:bodyPr>
          <a:lstStyle/>
          <a:p>
            <a:pPr>
              <a:defRPr/>
            </a:pPr>
            <a:r>
              <a:rPr lang="en-US" sz="2400" dirty="0">
                <a:solidFill>
                  <a:srgbClr val="00B050"/>
                </a:solidFill>
                <a:latin typeface="Arial" panose="020B0604020202020204" pitchFamily="34" charset="0"/>
                <a:cs typeface="Arial" panose="020B0604020202020204" pitchFamily="34" charset="0"/>
              </a:rPr>
              <a:t>Grace Brannan, PhD</a:t>
            </a:r>
            <a:br>
              <a:rPr lang="en-US" sz="2400" dirty="0">
                <a:solidFill>
                  <a:srgbClr val="00B05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GME QI and Research Consultant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Partners Consulting Member</a:t>
            </a:r>
          </a:p>
          <a:p>
            <a:pPr algn="ctr">
              <a:defRPr/>
            </a:pPr>
            <a:endParaRPr lang="en-US" sz="1200" b="1" dirty="0">
              <a:latin typeface="+mn-lt"/>
            </a:endParaRPr>
          </a:p>
          <a:p>
            <a:pPr marL="285750" indent="-285750">
              <a:spcBef>
                <a:spcPts val="0"/>
              </a:spcBef>
              <a:spcAft>
                <a:spcPts val="0"/>
              </a:spcAft>
              <a:buClr>
                <a:srgbClr val="000000"/>
              </a:buClr>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16+ years in GME Research and QI Leadership and </a:t>
            </a:r>
            <a:r>
              <a:rPr lang="en-US" sz="1600" b="0" dirty="0">
                <a:latin typeface="Arial" panose="020B0604020202020204" pitchFamily="34" charset="0"/>
                <a:cs typeface="Arial" panose="020B0604020202020204" pitchFamily="34" charset="0"/>
              </a:rPr>
              <a:t>3 decades in population-based research.</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solidFill>
                  <a:srgbClr val="000000"/>
                </a:solidFill>
                <a:latin typeface="Arial" panose="020B0604020202020204" pitchFamily="34" charset="0"/>
                <a:ea typeface="Arial"/>
                <a:cs typeface="Arial" panose="020B0604020202020204" pitchFamily="34" charset="0"/>
                <a:sym typeface="Arial"/>
              </a:rPr>
              <a:t>Seasoned in setting QI and Research Strategy.</a:t>
            </a:r>
            <a:br>
              <a:rPr lang="en-US" sz="1600" b="0" dirty="0">
                <a:latin typeface="Arial" panose="020B0604020202020204" pitchFamily="34" charset="0"/>
                <a:cs typeface="Arial" panose="020B0604020202020204" pitchFamily="34" charset="0"/>
              </a:rPr>
            </a:b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ACGME success in QI and scholarly requirements for multiple residencies.</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Experienced in making research doable and feasible.</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Focused on high value care, patient safety, embedding GME scholarly activities in hospital initiatives. </a:t>
            </a:r>
          </a:p>
          <a:p>
            <a:pPr>
              <a:defRPr/>
            </a:pPr>
            <a:endParaRPr lang="en-US" sz="1600" b="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B82CB3-2B28-4E43-A8C1-6A247D1D8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2" y="2107029"/>
            <a:ext cx="2632507" cy="3063281"/>
          </a:xfrm>
          <a:prstGeom prst="rect">
            <a:avLst/>
          </a:prstGeom>
        </p:spPr>
      </p:pic>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Tree>
    <p:extLst>
      <p:ext uri="{BB962C8B-B14F-4D97-AF65-F5344CB8AC3E}">
        <p14:creationId xmlns:p14="http://schemas.microsoft.com/office/powerpoint/2010/main" val="9476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738058"/>
            <a:ext cx="8608290" cy="4438905"/>
          </a:xfrm>
        </p:spPr>
        <p:txBody>
          <a:bodyPr vert="horz" lIns="91440" tIns="45720" rIns="91440" bIns="45720" rtlCol="0" anchor="t">
            <a:normAutofit/>
          </a:bodyPr>
          <a:lstStyle/>
          <a:p>
            <a:r>
              <a:rPr lang="en-US" dirty="0"/>
              <a:t>Review the current ACGME scholarly expectations and what it means for programs.</a:t>
            </a:r>
          </a:p>
          <a:p>
            <a:endParaRPr lang="en-US" dirty="0"/>
          </a:p>
          <a:p>
            <a:r>
              <a:rPr lang="en-US" dirty="0"/>
              <a:t>Describe strategies to plant the scholarly seed early, obtain buy in, and nurture it throughout the year and beyond.</a:t>
            </a:r>
          </a:p>
          <a:p>
            <a:pPr marL="0" indent="0">
              <a:buNone/>
            </a:pPr>
            <a:endParaRPr lang="en-US" dirty="0"/>
          </a:p>
        </p:txBody>
      </p:sp>
      <p:sp>
        <p:nvSpPr>
          <p:cNvPr id="2" name="Title 1"/>
          <p:cNvSpPr>
            <a:spLocks noGrp="1"/>
          </p:cNvSpPr>
          <p:nvPr>
            <p:ph type="title"/>
          </p:nvPr>
        </p:nvSpPr>
        <p:spPr/>
        <p:txBody>
          <a:bodyPr/>
          <a:lstStyle/>
          <a:p>
            <a:r>
              <a:rPr lang="en-US" dirty="0"/>
              <a:t>LEARNING OBJECTIVES</a:t>
            </a:r>
          </a:p>
        </p:txBody>
      </p:sp>
      <p:sp>
        <p:nvSpPr>
          <p:cNvPr id="4" name="Footer Placeholder 3"/>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Tree>
    <p:extLst>
      <p:ext uri="{BB962C8B-B14F-4D97-AF65-F5344CB8AC3E}">
        <p14:creationId xmlns:p14="http://schemas.microsoft.com/office/powerpoint/2010/main" val="31883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r>
              <a:rPr lang="en-US" dirty="0"/>
              <a:t>Plant the scholarly seed early</a:t>
            </a:r>
          </a:p>
          <a:p>
            <a:endParaRPr lang="en-US" dirty="0"/>
          </a:p>
          <a:p>
            <a:r>
              <a:rPr lang="en-US" dirty="0"/>
              <a:t>Obtain buy in</a:t>
            </a:r>
          </a:p>
          <a:p>
            <a:endParaRPr lang="en-US" dirty="0"/>
          </a:p>
          <a:p>
            <a:r>
              <a:rPr lang="en-US" dirty="0"/>
              <a:t>Nurture it throughout the year and beyond</a:t>
            </a:r>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p:txBody>
          <a:bodyPr>
            <a:normAutofit/>
          </a:bodyPr>
          <a:lstStyle/>
          <a:p>
            <a:r>
              <a:rPr lang="en-US" dirty="0"/>
              <a:t>Strategies</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8002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a:xfrm>
            <a:off x="1308997" y="2631947"/>
            <a:ext cx="6526006" cy="1325563"/>
          </a:xfrm>
        </p:spPr>
        <p:txBody>
          <a:bodyPr>
            <a:normAutofit fontScale="90000"/>
          </a:bodyPr>
          <a:lstStyle/>
          <a:p>
            <a:pPr algn="ctr"/>
            <a:r>
              <a:rPr lang="en-US" dirty="0"/>
              <a:t>Plant the Scholarly Seed Early</a:t>
            </a:r>
            <a:br>
              <a:rPr lang="en-US" dirty="0"/>
            </a:br>
            <a:endParaRPr lang="en-US" dirty="0"/>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Tree>
    <p:extLst>
      <p:ext uri="{BB962C8B-B14F-4D97-AF65-F5344CB8AC3E}">
        <p14:creationId xmlns:p14="http://schemas.microsoft.com/office/powerpoint/2010/main" val="232704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normAutofit fontScale="92500" lnSpcReduction="20000"/>
          </a:bodyPr>
          <a:lstStyle/>
          <a:p>
            <a:r>
              <a:rPr lang="en-US" dirty="0"/>
              <a:t>Common Program Requirements </a:t>
            </a:r>
          </a:p>
          <a:p>
            <a:pPr lvl="1"/>
            <a:r>
              <a:rPr lang="en-US" dirty="0"/>
              <a:t>7/1/2022  Common Program Requirements (Residency) Tracked Changes Copy</a:t>
            </a:r>
          </a:p>
          <a:p>
            <a:pPr lvl="1"/>
            <a:r>
              <a:rPr lang="en-US" sz="1500" dirty="0">
                <a:hlinkClick r:id="rId3"/>
              </a:rPr>
              <a:t>https://www.acgme.org/globalassets/PFAssets/ProgramRequirements/CPRResidency_2022_TCCv2.pdf</a:t>
            </a:r>
            <a:endParaRPr lang="en-US" sz="1500" dirty="0"/>
          </a:p>
          <a:p>
            <a:pPr marL="457200" lvl="1" indent="0">
              <a:buNone/>
            </a:pPr>
            <a:endParaRPr lang="en-US" dirty="0"/>
          </a:p>
          <a:p>
            <a:pPr lvl="1"/>
            <a:r>
              <a:rPr lang="en-US" dirty="0"/>
              <a:t>7/1/2022  Common Program Requirements (Fellowship) Tracked Changes Copy</a:t>
            </a:r>
          </a:p>
          <a:p>
            <a:pPr lvl="1"/>
            <a:r>
              <a:rPr lang="en-US" sz="1500" dirty="0">
                <a:hlinkClick r:id="rId4"/>
              </a:rPr>
              <a:t>https://www.acgme.org/globalassets/PFAssets/ProgramRequirements/CPR	Fellowship_2022_TCCv2.pdf</a:t>
            </a:r>
            <a:endParaRPr lang="en-US" sz="1500" dirty="0"/>
          </a:p>
          <a:p>
            <a:pPr marL="0" indent="0">
              <a:buNone/>
            </a:pPr>
            <a:endParaRPr lang="en-US" dirty="0"/>
          </a:p>
          <a:p>
            <a:pPr lvl="1"/>
            <a:r>
              <a:rPr lang="en-US" dirty="0"/>
              <a:t>7/1/2022  Common Program Requirements (One-Year Fellowship) Tracked Changes Copy</a:t>
            </a:r>
          </a:p>
          <a:p>
            <a:pPr lvl="1"/>
            <a:r>
              <a:rPr lang="en-US" sz="1500" dirty="0">
                <a:hlinkClick r:id="rId5"/>
              </a:rPr>
              <a:t>https://www.acgme.org/globalassets/PFAssets/ProgramRequirements/CPROneYearFellowship_2022_TCCv2.pdf</a:t>
            </a:r>
            <a:endParaRPr lang="en-US" sz="1500" dirty="0"/>
          </a:p>
          <a:p>
            <a:endParaRPr lang="en-US" dirty="0"/>
          </a:p>
          <a:p>
            <a:r>
              <a:rPr lang="en-US" dirty="0"/>
              <a:t>Program-Specific Requirements </a:t>
            </a:r>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a:xfrm>
            <a:off x="1989344" y="246466"/>
            <a:ext cx="6814414" cy="1325563"/>
          </a:xfrm>
        </p:spPr>
        <p:txBody>
          <a:bodyPr>
            <a:normAutofit/>
          </a:bodyPr>
          <a:lstStyle/>
          <a:p>
            <a:r>
              <a:rPr lang="en-US" dirty="0"/>
              <a:t>Review ACGME Requirements</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363947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20765A-D63C-42B3-CDB8-1DA115DBD62E}"/>
              </a:ext>
            </a:extLst>
          </p:cNvPr>
          <p:cNvSpPr>
            <a:spLocks noGrp="1"/>
          </p:cNvSpPr>
          <p:nvPr>
            <p:ph type="title"/>
          </p:nvPr>
        </p:nvSpPr>
        <p:spPr/>
        <p:txBody>
          <a:bodyPr/>
          <a:lstStyle/>
          <a:p>
            <a:r>
              <a:rPr lang="en-US" dirty="0"/>
              <a:t>Stress the Importance of ACGME Expectations</a:t>
            </a:r>
          </a:p>
        </p:txBody>
      </p:sp>
      <p:sp>
        <p:nvSpPr>
          <p:cNvPr id="4" name="Footer Placeholder 3">
            <a:extLst>
              <a:ext uri="{FF2B5EF4-FFF2-40B4-BE49-F238E27FC236}">
                <a16:creationId xmlns:a16="http://schemas.microsoft.com/office/drawing/2014/main" id="{A5CCE9BF-6B0A-A8E0-00F1-DB05A62D82AE}"/>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991A8E2D-5423-A88C-C1A6-530F5B6D0FE7}"/>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graphicFrame>
        <p:nvGraphicFramePr>
          <p:cNvPr id="6" name="Table 5">
            <a:extLst>
              <a:ext uri="{FF2B5EF4-FFF2-40B4-BE49-F238E27FC236}">
                <a16:creationId xmlns:a16="http://schemas.microsoft.com/office/drawing/2014/main" id="{B9D22AE6-9446-0F5A-30C0-E1C277665E1E}"/>
              </a:ext>
            </a:extLst>
          </p:cNvPr>
          <p:cNvGraphicFramePr>
            <a:graphicFrameLocks noGrp="1"/>
          </p:cNvGraphicFramePr>
          <p:nvPr>
            <p:extLst>
              <p:ext uri="{D42A27DB-BD31-4B8C-83A1-F6EECF244321}">
                <p14:modId xmlns:p14="http://schemas.microsoft.com/office/powerpoint/2010/main" val="1378417891"/>
              </p:ext>
            </p:extLst>
          </p:nvPr>
        </p:nvGraphicFramePr>
        <p:xfrm>
          <a:off x="224589" y="1667055"/>
          <a:ext cx="8438150" cy="4373588"/>
        </p:xfrm>
        <a:graphic>
          <a:graphicData uri="http://schemas.openxmlformats.org/drawingml/2006/table">
            <a:tbl>
              <a:tblPr>
                <a:tableStyleId>{5C22544A-7EE6-4342-B048-85BDC9FD1C3A}</a:tableStyleId>
              </a:tblPr>
              <a:tblGrid>
                <a:gridCol w="622586">
                  <a:extLst>
                    <a:ext uri="{9D8B030D-6E8A-4147-A177-3AD203B41FA5}">
                      <a16:colId xmlns:a16="http://schemas.microsoft.com/office/drawing/2014/main" val="3235194555"/>
                    </a:ext>
                  </a:extLst>
                </a:gridCol>
                <a:gridCol w="521212">
                  <a:extLst>
                    <a:ext uri="{9D8B030D-6E8A-4147-A177-3AD203B41FA5}">
                      <a16:colId xmlns:a16="http://schemas.microsoft.com/office/drawing/2014/main" val="1700842699"/>
                    </a:ext>
                  </a:extLst>
                </a:gridCol>
                <a:gridCol w="521212">
                  <a:extLst>
                    <a:ext uri="{9D8B030D-6E8A-4147-A177-3AD203B41FA5}">
                      <a16:colId xmlns:a16="http://schemas.microsoft.com/office/drawing/2014/main" val="1963944249"/>
                    </a:ext>
                  </a:extLst>
                </a:gridCol>
                <a:gridCol w="933812">
                  <a:extLst>
                    <a:ext uri="{9D8B030D-6E8A-4147-A177-3AD203B41FA5}">
                      <a16:colId xmlns:a16="http://schemas.microsoft.com/office/drawing/2014/main" val="3432710782"/>
                    </a:ext>
                  </a:extLst>
                </a:gridCol>
                <a:gridCol w="837916">
                  <a:extLst>
                    <a:ext uri="{9D8B030D-6E8A-4147-A177-3AD203B41FA5}">
                      <a16:colId xmlns:a16="http://schemas.microsoft.com/office/drawing/2014/main" val="946388176"/>
                    </a:ext>
                  </a:extLst>
                </a:gridCol>
                <a:gridCol w="621915">
                  <a:extLst>
                    <a:ext uri="{9D8B030D-6E8A-4147-A177-3AD203B41FA5}">
                      <a16:colId xmlns:a16="http://schemas.microsoft.com/office/drawing/2014/main" val="2274253165"/>
                    </a:ext>
                  </a:extLst>
                </a:gridCol>
                <a:gridCol w="628601">
                  <a:extLst>
                    <a:ext uri="{9D8B030D-6E8A-4147-A177-3AD203B41FA5}">
                      <a16:colId xmlns:a16="http://schemas.microsoft.com/office/drawing/2014/main" val="1843696932"/>
                    </a:ext>
                  </a:extLst>
                </a:gridCol>
                <a:gridCol w="382052">
                  <a:extLst>
                    <a:ext uri="{9D8B030D-6E8A-4147-A177-3AD203B41FA5}">
                      <a16:colId xmlns:a16="http://schemas.microsoft.com/office/drawing/2014/main" val="2057522852"/>
                    </a:ext>
                  </a:extLst>
                </a:gridCol>
                <a:gridCol w="802105">
                  <a:extLst>
                    <a:ext uri="{9D8B030D-6E8A-4147-A177-3AD203B41FA5}">
                      <a16:colId xmlns:a16="http://schemas.microsoft.com/office/drawing/2014/main" val="1793959659"/>
                    </a:ext>
                  </a:extLst>
                </a:gridCol>
                <a:gridCol w="1316223">
                  <a:extLst>
                    <a:ext uri="{9D8B030D-6E8A-4147-A177-3AD203B41FA5}">
                      <a16:colId xmlns:a16="http://schemas.microsoft.com/office/drawing/2014/main" val="3395974449"/>
                    </a:ext>
                  </a:extLst>
                </a:gridCol>
                <a:gridCol w="1250516">
                  <a:extLst>
                    <a:ext uri="{9D8B030D-6E8A-4147-A177-3AD203B41FA5}">
                      <a16:colId xmlns:a16="http://schemas.microsoft.com/office/drawing/2014/main" val="2523161887"/>
                    </a:ext>
                  </a:extLst>
                </a:gridCol>
              </a:tblGrid>
              <a:tr h="270192">
                <a:tc gridSpan="11">
                  <a:txBody>
                    <a:bodyPr/>
                    <a:lstStyle/>
                    <a:p>
                      <a:pPr marL="0" marR="0">
                        <a:lnSpc>
                          <a:spcPct val="115000"/>
                        </a:lnSpc>
                        <a:spcBef>
                          <a:spcPts val="0"/>
                        </a:spcBef>
                        <a:spcAft>
                          <a:spcPts val="0"/>
                        </a:spcAft>
                      </a:pPr>
                      <a:r>
                        <a:rPr lang="en-US" sz="1000" kern="1200" dirty="0">
                          <a:effectLst/>
                          <a:latin typeface="+mn-lt"/>
                        </a:rPr>
                        <a:t>Template for Resident Scholarly Activity that occurred during the previous academic year, between July 1st and June 30th</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7525877"/>
                  </a:ext>
                </a:extLst>
              </a:tr>
              <a:tr h="342609">
                <a:tc>
                  <a:txBody>
                    <a:bodyPr/>
                    <a:lstStyle/>
                    <a:p>
                      <a:pPr>
                        <a:lnSpc>
                          <a:spcPct val="115000"/>
                        </a:lnSpc>
                      </a:pPr>
                      <a:endParaRPr lang="en-US" sz="1100" dirty="0">
                        <a:effectLst/>
                        <a:latin typeface="+mn-lt"/>
                        <a:cs typeface="Times New Roman" panose="02020603050405020304" pitchFamily="18" charset="0"/>
                      </a:endParaRPr>
                    </a:p>
                  </a:txBody>
                  <a:tcPr marL="6694" marR="6694" marT="6694" marB="0" anchor="ctr"/>
                </a:tc>
                <a:tc gridSpan="3">
                  <a:txBody>
                    <a:bodyPr/>
                    <a:lstStyle/>
                    <a:p>
                      <a:pPr marL="0" marR="0" algn="ctr" fontAlgn="ctr">
                        <a:lnSpc>
                          <a:spcPct val="115000"/>
                        </a:lnSpc>
                        <a:spcBef>
                          <a:spcPts val="0"/>
                        </a:spcBef>
                        <a:spcAft>
                          <a:spcPts val="0"/>
                        </a:spcAft>
                      </a:pPr>
                      <a:r>
                        <a:rPr lang="en-US" sz="1000" kern="1200" dirty="0">
                          <a:effectLst/>
                          <a:latin typeface="+mn-lt"/>
                        </a:rPr>
                        <a:t>PMID</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endParaRPr lang="en-US"/>
                    </a:p>
                  </a:txBody>
                  <a:tcPr/>
                </a:tc>
                <a:tc hMerge="1">
                  <a:txBody>
                    <a:bodyPr/>
                    <a:lstStyle/>
                    <a:p>
                      <a:endParaRPr lang="en-US"/>
                    </a:p>
                  </a:txBody>
                  <a:tcPr/>
                </a:tc>
                <a:tc gridSpan="2">
                  <a:txBody>
                    <a:bodyPr/>
                    <a:lstStyle/>
                    <a:p>
                      <a:pPr marL="0" marR="0" algn="ctr" fontAlgn="ctr">
                        <a:lnSpc>
                          <a:spcPct val="115000"/>
                        </a:lnSpc>
                        <a:spcBef>
                          <a:spcPts val="0"/>
                        </a:spcBef>
                        <a:spcAft>
                          <a:spcPts val="0"/>
                        </a:spcAft>
                      </a:pPr>
                      <a:r>
                        <a:rPr lang="en-US" sz="1000" kern="1200" dirty="0">
                          <a:effectLst/>
                          <a:latin typeface="+mn-lt"/>
                        </a:rPr>
                        <a:t>Other Publications</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pPr marL="0" marR="0" algn="ctr" fontAlgn="ctr">
                        <a:lnSpc>
                          <a:spcPct val="115000"/>
                        </a:lnSpc>
                        <a:spcBef>
                          <a:spcPts val="0"/>
                        </a:spcBef>
                        <a:spcAft>
                          <a:spcPts val="0"/>
                        </a:spcAft>
                      </a:pPr>
                      <a:r>
                        <a:rPr lang="en-US" sz="1000" kern="1200">
                          <a:effectLst/>
                        </a:rPr>
                        <a:t>Conference Presentations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gridSpan="2">
                  <a:txBody>
                    <a:bodyPr/>
                    <a:lstStyle/>
                    <a:p>
                      <a:pPr marL="0" marR="0" algn="ctr" fontAlgn="ctr">
                        <a:lnSpc>
                          <a:spcPct val="115000"/>
                        </a:lnSpc>
                        <a:spcBef>
                          <a:spcPts val="0"/>
                        </a:spcBef>
                        <a:spcAft>
                          <a:spcPts val="0"/>
                        </a:spcAft>
                      </a:pPr>
                      <a:r>
                        <a:rPr lang="en-US" sz="1000" kern="1200" dirty="0">
                          <a:effectLst/>
                          <a:latin typeface="+mn-lt"/>
                        </a:rPr>
                        <a:t>Conference Presentations</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pPr marL="0" marR="0" algn="ctr" fontAlgn="ctr">
                        <a:lnSpc>
                          <a:spcPct val="115000"/>
                        </a:lnSpc>
                        <a:spcBef>
                          <a:spcPts val="0"/>
                        </a:spcBef>
                        <a:spcAft>
                          <a:spcPts val="0"/>
                        </a:spcAft>
                      </a:pPr>
                      <a:r>
                        <a:rPr lang="en-US" sz="1000" kern="1200">
                          <a:effectLst/>
                        </a:rPr>
                        <a:t>Chapters / Textbooks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Chapters / Textbooks</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Participated in Research</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Teaching  / Presentations</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extLst>
                  <a:ext uri="{0D108BD9-81ED-4DB2-BD59-A6C34878D82A}">
                    <a16:rowId xmlns:a16="http://schemas.microsoft.com/office/drawing/2014/main" val="1804147033"/>
                  </a:ext>
                </a:extLst>
              </a:tr>
              <a:tr h="2861971">
                <a:tc>
                  <a:txBody>
                    <a:bodyPr/>
                    <a:lstStyle/>
                    <a:p>
                      <a:pPr marL="0" marR="0" fontAlgn="ctr">
                        <a:lnSpc>
                          <a:spcPct val="115000"/>
                        </a:lnSpc>
                        <a:spcBef>
                          <a:spcPts val="0"/>
                        </a:spcBef>
                        <a:spcAft>
                          <a:spcPts val="0"/>
                        </a:spcAft>
                      </a:pPr>
                      <a:r>
                        <a:rPr lang="en-US" sz="1000" kern="1200" dirty="0">
                          <a:effectLst/>
                          <a:latin typeface="+mn-lt"/>
                        </a:rPr>
                        <a:t>Resident Scholarly Activity</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gridSpan="3">
                  <a:txBody>
                    <a:bodyPr/>
                    <a:lstStyle/>
                    <a:p>
                      <a:pPr marL="0" marR="0" fontAlgn="ctr">
                        <a:lnSpc>
                          <a:spcPct val="115000"/>
                        </a:lnSpc>
                        <a:spcBef>
                          <a:spcPts val="0"/>
                        </a:spcBef>
                        <a:spcAft>
                          <a:spcPts val="0"/>
                        </a:spcAft>
                      </a:pPr>
                      <a:r>
                        <a:rPr lang="en-US" sz="1000" kern="1200" dirty="0">
                          <a:effectLst/>
                          <a:latin typeface="+mn-lt"/>
                        </a:rPr>
                        <a:t>Pub Med Ids (assigned by PubMed) for articles published during the previous academic year.</a:t>
                      </a:r>
                      <a:br>
                        <a:rPr lang="en-US" sz="1000" kern="1200" dirty="0">
                          <a:effectLst/>
                          <a:latin typeface="+mn-lt"/>
                        </a:rPr>
                      </a:br>
                      <a:br>
                        <a:rPr lang="en-US" sz="1000" kern="1200" dirty="0">
                          <a:effectLst/>
                          <a:latin typeface="+mn-lt"/>
                        </a:rPr>
                      </a:br>
                      <a:r>
                        <a:rPr lang="en-US" sz="1000" kern="1200" dirty="0">
                          <a:effectLst/>
                          <a:latin typeface="+mn-lt"/>
                        </a:rPr>
                        <a:t>Pub Med ID (PMID) is a unique number assigned to each PubMed record. This is generally an 8-character numeric number. The PubMed Central reference number (PMCID) is different from the PubMed reference number (PMID). PubMed Central is an index of full-text papers, while PubMed is an index of abstracts.</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endParaRPr lang="en-US"/>
                    </a:p>
                  </a:txBody>
                  <a:tcPr/>
                </a:tc>
                <a:tc hMerge="1">
                  <a:txBody>
                    <a:bodyPr/>
                    <a:lstStyle/>
                    <a:p>
                      <a:endParaRPr lang="en-US"/>
                    </a:p>
                  </a:txBody>
                  <a:tcPr/>
                </a:tc>
                <a:tc gridSpan="2">
                  <a:txBody>
                    <a:bodyPr/>
                    <a:lstStyle/>
                    <a:p>
                      <a:pPr marL="0" marR="0" fontAlgn="ctr">
                        <a:lnSpc>
                          <a:spcPct val="115000"/>
                        </a:lnSpc>
                        <a:spcBef>
                          <a:spcPts val="0"/>
                        </a:spcBef>
                        <a:spcAft>
                          <a:spcPts val="0"/>
                        </a:spcAft>
                      </a:pPr>
                      <a:r>
                        <a:rPr lang="en-US" sz="1000" kern="1200" dirty="0">
                          <a:effectLst/>
                          <a:latin typeface="+mn-lt"/>
                        </a:rPr>
                        <a:t>Number of articles without PMIDs, non-peer reviewed publications, peer-reviewed publications which are not recognized by the National Library of Medicine, and activities related to item-writing during the previous academic year.</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pPr marL="0" marR="0" fontAlgn="ctr">
                        <a:lnSpc>
                          <a:spcPct val="115000"/>
                        </a:lnSpc>
                        <a:spcBef>
                          <a:spcPts val="0"/>
                        </a:spcBef>
                        <a:spcAft>
                          <a:spcPts val="0"/>
                        </a:spcAft>
                      </a:pPr>
                      <a:r>
                        <a:rPr lang="en-US" sz="1000" kern="1200">
                          <a:effectLst/>
                        </a:rPr>
                        <a:t>Number of abstracts, posters, and presentations given at international, national, or regional meetings during the previous academic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gridSpan="2">
                  <a:txBody>
                    <a:bodyPr/>
                    <a:lstStyle/>
                    <a:p>
                      <a:pPr marL="0" marR="0" fontAlgn="ctr">
                        <a:lnSpc>
                          <a:spcPct val="115000"/>
                        </a:lnSpc>
                        <a:spcBef>
                          <a:spcPts val="0"/>
                        </a:spcBef>
                        <a:spcAft>
                          <a:spcPts val="0"/>
                        </a:spcAft>
                      </a:pPr>
                      <a:r>
                        <a:rPr lang="en-US" sz="1000" kern="1200" dirty="0">
                          <a:effectLst/>
                          <a:latin typeface="+mn-lt"/>
                        </a:rPr>
                        <a:t>Number of abstracts, posters, and presentations given at international, national, or regional meetings during the previous academic year.</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pPr marL="0" marR="0" fontAlgn="ctr">
                        <a:lnSpc>
                          <a:spcPct val="115000"/>
                        </a:lnSpc>
                        <a:spcBef>
                          <a:spcPts val="0"/>
                        </a:spcBef>
                        <a:spcAft>
                          <a:spcPts val="0"/>
                        </a:spcAft>
                      </a:pPr>
                      <a:r>
                        <a:rPr lang="en-US" sz="1000" kern="1200">
                          <a:effectLst/>
                        </a:rPr>
                        <a:t>Number of chapters or textbooks published during the previous academic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a:txBody>
                    <a:bodyPr/>
                    <a:lstStyle/>
                    <a:p>
                      <a:pPr marL="0" marR="0" fontAlgn="ctr">
                        <a:lnSpc>
                          <a:spcPct val="115000"/>
                        </a:lnSpc>
                        <a:spcBef>
                          <a:spcPts val="0"/>
                        </a:spcBef>
                        <a:spcAft>
                          <a:spcPts val="0"/>
                        </a:spcAft>
                      </a:pPr>
                      <a:r>
                        <a:rPr lang="en-US" sz="1000" kern="1200" dirty="0">
                          <a:effectLst/>
                          <a:latin typeface="+mn-lt"/>
                        </a:rPr>
                        <a:t>Number of chapters or textbooks published during the previous academic year.</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fontAlgn="ctr">
                        <a:lnSpc>
                          <a:spcPct val="115000"/>
                        </a:lnSpc>
                        <a:spcBef>
                          <a:spcPts val="0"/>
                        </a:spcBef>
                        <a:spcAft>
                          <a:spcPts val="0"/>
                        </a:spcAft>
                      </a:pPr>
                      <a:r>
                        <a:rPr lang="en-US" sz="1000" kern="1200" dirty="0">
                          <a:effectLst/>
                          <a:latin typeface="+mn-lt"/>
                        </a:rPr>
                        <a:t>Participated in funded or non-funded basic science or clinical outcomes research project during the previous academic year.</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fontAlgn="ctr">
                        <a:lnSpc>
                          <a:spcPct val="115000"/>
                        </a:lnSpc>
                        <a:spcBef>
                          <a:spcPts val="0"/>
                        </a:spcBef>
                        <a:spcAft>
                          <a:spcPts val="0"/>
                        </a:spcAft>
                      </a:pPr>
                      <a:r>
                        <a:rPr lang="en-US" sz="1000" kern="1200" dirty="0">
                          <a:effectLst/>
                          <a:latin typeface="+mn-lt"/>
                        </a:rPr>
                        <a:t>Lecture, or presentation (such as grand rounds or case presentations) of at least 30-minute duration within the sponsoring institution or program during the previous academic year.</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extLst>
                  <a:ext uri="{0D108BD9-81ED-4DB2-BD59-A6C34878D82A}">
                    <a16:rowId xmlns:a16="http://schemas.microsoft.com/office/drawing/2014/main" val="4083070394"/>
                  </a:ext>
                </a:extLst>
              </a:tr>
              <a:tr h="270192">
                <a:tc>
                  <a:txBody>
                    <a:bodyPr/>
                    <a:lstStyle/>
                    <a:p>
                      <a:pPr>
                        <a:lnSpc>
                          <a:spcPct val="115000"/>
                        </a:lnSpc>
                      </a:pPr>
                      <a:endParaRPr lang="en-US" sz="1100" dirty="0">
                        <a:effectLst/>
                        <a:latin typeface="+mn-lt"/>
                        <a:cs typeface="Times New Roman" panose="02020603050405020304" pitchFamily="18" charset="0"/>
                      </a:endParaRPr>
                    </a:p>
                  </a:txBody>
                  <a:tcPr marL="6694" marR="6694" marT="6694" marB="0" anchor="ctr"/>
                </a:tc>
                <a:tc gridSpan="3">
                  <a:txBody>
                    <a:bodyPr/>
                    <a:lstStyle/>
                    <a:p>
                      <a:pPr marL="0" marR="0" algn="ctr" fontAlgn="ctr">
                        <a:lnSpc>
                          <a:spcPct val="115000"/>
                        </a:lnSpc>
                        <a:spcBef>
                          <a:spcPts val="0"/>
                        </a:spcBef>
                        <a:spcAft>
                          <a:spcPts val="0"/>
                        </a:spcAft>
                      </a:pPr>
                      <a:r>
                        <a:rPr lang="en-US" sz="1000" kern="1200" dirty="0">
                          <a:effectLst/>
                          <a:latin typeface="+mn-lt"/>
                        </a:rPr>
                        <a:t>Enter up to three PMIDs</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endParaRPr lang="en-US"/>
                    </a:p>
                  </a:txBody>
                  <a:tcPr/>
                </a:tc>
                <a:tc hMerge="1">
                  <a:txBody>
                    <a:bodyPr/>
                    <a:lstStyle/>
                    <a:p>
                      <a:endParaRPr lang="en-US"/>
                    </a:p>
                  </a:txBody>
                  <a:tcPr/>
                </a:tc>
                <a:tc gridSpan="5">
                  <a:txBody>
                    <a:bodyPr/>
                    <a:lstStyle/>
                    <a:p>
                      <a:pPr marL="0" marR="0" algn="ctr" fontAlgn="ctr">
                        <a:lnSpc>
                          <a:spcPct val="115000"/>
                        </a:lnSpc>
                        <a:spcBef>
                          <a:spcPts val="0"/>
                        </a:spcBef>
                        <a:spcAft>
                          <a:spcPts val="0"/>
                        </a:spcAft>
                      </a:pPr>
                      <a:r>
                        <a:rPr lang="en-US" sz="1000" kern="1200" dirty="0">
                          <a:effectLst/>
                          <a:latin typeface="+mn-lt"/>
                        </a:rPr>
                        <a:t>Respond with total number</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gridSpan="2">
                  <a:txBody>
                    <a:bodyPr/>
                    <a:lstStyle/>
                    <a:p>
                      <a:pPr marL="0" marR="0" algn="ctr" fontAlgn="ctr">
                        <a:lnSpc>
                          <a:spcPct val="115000"/>
                        </a:lnSpc>
                        <a:spcBef>
                          <a:spcPts val="0"/>
                        </a:spcBef>
                        <a:spcAft>
                          <a:spcPts val="0"/>
                        </a:spcAft>
                      </a:pPr>
                      <a:r>
                        <a:rPr lang="en-US" sz="1000" kern="1200" dirty="0">
                          <a:effectLst/>
                          <a:latin typeface="+mn-lt"/>
                        </a:rPr>
                        <a:t>Response with Yes/No</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endParaRPr lang="en-US"/>
                    </a:p>
                  </a:txBody>
                  <a:tcPr/>
                </a:tc>
                <a:extLst>
                  <a:ext uri="{0D108BD9-81ED-4DB2-BD59-A6C34878D82A}">
                    <a16:rowId xmlns:a16="http://schemas.microsoft.com/office/drawing/2014/main" val="3381970697"/>
                  </a:ext>
                </a:extLst>
              </a:tr>
              <a:tr h="409549">
                <a:tc>
                  <a:txBody>
                    <a:bodyPr/>
                    <a:lstStyle/>
                    <a:p>
                      <a:pPr marL="0" marR="0" algn="ctr" fontAlgn="ctr">
                        <a:lnSpc>
                          <a:spcPct val="115000"/>
                        </a:lnSpc>
                        <a:spcBef>
                          <a:spcPts val="0"/>
                        </a:spcBef>
                        <a:spcAft>
                          <a:spcPts val="0"/>
                        </a:spcAft>
                      </a:pPr>
                      <a:r>
                        <a:rPr lang="en-US" sz="1000" b="1" kern="1200" dirty="0">
                          <a:effectLst/>
                          <a:latin typeface="+mn-lt"/>
                        </a:rPr>
                        <a:t>Resident Name</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a:txBody>
                    <a:bodyPr/>
                    <a:lstStyle/>
                    <a:p>
                      <a:pPr marL="0" marR="0" algn="ctr" fontAlgn="ctr">
                        <a:lnSpc>
                          <a:spcPct val="115000"/>
                        </a:lnSpc>
                        <a:spcBef>
                          <a:spcPts val="0"/>
                        </a:spcBef>
                        <a:spcAft>
                          <a:spcPts val="0"/>
                        </a:spcAft>
                      </a:pPr>
                      <a:r>
                        <a:rPr lang="en-US" sz="1000" b="1" kern="1200" dirty="0">
                          <a:effectLst/>
                          <a:latin typeface="+mn-lt"/>
                        </a:rPr>
                        <a:t>PMID 1 </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a:txBody>
                    <a:bodyPr/>
                    <a:lstStyle/>
                    <a:p>
                      <a:pPr marL="0" marR="0" algn="ctr" fontAlgn="ctr">
                        <a:lnSpc>
                          <a:spcPct val="115000"/>
                        </a:lnSpc>
                        <a:spcBef>
                          <a:spcPts val="0"/>
                        </a:spcBef>
                        <a:spcAft>
                          <a:spcPts val="0"/>
                        </a:spcAft>
                      </a:pPr>
                      <a:r>
                        <a:rPr lang="en-US" sz="1000" b="1" kern="1200" dirty="0">
                          <a:effectLst/>
                          <a:latin typeface="+mn-lt"/>
                        </a:rPr>
                        <a:t>PMID 2  </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a:txBody>
                    <a:bodyPr/>
                    <a:lstStyle/>
                    <a:p>
                      <a:pPr marL="0" marR="0" algn="ctr" fontAlgn="ctr">
                        <a:lnSpc>
                          <a:spcPct val="115000"/>
                        </a:lnSpc>
                        <a:spcBef>
                          <a:spcPts val="0"/>
                        </a:spcBef>
                        <a:spcAft>
                          <a:spcPts val="0"/>
                        </a:spcAft>
                      </a:pPr>
                      <a:r>
                        <a:rPr lang="en-US" sz="1000" b="1" kern="1200" dirty="0">
                          <a:effectLst/>
                          <a:latin typeface="+mn-lt"/>
                        </a:rPr>
                        <a:t>PMID 3</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a:txBody>
                    <a:bodyPr/>
                    <a:lstStyle/>
                    <a:p>
                      <a:pPr marL="0" marR="0" algn="ctr" fontAlgn="ctr">
                        <a:lnSpc>
                          <a:spcPct val="115000"/>
                        </a:lnSpc>
                        <a:spcBef>
                          <a:spcPts val="0"/>
                        </a:spcBef>
                        <a:spcAft>
                          <a:spcPts val="0"/>
                        </a:spcAft>
                      </a:pPr>
                      <a:r>
                        <a:rPr lang="en-US" sz="1000" b="1" kern="1200" dirty="0">
                          <a:effectLst/>
                          <a:latin typeface="+mn-lt"/>
                        </a:rPr>
                        <a:t>Other Publications</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gridSpan="2">
                  <a:txBody>
                    <a:bodyPr/>
                    <a:lstStyle/>
                    <a:p>
                      <a:pPr marL="0" marR="0" algn="ctr" fontAlgn="ctr">
                        <a:lnSpc>
                          <a:spcPct val="115000"/>
                        </a:lnSpc>
                        <a:spcBef>
                          <a:spcPts val="0"/>
                        </a:spcBef>
                        <a:spcAft>
                          <a:spcPts val="0"/>
                        </a:spcAft>
                      </a:pPr>
                      <a:r>
                        <a:rPr lang="en-US" sz="1000" b="1" kern="1200" dirty="0">
                          <a:effectLst/>
                          <a:latin typeface="+mn-lt"/>
                        </a:rPr>
                        <a:t>Conference Presentations</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hMerge="1">
                  <a:txBody>
                    <a:bodyPr/>
                    <a:lstStyle/>
                    <a:p>
                      <a:pPr marL="0" marR="0" algn="ctr" font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gridSpan="2">
                  <a:txBody>
                    <a:bodyPr/>
                    <a:lstStyle/>
                    <a:p>
                      <a:pPr marL="0" marR="0" algn="ctr" fontAlgn="ctr">
                        <a:lnSpc>
                          <a:spcPct val="115000"/>
                        </a:lnSpc>
                        <a:spcBef>
                          <a:spcPts val="0"/>
                        </a:spcBef>
                        <a:spcAft>
                          <a:spcPts val="0"/>
                        </a:spcAft>
                      </a:pPr>
                      <a:r>
                        <a:rPr lang="en-US" sz="1000" b="1" kern="1200" dirty="0">
                          <a:effectLst/>
                          <a:latin typeface="+mn-lt"/>
                        </a:rPr>
                        <a:t>Chapters / Textbooks</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hMerge="1">
                  <a:txBody>
                    <a:bodyPr/>
                    <a:lstStyle/>
                    <a:p>
                      <a:pPr marL="0" marR="0" algn="ctr" font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b="1" kern="1200" dirty="0">
                          <a:effectLst/>
                          <a:latin typeface="+mn-lt"/>
                        </a:rPr>
                        <a:t>Participated in research</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tc>
                  <a:txBody>
                    <a:bodyPr/>
                    <a:lstStyle/>
                    <a:p>
                      <a:pPr marL="0" marR="0" algn="ctr" fontAlgn="ctr">
                        <a:lnSpc>
                          <a:spcPct val="115000"/>
                        </a:lnSpc>
                        <a:spcBef>
                          <a:spcPts val="0"/>
                        </a:spcBef>
                        <a:spcAft>
                          <a:spcPts val="0"/>
                        </a:spcAft>
                      </a:pPr>
                      <a:r>
                        <a:rPr lang="en-US" sz="1000" b="1" kern="1200" dirty="0">
                          <a:effectLst/>
                          <a:latin typeface="+mn-lt"/>
                        </a:rPr>
                        <a:t>Teaching  / Presentations</a:t>
                      </a:r>
                      <a:endParaRPr lang="en-US" sz="1100" b="1" dirty="0">
                        <a:effectLst/>
                        <a:latin typeface="+mn-lt"/>
                        <a:ea typeface="Calibri" panose="020F0502020204030204" pitchFamily="34" charset="0"/>
                        <a:cs typeface="Times New Roman" panose="02020603050405020304" pitchFamily="18" charset="0"/>
                      </a:endParaRPr>
                    </a:p>
                  </a:txBody>
                  <a:tcPr marL="6694" marR="6694" marT="6694" marB="0" anchor="ctr">
                    <a:solidFill>
                      <a:schemeClr val="accent2">
                        <a:lumMod val="60000"/>
                        <a:lumOff val="40000"/>
                      </a:schemeClr>
                    </a:solidFill>
                  </a:tcPr>
                </a:tc>
                <a:extLst>
                  <a:ext uri="{0D108BD9-81ED-4DB2-BD59-A6C34878D82A}">
                    <a16:rowId xmlns:a16="http://schemas.microsoft.com/office/drawing/2014/main" val="1510874714"/>
                  </a:ext>
                </a:extLst>
              </a:tr>
              <a:tr h="204470">
                <a:tc>
                  <a:txBody>
                    <a:bodyPr/>
                    <a:lstStyle/>
                    <a:p>
                      <a:pPr marL="0" marR="0"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gridSpan="2">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pPr marL="0" marR="0" algn="ctr" font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gridSpan="2">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hMerge="1">
                  <a:txBody>
                    <a:bodyPr/>
                    <a:lstStyle/>
                    <a:p>
                      <a:pPr marL="0" marR="0" algn="ctr" font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tc>
                  <a:txBody>
                    <a:bodyPr/>
                    <a:lstStyle/>
                    <a:p>
                      <a:pPr marL="0" marR="0" algn="ctr" fontAlgn="ctr">
                        <a:lnSpc>
                          <a:spcPct val="115000"/>
                        </a:lnSpc>
                        <a:spcBef>
                          <a:spcPts val="0"/>
                        </a:spcBef>
                        <a:spcAft>
                          <a:spcPts val="0"/>
                        </a:spcAft>
                      </a:pPr>
                      <a:r>
                        <a:rPr lang="en-US" sz="1000" kern="12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694" marR="6694" marT="6694" marB="0" anchor="ctr"/>
                </a:tc>
                <a:extLst>
                  <a:ext uri="{0D108BD9-81ED-4DB2-BD59-A6C34878D82A}">
                    <a16:rowId xmlns:a16="http://schemas.microsoft.com/office/drawing/2014/main" val="2657452077"/>
                  </a:ext>
                </a:extLst>
              </a:tr>
            </a:tbl>
          </a:graphicData>
        </a:graphic>
      </p:graphicFrame>
      <p:sp>
        <p:nvSpPr>
          <p:cNvPr id="7" name="Rectangle 1">
            <a:extLst>
              <a:ext uri="{FF2B5EF4-FFF2-40B4-BE49-F238E27FC236}">
                <a16:creationId xmlns:a16="http://schemas.microsoft.com/office/drawing/2014/main" id="{8A2D2A83-E216-C9C0-9A6A-57F33F9403B5}"/>
              </a:ext>
            </a:extLst>
          </p:cNvPr>
          <p:cNvSpPr>
            <a:spLocks noChangeArrowheads="1"/>
          </p:cNvSpPr>
          <p:nvPr/>
        </p:nvSpPr>
        <p:spPr bwMode="auto">
          <a:xfrm>
            <a:off x="177378" y="1412290"/>
            <a:ext cx="98019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76059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95633-F832-4D3B-860C-A6B6704215B0}"/>
              </a:ext>
            </a:extLst>
          </p:cNvPr>
          <p:cNvSpPr>
            <a:spLocks noGrp="1"/>
          </p:cNvSpPr>
          <p:nvPr>
            <p:ph idx="1"/>
          </p:nvPr>
        </p:nvSpPr>
        <p:spPr/>
        <p:txBody>
          <a:bodyPr>
            <a:normAutofit fontScale="92500" lnSpcReduction="10000"/>
          </a:bodyPr>
          <a:lstStyle/>
          <a:p>
            <a:endParaRPr lang="en-US" sz="1900" dirty="0"/>
          </a:p>
          <a:p>
            <a:r>
              <a:rPr lang="en-US" dirty="0"/>
              <a:t>Program’s own requirements</a:t>
            </a:r>
          </a:p>
          <a:p>
            <a:endParaRPr lang="en-US" dirty="0"/>
          </a:p>
          <a:p>
            <a:r>
              <a:rPr lang="en-US" dirty="0"/>
              <a:t>Institutional Human Subjects Protection Requirements</a:t>
            </a:r>
          </a:p>
          <a:p>
            <a:pPr lvl="1"/>
            <a:r>
              <a:rPr lang="en-US" dirty="0"/>
              <a:t>Prevent violations!! Doing scholarly and research projects right all the time! </a:t>
            </a:r>
          </a:p>
          <a:p>
            <a:endParaRPr lang="en-US" dirty="0"/>
          </a:p>
          <a:p>
            <a:endParaRPr lang="en-US" dirty="0"/>
          </a:p>
          <a:p>
            <a:endParaRPr lang="en-US" dirty="0"/>
          </a:p>
          <a:p>
            <a:pPr marL="0" indent="0">
              <a:buNone/>
            </a:pPr>
            <a:r>
              <a:rPr lang="en-US" i="1" dirty="0">
                <a:solidFill>
                  <a:srgbClr val="0070C0"/>
                </a:solidFill>
              </a:rPr>
              <a:t>Tip for success: have the trainees complete their CITI training at the beginning.</a:t>
            </a:r>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F1A563D-3135-4AFB-8CB7-A289BE85EDA4}"/>
              </a:ext>
            </a:extLst>
          </p:cNvPr>
          <p:cNvSpPr>
            <a:spLocks noGrp="1"/>
          </p:cNvSpPr>
          <p:nvPr>
            <p:ph type="title"/>
          </p:nvPr>
        </p:nvSpPr>
        <p:spPr>
          <a:xfrm>
            <a:off x="1989344" y="246466"/>
            <a:ext cx="6814414" cy="1325563"/>
          </a:xfrm>
        </p:spPr>
        <p:txBody>
          <a:bodyPr>
            <a:normAutofit/>
          </a:bodyPr>
          <a:lstStyle/>
          <a:p>
            <a:r>
              <a:rPr lang="en-US" dirty="0"/>
              <a:t>Review Institutional  Requirements</a:t>
            </a:r>
          </a:p>
        </p:txBody>
      </p:sp>
      <p:sp>
        <p:nvSpPr>
          <p:cNvPr id="4" name="Footer Placeholder 3">
            <a:extLst>
              <a:ext uri="{FF2B5EF4-FFF2-40B4-BE49-F238E27FC236}">
                <a16:creationId xmlns:a16="http://schemas.microsoft.com/office/drawing/2014/main" id="{988EF440-5497-43C0-9186-5629DABB7D3C}"/>
              </a:ext>
            </a:extLst>
          </p:cNvPr>
          <p:cNvSpPr>
            <a:spLocks noGrp="1"/>
          </p:cNvSpPr>
          <p:nvPr>
            <p:ph type="ftr" sz="quarter" idx="10"/>
          </p:nvPr>
        </p:nvSpPr>
        <p:spPr/>
        <p:txBody>
          <a:bodyPr/>
          <a:lstStyle/>
          <a:p>
            <a:pPr>
              <a:defRPr/>
            </a:pPr>
            <a:r>
              <a:rPr lang="en-US"/>
              <a:t>Partners In Medical Education, Inc Copyright 2022</a:t>
            </a:r>
            <a:endParaRPr lang="en-US" dirty="0"/>
          </a:p>
        </p:txBody>
      </p:sp>
      <p:sp>
        <p:nvSpPr>
          <p:cNvPr id="5" name="Slide Number Placeholder 4">
            <a:extLst>
              <a:ext uri="{FF2B5EF4-FFF2-40B4-BE49-F238E27FC236}">
                <a16:creationId xmlns:a16="http://schemas.microsoft.com/office/drawing/2014/main" id="{FDE46342-5691-4F14-BE1B-1376DF924F49}"/>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2857595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836</TotalTime>
  <Words>2025</Words>
  <Application>Microsoft Office PowerPoint</Application>
  <PresentationFormat>On-screen Show (4:3)</PresentationFormat>
  <Paragraphs>478</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Wingdings</vt:lpstr>
      <vt:lpstr>PME-2016</vt:lpstr>
      <vt:lpstr>Please Note…</vt:lpstr>
      <vt:lpstr>Scholarly Activity – Starting the Year Off Right</vt:lpstr>
      <vt:lpstr>Introducing Your Presenter…</vt:lpstr>
      <vt:lpstr>LEARNING OBJECTIVES</vt:lpstr>
      <vt:lpstr>Strategies</vt:lpstr>
      <vt:lpstr>Plant the Scholarly Seed Early </vt:lpstr>
      <vt:lpstr>Review ACGME Requirements</vt:lpstr>
      <vt:lpstr>Stress the Importance of ACGME Expectations</vt:lpstr>
      <vt:lpstr>Review Institutional  Requirements</vt:lpstr>
      <vt:lpstr>Resource List</vt:lpstr>
      <vt:lpstr>Obtain Buy in</vt:lpstr>
      <vt:lpstr>Set the Right Tone</vt:lpstr>
      <vt:lpstr>Emphasize Importance</vt:lpstr>
      <vt:lpstr>Nurture Scholarship Throughout the Year and Beyond </vt:lpstr>
      <vt:lpstr>Check Ins</vt:lpstr>
      <vt:lpstr>Create a Checklist of the Steps Involved</vt:lpstr>
      <vt:lpstr>Clarify Types of Scholarly Projects</vt:lpstr>
      <vt:lpstr>Create Templates</vt:lpstr>
      <vt:lpstr>Get Feedback</vt:lpstr>
      <vt:lpstr>Best Practices</vt:lpstr>
      <vt:lpstr>Key  Take-Away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103</cp:revision>
  <dcterms:created xsi:type="dcterms:W3CDTF">2016-03-20T11:36:31Z</dcterms:created>
  <dcterms:modified xsi:type="dcterms:W3CDTF">2022-07-05T20:56:02Z</dcterms:modified>
</cp:coreProperties>
</file>