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1.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6412" r:id="rId1"/>
  </p:sldMasterIdLst>
  <p:notesMasterIdLst>
    <p:notesMasterId r:id="rId33"/>
  </p:notesMasterIdLst>
  <p:sldIdLst>
    <p:sldId id="256" r:id="rId2"/>
    <p:sldId id="308" r:id="rId3"/>
    <p:sldId id="334" r:id="rId4"/>
    <p:sldId id="494" r:id="rId5"/>
    <p:sldId id="512" r:id="rId6"/>
    <p:sldId id="488" r:id="rId7"/>
    <p:sldId id="506" r:id="rId8"/>
    <p:sldId id="489" r:id="rId9"/>
    <p:sldId id="509" r:id="rId10"/>
    <p:sldId id="497" r:id="rId11"/>
    <p:sldId id="510" r:id="rId12"/>
    <p:sldId id="458" r:id="rId13"/>
    <p:sldId id="517" r:id="rId14"/>
    <p:sldId id="490" r:id="rId15"/>
    <p:sldId id="496" r:id="rId16"/>
    <p:sldId id="466" r:id="rId17"/>
    <p:sldId id="498" r:id="rId18"/>
    <p:sldId id="499" r:id="rId19"/>
    <p:sldId id="514" r:id="rId20"/>
    <p:sldId id="505" r:id="rId21"/>
    <p:sldId id="518" r:id="rId22"/>
    <p:sldId id="516" r:id="rId23"/>
    <p:sldId id="396" r:id="rId24"/>
    <p:sldId id="287" r:id="rId25"/>
    <p:sldId id="432" r:id="rId26"/>
    <p:sldId id="486" r:id="rId27"/>
    <p:sldId id="501" r:id="rId28"/>
    <p:sldId id="503" r:id="rId29"/>
    <p:sldId id="336" r:id="rId30"/>
    <p:sldId id="399" r:id="rId31"/>
    <p:sldId id="329" r:id="rId32"/>
  </p:sldIdLst>
  <p:sldSz cx="9144000" cy="6858000" type="screen4x3"/>
  <p:notesSz cx="7010400" cy="9296400"/>
  <p:defaultTextStyle>
    <a:defPPr>
      <a:defRPr lang="en-US"/>
    </a:defPPr>
    <a:lvl1pPr algn="l" rtl="0" eaLnBrk="0" fontAlgn="base" hangingPunct="0">
      <a:spcBef>
        <a:spcPct val="0"/>
      </a:spcBef>
      <a:spcAft>
        <a:spcPct val="0"/>
      </a:spcAft>
      <a:defRPr sz="2000" b="1" kern="1200">
        <a:solidFill>
          <a:schemeClr val="tx1"/>
        </a:solidFill>
        <a:latin typeface="Comic Sans MS" charset="0"/>
        <a:ea typeface="+mn-ea"/>
        <a:cs typeface="+mn-cs"/>
      </a:defRPr>
    </a:lvl1pPr>
    <a:lvl2pPr marL="457200" algn="l" rtl="0" eaLnBrk="0" fontAlgn="base" hangingPunct="0">
      <a:spcBef>
        <a:spcPct val="0"/>
      </a:spcBef>
      <a:spcAft>
        <a:spcPct val="0"/>
      </a:spcAft>
      <a:defRPr sz="2000" b="1" kern="1200">
        <a:solidFill>
          <a:schemeClr val="tx1"/>
        </a:solidFill>
        <a:latin typeface="Comic Sans MS" charset="0"/>
        <a:ea typeface="+mn-ea"/>
        <a:cs typeface="+mn-cs"/>
      </a:defRPr>
    </a:lvl2pPr>
    <a:lvl3pPr marL="914400" algn="l" rtl="0" eaLnBrk="0" fontAlgn="base" hangingPunct="0">
      <a:spcBef>
        <a:spcPct val="0"/>
      </a:spcBef>
      <a:spcAft>
        <a:spcPct val="0"/>
      </a:spcAft>
      <a:defRPr sz="2000" b="1" kern="1200">
        <a:solidFill>
          <a:schemeClr val="tx1"/>
        </a:solidFill>
        <a:latin typeface="Comic Sans MS" charset="0"/>
        <a:ea typeface="+mn-ea"/>
        <a:cs typeface="+mn-cs"/>
      </a:defRPr>
    </a:lvl3pPr>
    <a:lvl4pPr marL="1371600" algn="l" rtl="0" eaLnBrk="0" fontAlgn="base" hangingPunct="0">
      <a:spcBef>
        <a:spcPct val="0"/>
      </a:spcBef>
      <a:spcAft>
        <a:spcPct val="0"/>
      </a:spcAft>
      <a:defRPr sz="2000" b="1" kern="1200">
        <a:solidFill>
          <a:schemeClr val="tx1"/>
        </a:solidFill>
        <a:latin typeface="Comic Sans MS" charset="0"/>
        <a:ea typeface="+mn-ea"/>
        <a:cs typeface="+mn-cs"/>
      </a:defRPr>
    </a:lvl4pPr>
    <a:lvl5pPr marL="1828800" algn="l" rtl="0" eaLnBrk="0" fontAlgn="base" hangingPunct="0">
      <a:spcBef>
        <a:spcPct val="0"/>
      </a:spcBef>
      <a:spcAft>
        <a:spcPct val="0"/>
      </a:spcAft>
      <a:defRPr sz="2000" b="1" kern="1200">
        <a:solidFill>
          <a:schemeClr val="tx1"/>
        </a:solidFill>
        <a:latin typeface="Comic Sans MS" charset="0"/>
        <a:ea typeface="+mn-ea"/>
        <a:cs typeface="+mn-cs"/>
      </a:defRPr>
    </a:lvl5pPr>
    <a:lvl6pPr marL="2286000" algn="l" defTabSz="914400" rtl="0" eaLnBrk="1" latinLnBrk="0" hangingPunct="1">
      <a:defRPr sz="2000" b="1" kern="1200">
        <a:solidFill>
          <a:schemeClr val="tx1"/>
        </a:solidFill>
        <a:latin typeface="Comic Sans MS" charset="0"/>
        <a:ea typeface="+mn-ea"/>
        <a:cs typeface="+mn-cs"/>
      </a:defRPr>
    </a:lvl6pPr>
    <a:lvl7pPr marL="2743200" algn="l" defTabSz="914400" rtl="0" eaLnBrk="1" latinLnBrk="0" hangingPunct="1">
      <a:defRPr sz="2000" b="1" kern="1200">
        <a:solidFill>
          <a:schemeClr val="tx1"/>
        </a:solidFill>
        <a:latin typeface="Comic Sans MS" charset="0"/>
        <a:ea typeface="+mn-ea"/>
        <a:cs typeface="+mn-cs"/>
      </a:defRPr>
    </a:lvl7pPr>
    <a:lvl8pPr marL="3200400" algn="l" defTabSz="914400" rtl="0" eaLnBrk="1" latinLnBrk="0" hangingPunct="1">
      <a:defRPr sz="2000" b="1" kern="1200">
        <a:solidFill>
          <a:schemeClr val="tx1"/>
        </a:solidFill>
        <a:latin typeface="Comic Sans MS" charset="0"/>
        <a:ea typeface="+mn-ea"/>
        <a:cs typeface="+mn-cs"/>
      </a:defRPr>
    </a:lvl8pPr>
    <a:lvl9pPr marL="3657600" algn="l" defTabSz="914400" rtl="0" eaLnBrk="1" latinLnBrk="0" hangingPunct="1">
      <a:defRPr sz="2000" b="1" kern="1200">
        <a:solidFill>
          <a:schemeClr val="tx1"/>
        </a:solidFill>
        <a:latin typeface="Comic Sans MS"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94E12B-26BE-E941-9B4E-317B45186221}" v="2" dt="2021-02-10T16:02:00.0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4" autoAdjust="0"/>
    <p:restoredTop sz="92245" autoAdjust="0"/>
  </p:normalViewPr>
  <p:slideViewPr>
    <p:cSldViewPr snapToGrid="0" snapToObjects="1">
      <p:cViewPr varScale="1">
        <p:scale>
          <a:sx n="113" d="100"/>
          <a:sy n="113" d="100"/>
        </p:scale>
        <p:origin x="2088" y="184"/>
      </p:cViewPr>
      <p:guideLst>
        <p:guide orient="horz" pos="2160"/>
        <p:guide pos="2880"/>
      </p:guideLst>
    </p:cSldViewPr>
  </p:slideViewPr>
  <p:outlineViewPr>
    <p:cViewPr>
      <p:scale>
        <a:sx n="33" d="100"/>
        <a:sy n="33" d="100"/>
      </p:scale>
      <p:origin x="0" y="-55062"/>
    </p:cViewPr>
  </p:outlineViewPr>
  <p:notesTextViewPr>
    <p:cViewPr>
      <p:scale>
        <a:sx n="125" d="100"/>
        <a:sy n="125" d="100"/>
      </p:scale>
      <p:origin x="0" y="0"/>
    </p:cViewPr>
  </p:notesTextViewPr>
  <p:notesViewPr>
    <p:cSldViewPr snapToGrid="0" snapToObjects="1">
      <p:cViewPr varScale="1">
        <p:scale>
          <a:sx n="66" d="100"/>
          <a:sy n="66"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uglas Knox" userId="cbf633a9-934c-44a5-8521-74392aa898e8" providerId="ADAL" clId="{D49DC04D-1777-7140-AB3D-C275AEA1B7D8}"/>
    <pc:docChg chg="modSld">
      <pc:chgData name="Douglas Knox" userId="cbf633a9-934c-44a5-8521-74392aa898e8" providerId="ADAL" clId="{D49DC04D-1777-7140-AB3D-C275AEA1B7D8}" dt="2021-02-10T16:15:22.115" v="21" actId="6549"/>
      <pc:docMkLst>
        <pc:docMk/>
      </pc:docMkLst>
      <pc:sldChg chg="modNotesTx">
        <pc:chgData name="Douglas Knox" userId="cbf633a9-934c-44a5-8521-74392aa898e8" providerId="ADAL" clId="{D49DC04D-1777-7140-AB3D-C275AEA1B7D8}" dt="2021-02-10T16:13:55.713" v="1" actId="6549"/>
        <pc:sldMkLst>
          <pc:docMk/>
          <pc:sldMk cId="1781853799" sldId="334"/>
        </pc:sldMkLst>
      </pc:sldChg>
      <pc:sldChg chg="modNotesTx">
        <pc:chgData name="Douglas Knox" userId="cbf633a9-934c-44a5-8521-74392aa898e8" providerId="ADAL" clId="{D49DC04D-1777-7140-AB3D-C275AEA1B7D8}" dt="2021-02-10T16:15:22.115" v="21" actId="6549"/>
        <pc:sldMkLst>
          <pc:docMk/>
          <pc:sldMk cId="3051853782" sldId="396"/>
        </pc:sldMkLst>
      </pc:sldChg>
      <pc:sldChg chg="modNotesTx">
        <pc:chgData name="Douglas Knox" userId="cbf633a9-934c-44a5-8521-74392aa898e8" providerId="ADAL" clId="{D49DC04D-1777-7140-AB3D-C275AEA1B7D8}" dt="2021-02-10T16:14:35.601" v="10" actId="6549"/>
        <pc:sldMkLst>
          <pc:docMk/>
          <pc:sldMk cId="3508393244" sldId="458"/>
        </pc:sldMkLst>
      </pc:sldChg>
      <pc:sldChg chg="modNotesTx">
        <pc:chgData name="Douglas Knox" userId="cbf633a9-934c-44a5-8521-74392aa898e8" providerId="ADAL" clId="{D49DC04D-1777-7140-AB3D-C275AEA1B7D8}" dt="2021-02-10T16:14:51.570" v="14" actId="6549"/>
        <pc:sldMkLst>
          <pc:docMk/>
          <pc:sldMk cId="3284428300" sldId="466"/>
        </pc:sldMkLst>
      </pc:sldChg>
      <pc:sldChg chg="modNotesTx">
        <pc:chgData name="Douglas Knox" userId="cbf633a9-934c-44a5-8521-74392aa898e8" providerId="ADAL" clId="{D49DC04D-1777-7140-AB3D-C275AEA1B7D8}" dt="2021-02-10T16:14:08.041" v="4" actId="6549"/>
        <pc:sldMkLst>
          <pc:docMk/>
          <pc:sldMk cId="1352112800" sldId="488"/>
        </pc:sldMkLst>
      </pc:sldChg>
      <pc:sldChg chg="modNotesTx">
        <pc:chgData name="Douglas Knox" userId="cbf633a9-934c-44a5-8521-74392aa898e8" providerId="ADAL" clId="{D49DC04D-1777-7140-AB3D-C275AEA1B7D8}" dt="2021-02-10T16:14:16.001" v="6" actId="6549"/>
        <pc:sldMkLst>
          <pc:docMk/>
          <pc:sldMk cId="2086075784" sldId="489"/>
        </pc:sldMkLst>
      </pc:sldChg>
      <pc:sldChg chg="modNotesTx">
        <pc:chgData name="Douglas Knox" userId="cbf633a9-934c-44a5-8521-74392aa898e8" providerId="ADAL" clId="{D49DC04D-1777-7140-AB3D-C275AEA1B7D8}" dt="2021-02-10T16:14:44.634" v="12" actId="6549"/>
        <pc:sldMkLst>
          <pc:docMk/>
          <pc:sldMk cId="1858800440" sldId="490"/>
        </pc:sldMkLst>
      </pc:sldChg>
      <pc:sldChg chg="modNotesTx">
        <pc:chgData name="Douglas Knox" userId="cbf633a9-934c-44a5-8521-74392aa898e8" providerId="ADAL" clId="{D49DC04D-1777-7140-AB3D-C275AEA1B7D8}" dt="2021-02-10T16:14:00.729" v="2" actId="6549"/>
        <pc:sldMkLst>
          <pc:docMk/>
          <pc:sldMk cId="408174754" sldId="494"/>
        </pc:sldMkLst>
      </pc:sldChg>
      <pc:sldChg chg="modNotesTx">
        <pc:chgData name="Douglas Knox" userId="cbf633a9-934c-44a5-8521-74392aa898e8" providerId="ADAL" clId="{D49DC04D-1777-7140-AB3D-C275AEA1B7D8}" dt="2021-02-10T16:14:48.458" v="13" actId="6549"/>
        <pc:sldMkLst>
          <pc:docMk/>
          <pc:sldMk cId="2977943222" sldId="496"/>
        </pc:sldMkLst>
      </pc:sldChg>
      <pc:sldChg chg="modNotesTx">
        <pc:chgData name="Douglas Knox" userId="cbf633a9-934c-44a5-8521-74392aa898e8" providerId="ADAL" clId="{D49DC04D-1777-7140-AB3D-C275AEA1B7D8}" dt="2021-02-10T16:14:25.418" v="8" actId="6549"/>
        <pc:sldMkLst>
          <pc:docMk/>
          <pc:sldMk cId="2808105745" sldId="497"/>
        </pc:sldMkLst>
      </pc:sldChg>
      <pc:sldChg chg="modNotesTx">
        <pc:chgData name="Douglas Knox" userId="cbf633a9-934c-44a5-8521-74392aa898e8" providerId="ADAL" clId="{D49DC04D-1777-7140-AB3D-C275AEA1B7D8}" dt="2021-02-10T16:14:55.643" v="15" actId="6549"/>
        <pc:sldMkLst>
          <pc:docMk/>
          <pc:sldMk cId="3598625502" sldId="498"/>
        </pc:sldMkLst>
      </pc:sldChg>
      <pc:sldChg chg="modNotesTx">
        <pc:chgData name="Douglas Knox" userId="cbf633a9-934c-44a5-8521-74392aa898e8" providerId="ADAL" clId="{D49DC04D-1777-7140-AB3D-C275AEA1B7D8}" dt="2021-02-10T16:15:00.106" v="16" actId="6549"/>
        <pc:sldMkLst>
          <pc:docMk/>
          <pc:sldMk cId="3519038299" sldId="499"/>
        </pc:sldMkLst>
      </pc:sldChg>
      <pc:sldChg chg="modNotesTx">
        <pc:chgData name="Douglas Knox" userId="cbf633a9-934c-44a5-8521-74392aa898e8" providerId="ADAL" clId="{D49DC04D-1777-7140-AB3D-C275AEA1B7D8}" dt="2021-02-10T16:15:08.385" v="18" actId="6549"/>
        <pc:sldMkLst>
          <pc:docMk/>
          <pc:sldMk cId="2837939611" sldId="505"/>
        </pc:sldMkLst>
      </pc:sldChg>
      <pc:sldChg chg="modNotesTx">
        <pc:chgData name="Douglas Knox" userId="cbf633a9-934c-44a5-8521-74392aa898e8" providerId="ADAL" clId="{D49DC04D-1777-7140-AB3D-C275AEA1B7D8}" dt="2021-02-10T16:14:11.962" v="5" actId="6549"/>
        <pc:sldMkLst>
          <pc:docMk/>
          <pc:sldMk cId="586813714" sldId="506"/>
        </pc:sldMkLst>
      </pc:sldChg>
      <pc:sldChg chg="modNotesTx">
        <pc:chgData name="Douglas Knox" userId="cbf633a9-934c-44a5-8521-74392aa898e8" providerId="ADAL" clId="{D49DC04D-1777-7140-AB3D-C275AEA1B7D8}" dt="2021-02-10T16:14:20.858" v="7" actId="6549"/>
        <pc:sldMkLst>
          <pc:docMk/>
          <pc:sldMk cId="3807784296" sldId="509"/>
        </pc:sldMkLst>
      </pc:sldChg>
      <pc:sldChg chg="modNotesTx">
        <pc:chgData name="Douglas Knox" userId="cbf633a9-934c-44a5-8521-74392aa898e8" providerId="ADAL" clId="{D49DC04D-1777-7140-AB3D-C275AEA1B7D8}" dt="2021-02-10T16:14:29.778" v="9" actId="6549"/>
        <pc:sldMkLst>
          <pc:docMk/>
          <pc:sldMk cId="3646982297" sldId="510"/>
        </pc:sldMkLst>
      </pc:sldChg>
      <pc:sldChg chg="modNotesTx">
        <pc:chgData name="Douglas Knox" userId="cbf633a9-934c-44a5-8521-74392aa898e8" providerId="ADAL" clId="{D49DC04D-1777-7140-AB3D-C275AEA1B7D8}" dt="2021-02-10T16:14:04.845" v="3" actId="6549"/>
        <pc:sldMkLst>
          <pc:docMk/>
          <pc:sldMk cId="52997354" sldId="512"/>
        </pc:sldMkLst>
      </pc:sldChg>
      <pc:sldChg chg="modNotesTx">
        <pc:chgData name="Douglas Knox" userId="cbf633a9-934c-44a5-8521-74392aa898e8" providerId="ADAL" clId="{D49DC04D-1777-7140-AB3D-C275AEA1B7D8}" dt="2021-02-10T16:15:05.019" v="17" actId="6549"/>
        <pc:sldMkLst>
          <pc:docMk/>
          <pc:sldMk cId="1697215282" sldId="514"/>
        </pc:sldMkLst>
      </pc:sldChg>
      <pc:sldChg chg="modNotesTx">
        <pc:chgData name="Douglas Knox" userId="cbf633a9-934c-44a5-8521-74392aa898e8" providerId="ADAL" clId="{D49DC04D-1777-7140-AB3D-C275AEA1B7D8}" dt="2021-02-10T16:15:17.668" v="20" actId="6549"/>
        <pc:sldMkLst>
          <pc:docMk/>
          <pc:sldMk cId="2619007874" sldId="516"/>
        </pc:sldMkLst>
      </pc:sldChg>
      <pc:sldChg chg="modNotesTx">
        <pc:chgData name="Douglas Knox" userId="cbf633a9-934c-44a5-8521-74392aa898e8" providerId="ADAL" clId="{D49DC04D-1777-7140-AB3D-C275AEA1B7D8}" dt="2021-02-10T16:14:39.723" v="11" actId="6549"/>
        <pc:sldMkLst>
          <pc:docMk/>
          <pc:sldMk cId="249928212" sldId="517"/>
        </pc:sldMkLst>
      </pc:sldChg>
      <pc:sldChg chg="modNotesTx">
        <pc:chgData name="Douglas Knox" userId="cbf633a9-934c-44a5-8521-74392aa898e8" providerId="ADAL" clId="{D49DC04D-1777-7140-AB3D-C275AEA1B7D8}" dt="2021-02-10T16:15:14.272" v="19" actId="6549"/>
        <pc:sldMkLst>
          <pc:docMk/>
          <pc:sldMk cId="2239476723" sldId="518"/>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36F66A-E66E-42BB-A1EA-25B6C44A0E2B}" type="doc">
      <dgm:prSet loTypeId="urn:microsoft.com/office/officeart/2018/5/layout/CenteredIconLabelDescriptionList" loCatId="icon" qsTypeId="urn:microsoft.com/office/officeart/2005/8/quickstyle/simple1" qsCatId="simple" csTypeId="urn:microsoft.com/office/officeart/2018/5/colors/Iconchunking_neutralbg_colorful2" csCatId="colorful" phldr="1"/>
      <dgm:spPr/>
      <dgm:t>
        <a:bodyPr/>
        <a:lstStyle/>
        <a:p>
          <a:endParaRPr lang="en-US"/>
        </a:p>
      </dgm:t>
    </dgm:pt>
    <dgm:pt modelId="{F5992B05-E288-46D0-A155-FD8AFDD2AFDA}">
      <dgm:prSet/>
      <dgm:spPr/>
      <dgm:t>
        <a:bodyPr/>
        <a:lstStyle/>
        <a:p>
          <a:pPr>
            <a:lnSpc>
              <a:spcPct val="100000"/>
            </a:lnSpc>
            <a:defRPr b="1"/>
          </a:pPr>
          <a:r>
            <a:rPr lang="en-US" dirty="0"/>
            <a:t>Do</a:t>
          </a:r>
        </a:p>
      </dgm:t>
    </dgm:pt>
    <dgm:pt modelId="{EF5D5193-BD46-42F1-BA2F-98DF0A9375F1}" type="parTrans" cxnId="{B7DAA78E-80FB-41FA-962D-DD5CF65B379C}">
      <dgm:prSet/>
      <dgm:spPr/>
      <dgm:t>
        <a:bodyPr/>
        <a:lstStyle/>
        <a:p>
          <a:endParaRPr lang="en-US"/>
        </a:p>
      </dgm:t>
    </dgm:pt>
    <dgm:pt modelId="{83AA1BCF-072A-4EA0-938F-D90F3EE05A64}" type="sibTrans" cxnId="{B7DAA78E-80FB-41FA-962D-DD5CF65B379C}">
      <dgm:prSet/>
      <dgm:spPr/>
      <dgm:t>
        <a:bodyPr/>
        <a:lstStyle/>
        <a:p>
          <a:endParaRPr lang="en-US"/>
        </a:p>
      </dgm:t>
    </dgm:pt>
    <dgm:pt modelId="{D1F35BB6-7221-435F-8473-EA85EA18F8E2}">
      <dgm:prSet custT="1"/>
      <dgm:spPr/>
      <dgm:t>
        <a:bodyPr/>
        <a:lstStyle/>
        <a:p>
          <a:pPr algn="l">
            <a:lnSpc>
              <a:spcPct val="100000"/>
            </a:lnSpc>
            <a:buFont typeface="Wingdings" panose="05000000000000000000" pitchFamily="2" charset="2"/>
            <a:buChar char="§"/>
          </a:pPr>
          <a:r>
            <a:rPr lang="en-US" sz="1500" baseline="0" dirty="0"/>
            <a:t>Ensure safety for everyone involved</a:t>
          </a:r>
        </a:p>
        <a:p>
          <a:pPr algn="l">
            <a:lnSpc>
              <a:spcPct val="100000"/>
            </a:lnSpc>
            <a:buFont typeface="Wingdings" panose="05000000000000000000" pitchFamily="2" charset="2"/>
            <a:buChar char="§"/>
          </a:pPr>
          <a:r>
            <a:rPr lang="en-US" sz="1500" baseline="0" dirty="0"/>
            <a:t>Align efforts with federal and state guidelines</a:t>
          </a:r>
        </a:p>
        <a:p>
          <a:pPr algn="l">
            <a:lnSpc>
              <a:spcPct val="100000"/>
            </a:lnSpc>
            <a:buFont typeface="Wingdings" panose="05000000000000000000" pitchFamily="2" charset="2"/>
            <a:buChar char="§"/>
          </a:pPr>
          <a:r>
            <a:rPr lang="en-US" sz="1500" baseline="0" dirty="0"/>
            <a:t>Diversify scholarly efforts</a:t>
          </a:r>
        </a:p>
        <a:p>
          <a:pPr algn="l">
            <a:lnSpc>
              <a:spcPct val="100000"/>
            </a:lnSpc>
            <a:buFont typeface="Wingdings" panose="05000000000000000000" pitchFamily="2" charset="2"/>
            <a:buChar char="§"/>
          </a:pPr>
          <a:r>
            <a:rPr lang="en-US" sz="1500" baseline="0" dirty="0"/>
            <a:t>Communicate often</a:t>
          </a:r>
        </a:p>
        <a:p>
          <a:pPr algn="l">
            <a:lnSpc>
              <a:spcPct val="100000"/>
            </a:lnSpc>
            <a:buFont typeface="Wingdings" panose="05000000000000000000" pitchFamily="2" charset="2"/>
            <a:buChar char="§"/>
          </a:pPr>
          <a:r>
            <a:rPr lang="en-US" sz="1500" baseline="0" dirty="0"/>
            <a:t>Plan for well into 2022 or beyond</a:t>
          </a:r>
        </a:p>
        <a:p>
          <a:pPr algn="l">
            <a:lnSpc>
              <a:spcPct val="100000"/>
            </a:lnSpc>
            <a:buFont typeface="Wingdings" panose="05000000000000000000" pitchFamily="2" charset="2"/>
            <a:buChar char="§"/>
          </a:pPr>
          <a:endParaRPr lang="en-US" sz="1500" baseline="0" dirty="0"/>
        </a:p>
        <a:p>
          <a:pPr algn="l">
            <a:lnSpc>
              <a:spcPct val="100000"/>
            </a:lnSpc>
            <a:buFont typeface="Wingdings" panose="05000000000000000000" pitchFamily="2" charset="2"/>
            <a:buChar char="§"/>
          </a:pPr>
          <a:endParaRPr lang="en-US" sz="1500" baseline="0" dirty="0"/>
        </a:p>
      </dgm:t>
    </dgm:pt>
    <dgm:pt modelId="{CEDC3E54-23FB-4779-B056-47C7C6822520}" type="parTrans" cxnId="{9B36CDEC-9A82-4005-9B24-D849ED859ECA}">
      <dgm:prSet/>
      <dgm:spPr/>
      <dgm:t>
        <a:bodyPr/>
        <a:lstStyle/>
        <a:p>
          <a:endParaRPr lang="en-US"/>
        </a:p>
      </dgm:t>
    </dgm:pt>
    <dgm:pt modelId="{6EB631B0-DECD-40ED-B25F-A000D06C9671}" type="sibTrans" cxnId="{9B36CDEC-9A82-4005-9B24-D849ED859ECA}">
      <dgm:prSet/>
      <dgm:spPr/>
      <dgm:t>
        <a:bodyPr/>
        <a:lstStyle/>
        <a:p>
          <a:endParaRPr lang="en-US"/>
        </a:p>
      </dgm:t>
    </dgm:pt>
    <dgm:pt modelId="{7B639E5D-9D1A-42DC-97BC-F96C0BBEBF9E}">
      <dgm:prSet/>
      <dgm:spPr/>
      <dgm:t>
        <a:bodyPr/>
        <a:lstStyle/>
        <a:p>
          <a:pPr>
            <a:lnSpc>
              <a:spcPct val="100000"/>
            </a:lnSpc>
            <a:defRPr b="1"/>
          </a:pPr>
          <a:r>
            <a:rPr lang="en-US" dirty="0"/>
            <a:t>Don’t</a:t>
          </a:r>
        </a:p>
      </dgm:t>
    </dgm:pt>
    <dgm:pt modelId="{97275005-0A2C-4E5C-B6AA-470467D7A5DD}" type="parTrans" cxnId="{F44DD4AD-817E-4576-9D58-201B7CB448EF}">
      <dgm:prSet/>
      <dgm:spPr/>
      <dgm:t>
        <a:bodyPr/>
        <a:lstStyle/>
        <a:p>
          <a:endParaRPr lang="en-US"/>
        </a:p>
      </dgm:t>
    </dgm:pt>
    <dgm:pt modelId="{3F621E2C-6EB3-4021-89AD-AF8B2928F019}" type="sibTrans" cxnId="{F44DD4AD-817E-4576-9D58-201B7CB448EF}">
      <dgm:prSet/>
      <dgm:spPr/>
      <dgm:t>
        <a:bodyPr/>
        <a:lstStyle/>
        <a:p>
          <a:endParaRPr lang="en-US"/>
        </a:p>
      </dgm:t>
    </dgm:pt>
    <dgm:pt modelId="{528E32DF-4CDC-4BCD-B4B5-20001A0F8AB3}">
      <dgm:prSet custT="1"/>
      <dgm:spPr/>
      <dgm:t>
        <a:bodyPr/>
        <a:lstStyle/>
        <a:p>
          <a:pPr algn="l">
            <a:lnSpc>
              <a:spcPct val="100000"/>
            </a:lnSpc>
          </a:pPr>
          <a:r>
            <a:rPr lang="en-US" sz="1500" baseline="0" dirty="0"/>
            <a:t>Delay communication of new policies to faculty, residents and administrators</a:t>
          </a:r>
        </a:p>
        <a:p>
          <a:pPr algn="l">
            <a:lnSpc>
              <a:spcPct val="100000"/>
            </a:lnSpc>
          </a:pPr>
          <a:r>
            <a:rPr lang="en-US" sz="1500" baseline="0" dirty="0"/>
            <a:t>Stop trying to meet ACGME scholarly requirements</a:t>
          </a:r>
        </a:p>
        <a:p>
          <a:pPr algn="l">
            <a:lnSpc>
              <a:spcPct val="100000"/>
            </a:lnSpc>
          </a:pPr>
          <a:r>
            <a:rPr lang="en-US" sz="1500" baseline="0" dirty="0"/>
            <a:t>Forget to create a flexible plan that can be dialed up or down depending on the pandemic situation. </a:t>
          </a:r>
        </a:p>
        <a:p>
          <a:pPr algn="l">
            <a:lnSpc>
              <a:spcPct val="100000"/>
            </a:lnSpc>
          </a:pPr>
          <a:endParaRPr lang="en-US" sz="1500" baseline="0" dirty="0"/>
        </a:p>
      </dgm:t>
    </dgm:pt>
    <dgm:pt modelId="{7CB3FB31-B8B0-4085-9816-CFAD4FAF7A09}" type="parTrans" cxnId="{0D42506D-BD5B-4EDC-BB07-785D26A71513}">
      <dgm:prSet/>
      <dgm:spPr/>
      <dgm:t>
        <a:bodyPr/>
        <a:lstStyle/>
        <a:p>
          <a:endParaRPr lang="en-US"/>
        </a:p>
      </dgm:t>
    </dgm:pt>
    <dgm:pt modelId="{3E89B65C-CEE1-44F0-AF2F-B41DB4D995C0}" type="sibTrans" cxnId="{0D42506D-BD5B-4EDC-BB07-785D26A71513}">
      <dgm:prSet/>
      <dgm:spPr/>
      <dgm:t>
        <a:bodyPr/>
        <a:lstStyle/>
        <a:p>
          <a:endParaRPr lang="en-US"/>
        </a:p>
      </dgm:t>
    </dgm:pt>
    <dgm:pt modelId="{BC15B79E-D17E-4874-9B9C-746D6D80308A}" type="pres">
      <dgm:prSet presAssocID="{4836F66A-E66E-42BB-A1EA-25B6C44A0E2B}" presName="root" presStyleCnt="0">
        <dgm:presLayoutVars>
          <dgm:dir/>
          <dgm:resizeHandles val="exact"/>
        </dgm:presLayoutVars>
      </dgm:prSet>
      <dgm:spPr/>
    </dgm:pt>
    <dgm:pt modelId="{504BAB6F-7682-40A7-85A6-D3DEEB55E4D6}" type="pres">
      <dgm:prSet presAssocID="{F5992B05-E288-46D0-A155-FD8AFDD2AFDA}" presName="compNode" presStyleCnt="0"/>
      <dgm:spPr/>
    </dgm:pt>
    <dgm:pt modelId="{E81E0409-7E6B-4E88-B7A6-6E442A0C9150}" type="pres">
      <dgm:prSet presAssocID="{F5992B05-E288-46D0-A155-FD8AFDD2AFDA}" presName="iconRect" presStyleLbl="node1" presStyleIdx="0" presStyleCnt="2" custLinFactNeighborY="-190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esentation with Checklist"/>
        </a:ext>
      </dgm:extLst>
    </dgm:pt>
    <dgm:pt modelId="{E3E07289-D3C3-4683-8981-6B43B167FA11}" type="pres">
      <dgm:prSet presAssocID="{F5992B05-E288-46D0-A155-FD8AFDD2AFDA}" presName="iconSpace" presStyleCnt="0"/>
      <dgm:spPr/>
    </dgm:pt>
    <dgm:pt modelId="{0C12A1F0-1E25-4DCF-AE13-7189AE9F4DF5}" type="pres">
      <dgm:prSet presAssocID="{F5992B05-E288-46D0-A155-FD8AFDD2AFDA}" presName="parTx" presStyleLbl="revTx" presStyleIdx="0" presStyleCnt="4">
        <dgm:presLayoutVars>
          <dgm:chMax val="0"/>
          <dgm:chPref val="0"/>
        </dgm:presLayoutVars>
      </dgm:prSet>
      <dgm:spPr/>
    </dgm:pt>
    <dgm:pt modelId="{207A1C0B-944A-470D-B3AA-6F473B801146}" type="pres">
      <dgm:prSet presAssocID="{F5992B05-E288-46D0-A155-FD8AFDD2AFDA}" presName="txSpace" presStyleCnt="0"/>
      <dgm:spPr/>
    </dgm:pt>
    <dgm:pt modelId="{519EDB4F-77F4-4F92-BB9B-418749261CB3}" type="pres">
      <dgm:prSet presAssocID="{F5992B05-E288-46D0-A155-FD8AFDD2AFDA}" presName="desTx" presStyleLbl="revTx" presStyleIdx="1" presStyleCnt="4">
        <dgm:presLayoutVars/>
      </dgm:prSet>
      <dgm:spPr/>
    </dgm:pt>
    <dgm:pt modelId="{4CDF4D20-04E3-4395-BF84-BB480BDF84E5}" type="pres">
      <dgm:prSet presAssocID="{83AA1BCF-072A-4EA0-938F-D90F3EE05A64}" presName="sibTrans" presStyleCnt="0"/>
      <dgm:spPr/>
    </dgm:pt>
    <dgm:pt modelId="{D6BEF1AD-983E-4135-B190-4C8BE5C8086D}" type="pres">
      <dgm:prSet presAssocID="{7B639E5D-9D1A-42DC-97BC-F96C0BBEBF9E}" presName="compNode" presStyleCnt="0"/>
      <dgm:spPr/>
    </dgm:pt>
    <dgm:pt modelId="{52EC7C36-D7BA-4E0E-879D-63845B325C1B}" type="pres">
      <dgm:prSet presAssocID="{7B639E5D-9D1A-42DC-97BC-F96C0BBEBF9E}"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rritant"/>
        </a:ext>
      </dgm:extLst>
    </dgm:pt>
    <dgm:pt modelId="{4052DA12-693D-4197-9DB2-4E989243BF38}" type="pres">
      <dgm:prSet presAssocID="{7B639E5D-9D1A-42DC-97BC-F96C0BBEBF9E}" presName="iconSpace" presStyleCnt="0"/>
      <dgm:spPr/>
    </dgm:pt>
    <dgm:pt modelId="{67E681A5-4C19-4308-BDE5-C9255C16FB59}" type="pres">
      <dgm:prSet presAssocID="{7B639E5D-9D1A-42DC-97BC-F96C0BBEBF9E}" presName="parTx" presStyleLbl="revTx" presStyleIdx="2" presStyleCnt="4">
        <dgm:presLayoutVars>
          <dgm:chMax val="0"/>
          <dgm:chPref val="0"/>
        </dgm:presLayoutVars>
      </dgm:prSet>
      <dgm:spPr/>
    </dgm:pt>
    <dgm:pt modelId="{0A294E21-26FF-45D1-AB44-0012AE2A54B8}" type="pres">
      <dgm:prSet presAssocID="{7B639E5D-9D1A-42DC-97BC-F96C0BBEBF9E}" presName="txSpace" presStyleCnt="0"/>
      <dgm:spPr/>
    </dgm:pt>
    <dgm:pt modelId="{D187BDC7-9518-482C-9F16-01C4E468753A}" type="pres">
      <dgm:prSet presAssocID="{7B639E5D-9D1A-42DC-97BC-F96C0BBEBF9E}" presName="desTx" presStyleLbl="revTx" presStyleIdx="3" presStyleCnt="4">
        <dgm:presLayoutVars/>
      </dgm:prSet>
      <dgm:spPr/>
    </dgm:pt>
  </dgm:ptLst>
  <dgm:cxnLst>
    <dgm:cxn modelId="{CAAB0D3F-8573-406D-BF36-C95B3F6306ED}" type="presOf" srcId="{4836F66A-E66E-42BB-A1EA-25B6C44A0E2B}" destId="{BC15B79E-D17E-4874-9B9C-746D6D80308A}" srcOrd="0" destOrd="0" presId="urn:microsoft.com/office/officeart/2018/5/layout/CenteredIconLabelDescriptionList"/>
    <dgm:cxn modelId="{29048D5A-3D64-410B-82E6-F4B3379F80CD}" type="presOf" srcId="{7B639E5D-9D1A-42DC-97BC-F96C0BBEBF9E}" destId="{67E681A5-4C19-4308-BDE5-C9255C16FB59}" srcOrd="0" destOrd="0" presId="urn:microsoft.com/office/officeart/2018/5/layout/CenteredIconLabelDescriptionList"/>
    <dgm:cxn modelId="{0D42506D-BD5B-4EDC-BB07-785D26A71513}" srcId="{7B639E5D-9D1A-42DC-97BC-F96C0BBEBF9E}" destId="{528E32DF-4CDC-4BCD-B4B5-20001A0F8AB3}" srcOrd="0" destOrd="0" parTransId="{7CB3FB31-B8B0-4085-9816-CFAD4FAF7A09}" sibTransId="{3E89B65C-CEE1-44F0-AF2F-B41DB4D995C0}"/>
    <dgm:cxn modelId="{2F671C8A-2EA5-42C9-A096-21045D51931E}" type="presOf" srcId="{F5992B05-E288-46D0-A155-FD8AFDD2AFDA}" destId="{0C12A1F0-1E25-4DCF-AE13-7189AE9F4DF5}" srcOrd="0" destOrd="0" presId="urn:microsoft.com/office/officeart/2018/5/layout/CenteredIconLabelDescriptionList"/>
    <dgm:cxn modelId="{B7DAA78E-80FB-41FA-962D-DD5CF65B379C}" srcId="{4836F66A-E66E-42BB-A1EA-25B6C44A0E2B}" destId="{F5992B05-E288-46D0-A155-FD8AFDD2AFDA}" srcOrd="0" destOrd="0" parTransId="{EF5D5193-BD46-42F1-BA2F-98DF0A9375F1}" sibTransId="{83AA1BCF-072A-4EA0-938F-D90F3EE05A64}"/>
    <dgm:cxn modelId="{F44DD4AD-817E-4576-9D58-201B7CB448EF}" srcId="{4836F66A-E66E-42BB-A1EA-25B6C44A0E2B}" destId="{7B639E5D-9D1A-42DC-97BC-F96C0BBEBF9E}" srcOrd="1" destOrd="0" parTransId="{97275005-0A2C-4E5C-B6AA-470467D7A5DD}" sibTransId="{3F621E2C-6EB3-4021-89AD-AF8B2928F019}"/>
    <dgm:cxn modelId="{603F81BA-F405-4EE2-8157-791E165516D0}" type="presOf" srcId="{D1F35BB6-7221-435F-8473-EA85EA18F8E2}" destId="{519EDB4F-77F4-4F92-BB9B-418749261CB3}" srcOrd="0" destOrd="0" presId="urn:microsoft.com/office/officeart/2018/5/layout/CenteredIconLabelDescriptionList"/>
    <dgm:cxn modelId="{9B36CDEC-9A82-4005-9B24-D849ED859ECA}" srcId="{F5992B05-E288-46D0-A155-FD8AFDD2AFDA}" destId="{D1F35BB6-7221-435F-8473-EA85EA18F8E2}" srcOrd="0" destOrd="0" parTransId="{CEDC3E54-23FB-4779-B056-47C7C6822520}" sibTransId="{6EB631B0-DECD-40ED-B25F-A000D06C9671}"/>
    <dgm:cxn modelId="{3A56D1F0-EE07-404B-99D5-436A53496378}" type="presOf" srcId="{528E32DF-4CDC-4BCD-B4B5-20001A0F8AB3}" destId="{D187BDC7-9518-482C-9F16-01C4E468753A}" srcOrd="0" destOrd="0" presId="urn:microsoft.com/office/officeart/2018/5/layout/CenteredIconLabelDescriptionList"/>
    <dgm:cxn modelId="{4936077F-141F-4C2D-8839-725BFA696717}" type="presParOf" srcId="{BC15B79E-D17E-4874-9B9C-746D6D80308A}" destId="{504BAB6F-7682-40A7-85A6-D3DEEB55E4D6}" srcOrd="0" destOrd="0" presId="urn:microsoft.com/office/officeart/2018/5/layout/CenteredIconLabelDescriptionList"/>
    <dgm:cxn modelId="{62A6940C-6C96-4D06-9229-35001FAE24A4}" type="presParOf" srcId="{504BAB6F-7682-40A7-85A6-D3DEEB55E4D6}" destId="{E81E0409-7E6B-4E88-B7A6-6E442A0C9150}" srcOrd="0" destOrd="0" presId="urn:microsoft.com/office/officeart/2018/5/layout/CenteredIconLabelDescriptionList"/>
    <dgm:cxn modelId="{1558B505-09C0-47F6-BF98-F56795F00449}" type="presParOf" srcId="{504BAB6F-7682-40A7-85A6-D3DEEB55E4D6}" destId="{E3E07289-D3C3-4683-8981-6B43B167FA11}" srcOrd="1" destOrd="0" presId="urn:microsoft.com/office/officeart/2018/5/layout/CenteredIconLabelDescriptionList"/>
    <dgm:cxn modelId="{69E9AB51-1DFA-4347-917C-A0D1A8E242CF}" type="presParOf" srcId="{504BAB6F-7682-40A7-85A6-D3DEEB55E4D6}" destId="{0C12A1F0-1E25-4DCF-AE13-7189AE9F4DF5}" srcOrd="2" destOrd="0" presId="urn:microsoft.com/office/officeart/2018/5/layout/CenteredIconLabelDescriptionList"/>
    <dgm:cxn modelId="{2C82FD90-6A88-4DFA-908F-D0DEB056AFCB}" type="presParOf" srcId="{504BAB6F-7682-40A7-85A6-D3DEEB55E4D6}" destId="{207A1C0B-944A-470D-B3AA-6F473B801146}" srcOrd="3" destOrd="0" presId="urn:microsoft.com/office/officeart/2018/5/layout/CenteredIconLabelDescriptionList"/>
    <dgm:cxn modelId="{4DA92CCD-3F5B-4880-97D6-80BF509994E1}" type="presParOf" srcId="{504BAB6F-7682-40A7-85A6-D3DEEB55E4D6}" destId="{519EDB4F-77F4-4F92-BB9B-418749261CB3}" srcOrd="4" destOrd="0" presId="urn:microsoft.com/office/officeart/2018/5/layout/CenteredIconLabelDescriptionList"/>
    <dgm:cxn modelId="{5CB771C5-3D9F-44A9-9FCF-CB9563A6A5DC}" type="presParOf" srcId="{BC15B79E-D17E-4874-9B9C-746D6D80308A}" destId="{4CDF4D20-04E3-4395-BF84-BB480BDF84E5}" srcOrd="1" destOrd="0" presId="urn:microsoft.com/office/officeart/2018/5/layout/CenteredIconLabelDescriptionList"/>
    <dgm:cxn modelId="{921BA39B-0D6E-48C4-8FE0-283311DF3C11}" type="presParOf" srcId="{BC15B79E-D17E-4874-9B9C-746D6D80308A}" destId="{D6BEF1AD-983E-4135-B190-4C8BE5C8086D}" srcOrd="2" destOrd="0" presId="urn:microsoft.com/office/officeart/2018/5/layout/CenteredIconLabelDescriptionList"/>
    <dgm:cxn modelId="{02F9BDFF-7589-4840-9B00-11448E7CA8CA}" type="presParOf" srcId="{D6BEF1AD-983E-4135-B190-4C8BE5C8086D}" destId="{52EC7C36-D7BA-4E0E-879D-63845B325C1B}" srcOrd="0" destOrd="0" presId="urn:microsoft.com/office/officeart/2018/5/layout/CenteredIconLabelDescriptionList"/>
    <dgm:cxn modelId="{DE760D18-C130-4174-9B91-E3EB51A67600}" type="presParOf" srcId="{D6BEF1AD-983E-4135-B190-4C8BE5C8086D}" destId="{4052DA12-693D-4197-9DB2-4E989243BF38}" srcOrd="1" destOrd="0" presId="urn:microsoft.com/office/officeart/2018/5/layout/CenteredIconLabelDescriptionList"/>
    <dgm:cxn modelId="{0862C6B5-C2E4-4CBB-8AFD-FAC4F9E924D5}" type="presParOf" srcId="{D6BEF1AD-983E-4135-B190-4C8BE5C8086D}" destId="{67E681A5-4C19-4308-BDE5-C9255C16FB59}" srcOrd="2" destOrd="0" presId="urn:microsoft.com/office/officeart/2018/5/layout/CenteredIconLabelDescriptionList"/>
    <dgm:cxn modelId="{36699DB0-0449-48C8-BD87-5DEE3EAF423F}" type="presParOf" srcId="{D6BEF1AD-983E-4135-B190-4C8BE5C8086D}" destId="{0A294E21-26FF-45D1-AB44-0012AE2A54B8}" srcOrd="3" destOrd="0" presId="urn:microsoft.com/office/officeart/2018/5/layout/CenteredIconLabelDescriptionList"/>
    <dgm:cxn modelId="{A3D3659C-DD64-447B-93C2-E9AC6DE7E654}" type="presParOf" srcId="{D6BEF1AD-983E-4135-B190-4C8BE5C8086D}" destId="{D187BDC7-9518-482C-9F16-01C4E468753A}"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1E0409-7E6B-4E88-B7A6-6E442A0C9150}">
      <dsp:nvSpPr>
        <dsp:cNvPr id="0" name=""/>
        <dsp:cNvSpPr/>
      </dsp:nvSpPr>
      <dsp:spPr>
        <a:xfrm>
          <a:off x="1151959" y="22024"/>
          <a:ext cx="1233200" cy="12332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C12A1F0-1E25-4DCF-AE13-7189AE9F4DF5}">
      <dsp:nvSpPr>
        <dsp:cNvPr id="0" name=""/>
        <dsp:cNvSpPr/>
      </dsp:nvSpPr>
      <dsp:spPr>
        <a:xfrm>
          <a:off x="6844" y="1461866"/>
          <a:ext cx="3523430" cy="528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b="1"/>
          </a:pPr>
          <a:r>
            <a:rPr lang="en-US" sz="3600" kern="1200" dirty="0"/>
            <a:t>Do</a:t>
          </a:r>
        </a:p>
      </dsp:txBody>
      <dsp:txXfrm>
        <a:off x="6844" y="1461866"/>
        <a:ext cx="3523430" cy="528514"/>
      </dsp:txXfrm>
    </dsp:sp>
    <dsp:sp modelId="{519EDB4F-77F4-4F92-BB9B-418749261CB3}">
      <dsp:nvSpPr>
        <dsp:cNvPr id="0" name=""/>
        <dsp:cNvSpPr/>
      </dsp:nvSpPr>
      <dsp:spPr>
        <a:xfrm>
          <a:off x="6844" y="2075588"/>
          <a:ext cx="3523430" cy="2230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66750">
            <a:lnSpc>
              <a:spcPct val="100000"/>
            </a:lnSpc>
            <a:spcBef>
              <a:spcPct val="0"/>
            </a:spcBef>
            <a:spcAft>
              <a:spcPct val="35000"/>
            </a:spcAft>
            <a:buFont typeface="Wingdings" panose="05000000000000000000" pitchFamily="2" charset="2"/>
            <a:buNone/>
          </a:pPr>
          <a:r>
            <a:rPr lang="en-US" sz="1500" kern="1200" baseline="0" dirty="0"/>
            <a:t>Ensure safety for everyone involved</a:t>
          </a:r>
        </a:p>
        <a:p>
          <a:pPr marL="0" lvl="0" indent="0" algn="l" defTabSz="666750">
            <a:lnSpc>
              <a:spcPct val="100000"/>
            </a:lnSpc>
            <a:spcBef>
              <a:spcPct val="0"/>
            </a:spcBef>
            <a:spcAft>
              <a:spcPct val="35000"/>
            </a:spcAft>
            <a:buFont typeface="Wingdings" panose="05000000000000000000" pitchFamily="2" charset="2"/>
            <a:buNone/>
          </a:pPr>
          <a:r>
            <a:rPr lang="en-US" sz="1500" kern="1200" baseline="0" dirty="0"/>
            <a:t>Align efforts with federal and state guidelines</a:t>
          </a:r>
        </a:p>
        <a:p>
          <a:pPr marL="0" lvl="0" indent="0" algn="l" defTabSz="666750">
            <a:lnSpc>
              <a:spcPct val="100000"/>
            </a:lnSpc>
            <a:spcBef>
              <a:spcPct val="0"/>
            </a:spcBef>
            <a:spcAft>
              <a:spcPct val="35000"/>
            </a:spcAft>
            <a:buFont typeface="Wingdings" panose="05000000000000000000" pitchFamily="2" charset="2"/>
            <a:buNone/>
          </a:pPr>
          <a:r>
            <a:rPr lang="en-US" sz="1500" kern="1200" baseline="0" dirty="0"/>
            <a:t>Diversify scholarly efforts</a:t>
          </a:r>
        </a:p>
        <a:p>
          <a:pPr marL="0" lvl="0" indent="0" algn="l" defTabSz="666750">
            <a:lnSpc>
              <a:spcPct val="100000"/>
            </a:lnSpc>
            <a:spcBef>
              <a:spcPct val="0"/>
            </a:spcBef>
            <a:spcAft>
              <a:spcPct val="35000"/>
            </a:spcAft>
            <a:buFont typeface="Wingdings" panose="05000000000000000000" pitchFamily="2" charset="2"/>
            <a:buNone/>
          </a:pPr>
          <a:r>
            <a:rPr lang="en-US" sz="1500" kern="1200" baseline="0" dirty="0"/>
            <a:t>Communicate often</a:t>
          </a:r>
        </a:p>
        <a:p>
          <a:pPr marL="0" lvl="0" indent="0" algn="l" defTabSz="666750">
            <a:lnSpc>
              <a:spcPct val="100000"/>
            </a:lnSpc>
            <a:spcBef>
              <a:spcPct val="0"/>
            </a:spcBef>
            <a:spcAft>
              <a:spcPct val="35000"/>
            </a:spcAft>
            <a:buFont typeface="Wingdings" panose="05000000000000000000" pitchFamily="2" charset="2"/>
            <a:buNone/>
          </a:pPr>
          <a:r>
            <a:rPr lang="en-US" sz="1500" kern="1200" baseline="0" dirty="0"/>
            <a:t>Plan for well into 2022 or beyond</a:t>
          </a:r>
        </a:p>
        <a:p>
          <a:pPr marL="0" lvl="0" indent="0" algn="l" defTabSz="666750">
            <a:lnSpc>
              <a:spcPct val="100000"/>
            </a:lnSpc>
            <a:spcBef>
              <a:spcPct val="0"/>
            </a:spcBef>
            <a:spcAft>
              <a:spcPct val="35000"/>
            </a:spcAft>
            <a:buFont typeface="Wingdings" panose="05000000000000000000" pitchFamily="2" charset="2"/>
            <a:buNone/>
          </a:pPr>
          <a:endParaRPr lang="en-US" sz="1500" kern="1200" baseline="0" dirty="0"/>
        </a:p>
        <a:p>
          <a:pPr marL="0" lvl="0" indent="0" algn="l" defTabSz="666750">
            <a:lnSpc>
              <a:spcPct val="100000"/>
            </a:lnSpc>
            <a:spcBef>
              <a:spcPct val="0"/>
            </a:spcBef>
            <a:spcAft>
              <a:spcPct val="35000"/>
            </a:spcAft>
            <a:buFont typeface="Wingdings" panose="05000000000000000000" pitchFamily="2" charset="2"/>
            <a:buNone/>
          </a:pPr>
          <a:endParaRPr lang="en-US" sz="1500" kern="1200" baseline="0" dirty="0"/>
        </a:p>
      </dsp:txBody>
      <dsp:txXfrm>
        <a:off x="6844" y="2075588"/>
        <a:ext cx="3523430" cy="2230281"/>
      </dsp:txXfrm>
    </dsp:sp>
    <dsp:sp modelId="{52EC7C36-D7BA-4E0E-879D-63845B325C1B}">
      <dsp:nvSpPr>
        <dsp:cNvPr id="0" name=""/>
        <dsp:cNvSpPr/>
      </dsp:nvSpPr>
      <dsp:spPr>
        <a:xfrm>
          <a:off x="5291990" y="45468"/>
          <a:ext cx="1233200" cy="12332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7E681A5-4C19-4308-BDE5-C9255C16FB59}">
      <dsp:nvSpPr>
        <dsp:cNvPr id="0" name=""/>
        <dsp:cNvSpPr/>
      </dsp:nvSpPr>
      <dsp:spPr>
        <a:xfrm>
          <a:off x="4146875" y="1461866"/>
          <a:ext cx="3523430" cy="528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b="1"/>
          </a:pPr>
          <a:r>
            <a:rPr lang="en-US" sz="3600" kern="1200" dirty="0"/>
            <a:t>Don’t</a:t>
          </a:r>
        </a:p>
      </dsp:txBody>
      <dsp:txXfrm>
        <a:off x="4146875" y="1461866"/>
        <a:ext cx="3523430" cy="528514"/>
      </dsp:txXfrm>
    </dsp:sp>
    <dsp:sp modelId="{D187BDC7-9518-482C-9F16-01C4E468753A}">
      <dsp:nvSpPr>
        <dsp:cNvPr id="0" name=""/>
        <dsp:cNvSpPr/>
      </dsp:nvSpPr>
      <dsp:spPr>
        <a:xfrm>
          <a:off x="4146875" y="2075588"/>
          <a:ext cx="3523430" cy="2230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66750">
            <a:lnSpc>
              <a:spcPct val="100000"/>
            </a:lnSpc>
            <a:spcBef>
              <a:spcPct val="0"/>
            </a:spcBef>
            <a:spcAft>
              <a:spcPct val="35000"/>
            </a:spcAft>
            <a:buNone/>
          </a:pPr>
          <a:r>
            <a:rPr lang="en-US" sz="1500" kern="1200" baseline="0" dirty="0"/>
            <a:t>Delay communication of new policies to faculty, residents and administrators</a:t>
          </a:r>
        </a:p>
        <a:p>
          <a:pPr marL="0" lvl="0" indent="0" algn="l" defTabSz="666750">
            <a:lnSpc>
              <a:spcPct val="100000"/>
            </a:lnSpc>
            <a:spcBef>
              <a:spcPct val="0"/>
            </a:spcBef>
            <a:spcAft>
              <a:spcPct val="35000"/>
            </a:spcAft>
            <a:buNone/>
          </a:pPr>
          <a:r>
            <a:rPr lang="en-US" sz="1500" kern="1200" baseline="0" dirty="0"/>
            <a:t>Stop trying to meet ACGME scholarly requirements</a:t>
          </a:r>
        </a:p>
        <a:p>
          <a:pPr marL="0" lvl="0" indent="0" algn="l" defTabSz="666750">
            <a:lnSpc>
              <a:spcPct val="100000"/>
            </a:lnSpc>
            <a:spcBef>
              <a:spcPct val="0"/>
            </a:spcBef>
            <a:spcAft>
              <a:spcPct val="35000"/>
            </a:spcAft>
            <a:buNone/>
          </a:pPr>
          <a:r>
            <a:rPr lang="en-US" sz="1500" kern="1200" baseline="0" dirty="0"/>
            <a:t>Forget to create a flexible plan that can be dialed up or down depending on the pandemic situation. </a:t>
          </a:r>
        </a:p>
        <a:p>
          <a:pPr marL="0" lvl="0" indent="0" algn="l" defTabSz="666750">
            <a:lnSpc>
              <a:spcPct val="100000"/>
            </a:lnSpc>
            <a:spcBef>
              <a:spcPct val="0"/>
            </a:spcBef>
            <a:spcAft>
              <a:spcPct val="35000"/>
            </a:spcAft>
            <a:buNone/>
          </a:pPr>
          <a:endParaRPr lang="en-US" sz="1500" kern="1200" baseline="0" dirty="0"/>
        </a:p>
      </dsp:txBody>
      <dsp:txXfrm>
        <a:off x="4146875" y="2075588"/>
        <a:ext cx="3523430" cy="2230281"/>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0ABBE93E-5F7F-184D-A4E8-94CA3862B532}" type="datetimeFigureOut">
              <a:rPr lang="en-US" smtClean="0"/>
              <a:t>2/10/21</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B0D67206-340A-194E-9A97-1CE564B49809}" type="slidenum">
              <a:rPr lang="en-US" smtClean="0"/>
              <a:t>‹#›</a:t>
            </a:fld>
            <a:endParaRPr lang="en-US" dirty="0"/>
          </a:p>
        </p:txBody>
      </p:sp>
    </p:spTree>
    <p:extLst>
      <p:ext uri="{BB962C8B-B14F-4D97-AF65-F5344CB8AC3E}">
        <p14:creationId xmlns:p14="http://schemas.microsoft.com/office/powerpoint/2010/main" val="1041315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 name="Google Shape;74;p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dirty="0">
              <a:solidFill>
                <a:schemeClr val="dk1"/>
              </a:solidFill>
              <a:latin typeface="Arial"/>
              <a:ea typeface="Arial"/>
              <a:cs typeface="Arial"/>
              <a:sym typeface="Arial"/>
            </a:endParaRPr>
          </a:p>
        </p:txBody>
      </p:sp>
      <p:sp>
        <p:nvSpPr>
          <p:cNvPr id="75" name="Google Shape;75;p2: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1" i="0" u="none" strike="noStrike" cap="none">
                <a:solidFill>
                  <a:schemeClr val="dk1"/>
                </a:solidFill>
                <a:latin typeface="Comic Sans MS"/>
                <a:ea typeface="Comic Sans MS"/>
                <a:cs typeface="Comic Sans MS"/>
                <a:sym typeface="Comic Sans MS"/>
              </a:rPr>
              <a:t>2</a:t>
            </a:fld>
            <a:endParaRPr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2736431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67" name="Google Shape;67;p2: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1" i="0" u="none" strike="noStrike" cap="none">
                <a:solidFill>
                  <a:schemeClr val="dk1"/>
                </a:solidFill>
                <a:latin typeface="Comic Sans MS"/>
                <a:ea typeface="Comic Sans MS"/>
                <a:cs typeface="Comic Sans MS"/>
                <a:sym typeface="Comic Sans MS"/>
              </a:rPr>
              <a:t>11</a:t>
            </a:fld>
            <a:endParaRPr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28216473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lang="en-US" sz="1200" b="0" i="0" u="none" strike="noStrike" cap="none" dirty="0">
              <a:solidFill>
                <a:schemeClr val="dk1"/>
              </a:solidFill>
              <a:latin typeface="Arial"/>
              <a:ea typeface="Arial"/>
              <a:cs typeface="Arial"/>
              <a:sym typeface="Arial"/>
            </a:endParaRPr>
          </a:p>
        </p:txBody>
      </p:sp>
      <p:sp>
        <p:nvSpPr>
          <p:cNvPr id="67" name="Google Shape;67;p2: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1" i="0" u="none" strike="noStrike" cap="none">
                <a:solidFill>
                  <a:schemeClr val="dk1"/>
                </a:solidFill>
                <a:latin typeface="Comic Sans MS"/>
                <a:ea typeface="Comic Sans MS"/>
                <a:cs typeface="Comic Sans MS"/>
                <a:sym typeface="Comic Sans MS"/>
              </a:rPr>
              <a:t>12</a:t>
            </a:fld>
            <a:endParaRPr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10381867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lang="en-US" sz="1200" b="0" i="0" u="none" strike="noStrike" cap="none" dirty="0">
              <a:solidFill>
                <a:schemeClr val="dk1"/>
              </a:solidFill>
              <a:latin typeface="Arial"/>
              <a:ea typeface="Arial"/>
              <a:cs typeface="Arial"/>
              <a:sym typeface="Arial"/>
            </a:endParaRPr>
          </a:p>
        </p:txBody>
      </p:sp>
      <p:sp>
        <p:nvSpPr>
          <p:cNvPr id="67" name="Google Shape;67;p2: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1" i="0" u="none" strike="noStrike" cap="none">
                <a:solidFill>
                  <a:schemeClr val="dk1"/>
                </a:solidFill>
                <a:latin typeface="Comic Sans MS"/>
                <a:ea typeface="Comic Sans MS"/>
                <a:cs typeface="Comic Sans MS"/>
                <a:sym typeface="Comic Sans MS"/>
              </a:rPr>
              <a:t>13</a:t>
            </a:fld>
            <a:endParaRPr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4937586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endParaRPr lang="en-US" sz="1200" dirty="0"/>
          </a:p>
        </p:txBody>
      </p:sp>
      <p:sp>
        <p:nvSpPr>
          <p:cNvPr id="67" name="Google Shape;67;p2: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1" i="0" u="none" strike="noStrike" cap="none">
                <a:solidFill>
                  <a:schemeClr val="dk1"/>
                </a:solidFill>
                <a:latin typeface="Comic Sans MS"/>
                <a:ea typeface="Comic Sans MS"/>
                <a:cs typeface="Comic Sans MS"/>
                <a:sym typeface="Comic Sans MS"/>
              </a:rPr>
              <a:t>14</a:t>
            </a:fld>
            <a:endParaRPr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10047456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endParaRPr lang="en-US" sz="1200" dirty="0"/>
          </a:p>
        </p:txBody>
      </p:sp>
      <p:sp>
        <p:nvSpPr>
          <p:cNvPr id="67" name="Google Shape;67;p2: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1" i="0" u="none" strike="noStrike" cap="none">
                <a:solidFill>
                  <a:schemeClr val="dk1"/>
                </a:solidFill>
                <a:latin typeface="Comic Sans MS"/>
                <a:ea typeface="Comic Sans MS"/>
                <a:cs typeface="Comic Sans MS"/>
                <a:sym typeface="Comic Sans MS"/>
              </a:rPr>
              <a:t>15</a:t>
            </a:fld>
            <a:endParaRPr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28589819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lang="en-US" dirty="0"/>
          </a:p>
        </p:txBody>
      </p:sp>
      <p:sp>
        <p:nvSpPr>
          <p:cNvPr id="67" name="Google Shape;67;p2: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1" i="0" u="none" strike="noStrike" cap="none">
                <a:solidFill>
                  <a:schemeClr val="dk1"/>
                </a:solidFill>
                <a:latin typeface="Comic Sans MS"/>
                <a:ea typeface="Comic Sans MS"/>
                <a:cs typeface="Comic Sans MS"/>
                <a:sym typeface="Comic Sans MS"/>
              </a:rPr>
              <a:t>16</a:t>
            </a:fld>
            <a:endParaRPr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39950486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endParaRPr lang="en-US" sz="1200" dirty="0"/>
          </a:p>
        </p:txBody>
      </p:sp>
      <p:sp>
        <p:nvSpPr>
          <p:cNvPr id="67" name="Google Shape;67;p2: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1" i="0" u="none" strike="noStrike" cap="none">
                <a:solidFill>
                  <a:schemeClr val="dk1"/>
                </a:solidFill>
                <a:latin typeface="Comic Sans MS"/>
                <a:ea typeface="Comic Sans MS"/>
                <a:cs typeface="Comic Sans MS"/>
                <a:sym typeface="Comic Sans MS"/>
              </a:rPr>
              <a:t>17</a:t>
            </a:fld>
            <a:endParaRPr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18432394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endParaRPr lang="en-US" sz="1200" dirty="0"/>
          </a:p>
        </p:txBody>
      </p:sp>
      <p:sp>
        <p:nvSpPr>
          <p:cNvPr id="67" name="Google Shape;67;p2: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1" i="0" u="none" strike="noStrike" cap="none">
                <a:solidFill>
                  <a:schemeClr val="dk1"/>
                </a:solidFill>
                <a:latin typeface="Comic Sans MS"/>
                <a:ea typeface="Comic Sans MS"/>
                <a:cs typeface="Comic Sans MS"/>
                <a:sym typeface="Comic Sans MS"/>
              </a:rPr>
              <a:t>18</a:t>
            </a:fld>
            <a:endParaRPr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10984978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endParaRPr lang="en-US" sz="1200" dirty="0"/>
          </a:p>
        </p:txBody>
      </p:sp>
      <p:sp>
        <p:nvSpPr>
          <p:cNvPr id="67" name="Google Shape;67;p2: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1" i="0" u="none" strike="noStrike" cap="none">
                <a:solidFill>
                  <a:schemeClr val="dk1"/>
                </a:solidFill>
                <a:latin typeface="Comic Sans MS"/>
                <a:ea typeface="Comic Sans MS"/>
                <a:cs typeface="Comic Sans MS"/>
                <a:sym typeface="Comic Sans MS"/>
              </a:rPr>
              <a:t>19</a:t>
            </a:fld>
            <a:endParaRPr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34236905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endParaRPr lang="en-US" sz="1200" dirty="0"/>
          </a:p>
        </p:txBody>
      </p:sp>
      <p:sp>
        <p:nvSpPr>
          <p:cNvPr id="67" name="Google Shape;67;p2: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1" i="0" u="none" strike="noStrike" cap="none">
                <a:solidFill>
                  <a:schemeClr val="dk1"/>
                </a:solidFill>
                <a:latin typeface="Comic Sans MS"/>
                <a:ea typeface="Comic Sans MS"/>
                <a:cs typeface="Comic Sans MS"/>
                <a:sym typeface="Comic Sans MS"/>
              </a:rPr>
              <a:t>20</a:t>
            </a:fld>
            <a:endParaRPr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3774596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dirty="0">
              <a:solidFill>
                <a:schemeClr val="dk1"/>
              </a:solidFill>
              <a:latin typeface="Arial"/>
              <a:ea typeface="Arial"/>
              <a:cs typeface="Arial"/>
              <a:sym typeface="Arial"/>
            </a:endParaRPr>
          </a:p>
        </p:txBody>
      </p:sp>
      <p:sp>
        <p:nvSpPr>
          <p:cNvPr id="67" name="Google Shape;67;p2: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1" i="0" u="none" strike="noStrike" cap="none">
                <a:solidFill>
                  <a:schemeClr val="dk1"/>
                </a:solidFill>
                <a:latin typeface="Comic Sans MS"/>
                <a:ea typeface="Comic Sans MS"/>
                <a:cs typeface="Comic Sans MS"/>
                <a:sym typeface="Comic Sans MS"/>
              </a:rPr>
              <a:t>3</a:t>
            </a:fld>
            <a:endParaRPr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1841340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endParaRPr lang="en-US" sz="1200" dirty="0"/>
          </a:p>
        </p:txBody>
      </p:sp>
      <p:sp>
        <p:nvSpPr>
          <p:cNvPr id="67" name="Google Shape;67;p2: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1" i="0" u="none" strike="noStrike" cap="none">
                <a:solidFill>
                  <a:schemeClr val="dk1"/>
                </a:solidFill>
                <a:latin typeface="Comic Sans MS"/>
                <a:ea typeface="Comic Sans MS"/>
                <a:cs typeface="Comic Sans MS"/>
                <a:sym typeface="Comic Sans MS"/>
              </a:rPr>
              <a:t>21</a:t>
            </a:fld>
            <a:endParaRPr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35132652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endParaRPr lang="en-US" sz="1200" dirty="0"/>
          </a:p>
        </p:txBody>
      </p:sp>
      <p:sp>
        <p:nvSpPr>
          <p:cNvPr id="67" name="Google Shape;67;p2: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1" i="0" u="none" strike="noStrike" cap="none">
                <a:solidFill>
                  <a:schemeClr val="dk1"/>
                </a:solidFill>
                <a:latin typeface="Comic Sans MS"/>
                <a:ea typeface="Comic Sans MS"/>
                <a:cs typeface="Comic Sans MS"/>
                <a:sym typeface="Comic Sans MS"/>
              </a:rPr>
              <a:t>22</a:t>
            </a:fld>
            <a:endParaRPr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14641498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1" i="0" u="none" strike="noStrike" cap="none" smtClean="0">
                <a:solidFill>
                  <a:schemeClr val="dk1"/>
                </a:solidFill>
                <a:latin typeface="Comic Sans MS"/>
                <a:ea typeface="Comic Sans MS"/>
                <a:cs typeface="Comic Sans MS"/>
                <a:sym typeface="Comic Sans MS"/>
              </a:rPr>
              <a:t>23</a:t>
            </a:fld>
            <a:endParaRPr lang="en-US"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41548014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1" i="0" u="none" strike="noStrike" cap="none" smtClean="0">
                <a:solidFill>
                  <a:schemeClr val="dk1"/>
                </a:solidFill>
                <a:latin typeface="Comic Sans MS"/>
                <a:ea typeface="Comic Sans MS"/>
                <a:cs typeface="Comic Sans MS"/>
                <a:sym typeface="Comic Sans MS"/>
              </a:rPr>
              <a:t>24</a:t>
            </a:fld>
            <a:endParaRPr lang="en-US"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41511261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dirty="0">
              <a:solidFill>
                <a:schemeClr val="dk1"/>
              </a:solidFill>
              <a:latin typeface="Arial"/>
              <a:ea typeface="Arial"/>
              <a:cs typeface="Arial"/>
              <a:sym typeface="Arial"/>
            </a:endParaRPr>
          </a:p>
        </p:txBody>
      </p:sp>
      <p:sp>
        <p:nvSpPr>
          <p:cNvPr id="67" name="Google Shape;67;p2: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1" i="0" u="none" strike="noStrike" cap="none">
                <a:solidFill>
                  <a:schemeClr val="dk1"/>
                </a:solidFill>
                <a:latin typeface="Comic Sans MS"/>
                <a:ea typeface="Comic Sans MS"/>
                <a:cs typeface="Comic Sans MS"/>
                <a:sym typeface="Comic Sans MS"/>
              </a:rPr>
              <a:t>25</a:t>
            </a:fld>
            <a:endParaRPr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11304566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dirty="0">
              <a:solidFill>
                <a:schemeClr val="dk1"/>
              </a:solidFill>
              <a:latin typeface="Arial"/>
              <a:ea typeface="Arial"/>
              <a:cs typeface="Arial"/>
              <a:sym typeface="Arial"/>
            </a:endParaRPr>
          </a:p>
        </p:txBody>
      </p:sp>
      <p:sp>
        <p:nvSpPr>
          <p:cNvPr id="67" name="Google Shape;67;p2: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1" i="0" u="none" strike="noStrike" cap="none">
                <a:solidFill>
                  <a:schemeClr val="dk1"/>
                </a:solidFill>
                <a:latin typeface="Comic Sans MS"/>
                <a:ea typeface="Comic Sans MS"/>
                <a:cs typeface="Comic Sans MS"/>
                <a:sym typeface="Comic Sans MS"/>
              </a:rPr>
              <a:t>26</a:t>
            </a:fld>
            <a:endParaRPr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17030493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dirty="0">
              <a:solidFill>
                <a:schemeClr val="dk1"/>
              </a:solidFill>
              <a:latin typeface="Arial"/>
              <a:ea typeface="Arial"/>
              <a:cs typeface="Arial"/>
              <a:sym typeface="Arial"/>
            </a:endParaRPr>
          </a:p>
        </p:txBody>
      </p:sp>
      <p:sp>
        <p:nvSpPr>
          <p:cNvPr id="67" name="Google Shape;67;p2: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1" i="0" u="none" strike="noStrike" cap="none">
                <a:solidFill>
                  <a:schemeClr val="dk1"/>
                </a:solidFill>
                <a:latin typeface="Comic Sans MS"/>
                <a:ea typeface="Comic Sans MS"/>
                <a:cs typeface="Comic Sans MS"/>
                <a:sym typeface="Comic Sans MS"/>
              </a:rPr>
              <a:t>27</a:t>
            </a:fld>
            <a:endParaRPr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8887587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dirty="0">
              <a:solidFill>
                <a:schemeClr val="dk1"/>
              </a:solidFill>
              <a:latin typeface="Arial"/>
              <a:ea typeface="Arial"/>
              <a:cs typeface="Arial"/>
              <a:sym typeface="Arial"/>
            </a:endParaRPr>
          </a:p>
        </p:txBody>
      </p:sp>
      <p:sp>
        <p:nvSpPr>
          <p:cNvPr id="67" name="Google Shape;67;p2: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1" i="0" u="none" strike="noStrike" cap="none">
                <a:solidFill>
                  <a:schemeClr val="dk1"/>
                </a:solidFill>
                <a:latin typeface="Comic Sans MS"/>
                <a:ea typeface="Comic Sans MS"/>
                <a:cs typeface="Comic Sans MS"/>
                <a:sym typeface="Comic Sans MS"/>
              </a:rPr>
              <a:t>28</a:t>
            </a:fld>
            <a:endParaRPr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10487671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1536700" y="660400"/>
            <a:ext cx="4410075" cy="330676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748162" y="4187970"/>
            <a:ext cx="5985285" cy="3967678"/>
          </a:xfrm>
          <a:prstGeom prst="rect">
            <a:avLst/>
          </a:prstGeom>
        </p:spPr>
        <p:txBody>
          <a:bodyPr lIns="96674" tIns="96674" rIns="96674" bIns="96674" anchor="t" anchorCtr="0">
            <a:noAutofit/>
          </a:bodyPr>
          <a:lstStyle/>
          <a:p>
            <a:endParaRPr dirty="0"/>
          </a:p>
        </p:txBody>
      </p:sp>
    </p:spTree>
    <p:extLst>
      <p:ext uri="{BB962C8B-B14F-4D97-AF65-F5344CB8AC3E}">
        <p14:creationId xmlns:p14="http://schemas.microsoft.com/office/powerpoint/2010/main" val="34904906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t>31</a:t>
            </a:fld>
            <a:endParaRPr lang="en-US" dirty="0"/>
          </a:p>
        </p:txBody>
      </p:sp>
    </p:spTree>
    <p:extLst>
      <p:ext uri="{BB962C8B-B14F-4D97-AF65-F5344CB8AC3E}">
        <p14:creationId xmlns:p14="http://schemas.microsoft.com/office/powerpoint/2010/main" val="2220815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endParaRPr lang="en-US" sz="1200" dirty="0"/>
          </a:p>
        </p:txBody>
      </p:sp>
      <p:sp>
        <p:nvSpPr>
          <p:cNvPr id="67" name="Google Shape;67;p2: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1" i="0" u="none" strike="noStrike" cap="none">
                <a:solidFill>
                  <a:schemeClr val="dk1"/>
                </a:solidFill>
                <a:latin typeface="Comic Sans MS"/>
                <a:ea typeface="Comic Sans MS"/>
                <a:cs typeface="Comic Sans MS"/>
                <a:sym typeface="Comic Sans MS"/>
              </a:rPr>
              <a:t>4</a:t>
            </a:fld>
            <a:endParaRPr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4007230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endParaRPr lang="en-US" dirty="0"/>
          </a:p>
        </p:txBody>
      </p:sp>
      <p:sp>
        <p:nvSpPr>
          <p:cNvPr id="67" name="Google Shape;67;p2: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1" i="0" u="none" strike="noStrike" cap="none">
                <a:solidFill>
                  <a:schemeClr val="dk1"/>
                </a:solidFill>
                <a:latin typeface="Comic Sans MS"/>
                <a:ea typeface="Comic Sans MS"/>
                <a:cs typeface="Comic Sans MS"/>
                <a:sym typeface="Comic Sans MS"/>
              </a:rPr>
              <a:t>5</a:t>
            </a:fld>
            <a:endParaRPr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4271887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endParaRPr lang="en-US" sz="1200" dirty="0"/>
          </a:p>
        </p:txBody>
      </p:sp>
      <p:sp>
        <p:nvSpPr>
          <p:cNvPr id="67" name="Google Shape;67;p2: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1" i="0" u="none" strike="noStrike" cap="none">
                <a:solidFill>
                  <a:schemeClr val="dk1"/>
                </a:solidFill>
                <a:latin typeface="Comic Sans MS"/>
                <a:ea typeface="Comic Sans MS"/>
                <a:cs typeface="Comic Sans MS"/>
                <a:sym typeface="Comic Sans MS"/>
              </a:rPr>
              <a:t>6</a:t>
            </a:fld>
            <a:endParaRPr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772123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endParaRPr lang="en-US" dirty="0"/>
          </a:p>
        </p:txBody>
      </p:sp>
      <p:sp>
        <p:nvSpPr>
          <p:cNvPr id="67" name="Google Shape;67;p2: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1" i="0" u="none" strike="noStrike" cap="none">
                <a:solidFill>
                  <a:schemeClr val="dk1"/>
                </a:solidFill>
                <a:latin typeface="Comic Sans MS"/>
                <a:ea typeface="Comic Sans MS"/>
                <a:cs typeface="Comic Sans MS"/>
                <a:sym typeface="Comic Sans MS"/>
              </a:rPr>
              <a:t>7</a:t>
            </a:fld>
            <a:endParaRPr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1718803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endParaRPr lang="en-US" sz="1200" dirty="0"/>
          </a:p>
        </p:txBody>
      </p:sp>
      <p:sp>
        <p:nvSpPr>
          <p:cNvPr id="67" name="Google Shape;67;p2: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1" i="0" u="none" strike="noStrike" cap="none">
                <a:solidFill>
                  <a:schemeClr val="dk1"/>
                </a:solidFill>
                <a:latin typeface="Comic Sans MS"/>
                <a:ea typeface="Comic Sans MS"/>
                <a:cs typeface="Comic Sans MS"/>
                <a:sym typeface="Comic Sans MS"/>
              </a:rPr>
              <a:t>8</a:t>
            </a:fld>
            <a:endParaRPr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3776462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endParaRPr lang="en-US" sz="1200" dirty="0"/>
          </a:p>
        </p:txBody>
      </p:sp>
      <p:sp>
        <p:nvSpPr>
          <p:cNvPr id="67" name="Google Shape;67;p2: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1" i="0" u="none" strike="noStrike" cap="none">
                <a:solidFill>
                  <a:schemeClr val="dk1"/>
                </a:solidFill>
                <a:latin typeface="Comic Sans MS"/>
                <a:ea typeface="Comic Sans MS"/>
                <a:cs typeface="Comic Sans MS"/>
                <a:sym typeface="Comic Sans MS"/>
              </a:rPr>
              <a:t>9</a:t>
            </a:fld>
            <a:endParaRPr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4066625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endParaRPr lang="en-US" sz="1200" dirty="0"/>
          </a:p>
        </p:txBody>
      </p:sp>
      <p:sp>
        <p:nvSpPr>
          <p:cNvPr id="67" name="Google Shape;67;p2: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1" i="0" u="none" strike="noStrike" cap="none">
                <a:solidFill>
                  <a:schemeClr val="dk1"/>
                </a:solidFill>
                <a:latin typeface="Comic Sans MS"/>
                <a:ea typeface="Comic Sans MS"/>
                <a:cs typeface="Comic Sans MS"/>
                <a:sym typeface="Comic Sans MS"/>
              </a:rPr>
              <a:t>10</a:t>
            </a:fld>
            <a:endParaRPr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21628056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762303" y="1423942"/>
            <a:ext cx="5263034" cy="2387600"/>
          </a:xfrm>
        </p:spPr>
        <p:txBody>
          <a:bodyPr anchor="ctr">
            <a:normAutofit/>
          </a:bodyPr>
          <a:lstStyle>
            <a:lvl1pPr algn="ctr">
              <a:defRPr sz="40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39604" y="4495801"/>
            <a:ext cx="7245398" cy="1116242"/>
          </a:xfrm>
        </p:spPr>
        <p:txBody>
          <a:bodyPr anchor="ct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Footer Placeholder 3"/>
          <p:cNvSpPr>
            <a:spLocks noGrp="1"/>
          </p:cNvSpPr>
          <p:nvPr>
            <p:ph type="ftr" sz="quarter" idx="10"/>
          </p:nvPr>
        </p:nvSpPr>
        <p:spPr/>
        <p:txBody>
          <a:bodyPr/>
          <a:lstStyle/>
          <a:p>
            <a:pPr>
              <a:defRPr/>
            </a:pPr>
            <a:r>
              <a:rPr lang="en-US" dirty="0"/>
              <a:t>Presented by Partners in Medical Education, Inc. 2019</a:t>
            </a:r>
          </a:p>
        </p:txBody>
      </p:sp>
      <p:sp>
        <p:nvSpPr>
          <p:cNvPr id="5" name="Slide Number Placeholder 4"/>
          <p:cNvSpPr>
            <a:spLocks noGrp="1"/>
          </p:cNvSpPr>
          <p:nvPr>
            <p:ph type="sldNum" sz="quarter" idx="11"/>
          </p:nvPr>
        </p:nvSpPr>
        <p:spPr/>
        <p:txBody>
          <a:bodyPr/>
          <a:lstStyle/>
          <a:p>
            <a:pPr>
              <a:defRPr/>
            </a:pPr>
            <a:fld id="{81743DA7-34FC-504A-B92E-0B05F71BEB33}" type="slidenum">
              <a:rPr lang="en-US" altLang="en-US" smtClean="0"/>
              <a:pPr>
                <a:defRPr/>
              </a:pPr>
              <a:t>‹#›</a:t>
            </a:fld>
            <a:endParaRPr lang="en-US" altLang="en-US" dirty="0"/>
          </a:p>
        </p:txBody>
      </p:sp>
    </p:spTree>
    <p:extLst>
      <p:ext uri="{BB962C8B-B14F-4D97-AF65-F5344CB8AC3E}">
        <p14:creationId xmlns:p14="http://schemas.microsoft.com/office/powerpoint/2010/main" val="840211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p:cNvSpPr>
            <a:spLocks noGrp="1"/>
          </p:cNvSpPr>
          <p:nvPr>
            <p:ph type="ftr" sz="quarter" idx="10"/>
          </p:nvPr>
        </p:nvSpPr>
        <p:spPr/>
        <p:txBody>
          <a:bodyPr/>
          <a:lstStyle/>
          <a:p>
            <a:pPr>
              <a:defRPr/>
            </a:pPr>
            <a:r>
              <a:rPr lang="en-US" dirty="0"/>
              <a:t>Presented by Partners in Medical Education, Inc. 2020</a:t>
            </a:r>
          </a:p>
        </p:txBody>
      </p:sp>
      <p:sp>
        <p:nvSpPr>
          <p:cNvPr id="5" name="Slide Number Placeholder 4"/>
          <p:cNvSpPr>
            <a:spLocks noGrp="1"/>
          </p:cNvSpPr>
          <p:nvPr>
            <p:ph type="sldNum" sz="quarter" idx="11"/>
          </p:nvPr>
        </p:nvSpPr>
        <p:spPr/>
        <p:txBody>
          <a:bodyPr/>
          <a:lstStyle/>
          <a:p>
            <a:pPr>
              <a:defRPr/>
            </a:pPr>
            <a:fld id="{A9D05994-BE46-7048-AC8D-587C147F5A32}" type="slidenum">
              <a:rPr lang="en-US" altLang="en-US" smtClean="0"/>
              <a:pPr>
                <a:defRPr/>
              </a:pPr>
              <a:t>‹#›</a:t>
            </a:fld>
            <a:endParaRPr lang="en-US" altLang="en-US" dirty="0"/>
          </a:p>
        </p:txBody>
      </p:sp>
    </p:spTree>
    <p:extLst>
      <p:ext uri="{BB962C8B-B14F-4D97-AF65-F5344CB8AC3E}">
        <p14:creationId xmlns:p14="http://schemas.microsoft.com/office/powerpoint/2010/main" val="1201367026"/>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p:cNvSpPr>
            <a:spLocks noGrp="1"/>
          </p:cNvSpPr>
          <p:nvPr>
            <p:ph type="ftr" sz="quarter" idx="10"/>
          </p:nvPr>
        </p:nvSpPr>
        <p:spPr/>
        <p:txBody>
          <a:bodyPr/>
          <a:lstStyle/>
          <a:p>
            <a:pPr>
              <a:defRPr/>
            </a:pPr>
            <a:r>
              <a:rPr lang="en-US" dirty="0"/>
              <a:t>Presented by Partners in Medical Education, Inc. 2020</a:t>
            </a:r>
          </a:p>
        </p:txBody>
      </p:sp>
      <p:sp>
        <p:nvSpPr>
          <p:cNvPr id="5" name="Slide Number Placeholder 4"/>
          <p:cNvSpPr>
            <a:spLocks noGrp="1"/>
          </p:cNvSpPr>
          <p:nvPr>
            <p:ph type="sldNum" sz="quarter" idx="11"/>
          </p:nvPr>
        </p:nvSpPr>
        <p:spPr/>
        <p:txBody>
          <a:bodyPr/>
          <a:lstStyle/>
          <a:p>
            <a:pPr>
              <a:defRPr/>
            </a:pPr>
            <a:fld id="{A9D05994-BE46-7048-AC8D-587C147F5A32}" type="slidenum">
              <a:rPr lang="en-US" altLang="en-US" smtClean="0"/>
              <a:pPr>
                <a:defRPr/>
              </a:pPr>
              <a:t>‹#›</a:t>
            </a:fld>
            <a:endParaRPr lang="en-US" altLang="en-US" dirty="0"/>
          </a:p>
        </p:txBody>
      </p:sp>
    </p:spTree>
    <p:extLst>
      <p:ext uri="{BB962C8B-B14F-4D97-AF65-F5344CB8AC3E}">
        <p14:creationId xmlns:p14="http://schemas.microsoft.com/office/powerpoint/2010/main" val="734356888"/>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Presented by Partners in Medical Education, Inc. 2020</a:t>
            </a:r>
          </a:p>
        </p:txBody>
      </p:sp>
      <p:sp>
        <p:nvSpPr>
          <p:cNvPr id="6" name="Slide Number Placeholder 5"/>
          <p:cNvSpPr>
            <a:spLocks noGrp="1"/>
          </p:cNvSpPr>
          <p:nvPr>
            <p:ph type="sldNum" sz="quarter" idx="12"/>
          </p:nvPr>
        </p:nvSpPr>
        <p:spPr/>
        <p:txBody>
          <a:bodyPr/>
          <a:lstStyle/>
          <a:p>
            <a:fld id="{7D5BCECD-F700-4D42-B40F-5806775B5446}" type="slidenum">
              <a:rPr lang="en-US" smtClean="0"/>
              <a:t>‹#›</a:t>
            </a:fld>
            <a:endParaRPr lang="en-US" dirty="0"/>
          </a:p>
        </p:txBody>
      </p:sp>
    </p:spTree>
    <p:extLst>
      <p:ext uri="{BB962C8B-B14F-4D97-AF65-F5344CB8AC3E}">
        <p14:creationId xmlns:p14="http://schemas.microsoft.com/office/powerpoint/2010/main" val="901998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p:cNvSpPr>
            <a:spLocks noGrp="1"/>
          </p:cNvSpPr>
          <p:nvPr>
            <p:ph type="title"/>
          </p:nvPr>
        </p:nvSpPr>
        <p:spPr/>
        <p:txBody>
          <a:bodyPr/>
          <a:lstStyle/>
          <a:p>
            <a:r>
              <a:rPr lang="en-US"/>
              <a:t>Click to edit Master title style</a:t>
            </a:r>
          </a:p>
        </p:txBody>
      </p:sp>
      <p:sp>
        <p:nvSpPr>
          <p:cNvPr id="5" name="Footer Placeholder 4"/>
          <p:cNvSpPr>
            <a:spLocks noGrp="1"/>
          </p:cNvSpPr>
          <p:nvPr>
            <p:ph type="ftr" sz="quarter" idx="10"/>
          </p:nvPr>
        </p:nvSpPr>
        <p:spPr/>
        <p:txBody>
          <a:bodyPr/>
          <a:lstStyle>
            <a:lvl1pPr>
              <a:defRPr>
                <a:solidFill>
                  <a:schemeClr val="tx1"/>
                </a:solidFill>
              </a:defRPr>
            </a:lvl1pPr>
          </a:lstStyle>
          <a:p>
            <a:pPr>
              <a:defRPr/>
            </a:pPr>
            <a:r>
              <a:rPr lang="en-US" dirty="0"/>
              <a:t>Presented by Partners in Medical Education, Inc. 2020</a:t>
            </a:r>
          </a:p>
        </p:txBody>
      </p:sp>
      <p:sp>
        <p:nvSpPr>
          <p:cNvPr id="6" name="Slide Number Placeholder 5"/>
          <p:cNvSpPr>
            <a:spLocks noGrp="1"/>
          </p:cNvSpPr>
          <p:nvPr>
            <p:ph type="sldNum" sz="quarter" idx="11"/>
          </p:nvPr>
        </p:nvSpPr>
        <p:spPr/>
        <p:txBody>
          <a:bodyPr/>
          <a:lstStyle>
            <a:lvl1pPr>
              <a:defRPr sz="1000"/>
            </a:lvl1pPr>
          </a:lstStyle>
          <a:p>
            <a:pPr>
              <a:defRPr/>
            </a:pPr>
            <a:fld id="{6AD68910-38FE-C240-95D4-C063CA8D3DE6}" type="slidenum">
              <a:rPr lang="en-US" altLang="en-US" smtClean="0"/>
              <a:pPr>
                <a:defRPr/>
              </a:pPr>
              <a:t>‹#›</a:t>
            </a:fld>
            <a:endParaRPr lang="en-US" altLang="en-US" dirty="0"/>
          </a:p>
        </p:txBody>
      </p:sp>
    </p:spTree>
    <p:extLst>
      <p:ext uri="{BB962C8B-B14F-4D97-AF65-F5344CB8AC3E}">
        <p14:creationId xmlns:p14="http://schemas.microsoft.com/office/powerpoint/2010/main" val="1728104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52170" y="2081894"/>
            <a:ext cx="6115049" cy="2429491"/>
          </a:xfrm>
        </p:spPr>
        <p:txBody>
          <a:bodyPr anchor="ctr">
            <a:normAutofit/>
          </a:bodyPr>
          <a:lstStyle>
            <a:lvl1pPr algn="ctr">
              <a:defRPr sz="4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2952169" y="4511385"/>
            <a:ext cx="6115049" cy="514325"/>
          </a:xfrm>
        </p:spPr>
        <p:txBody>
          <a:bodyPr>
            <a:normAutofit/>
          </a:bodyPr>
          <a:lstStyle>
            <a:lvl1pPr marL="0" indent="0" algn="ctr">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Footer Placeholder 3"/>
          <p:cNvSpPr>
            <a:spLocks noGrp="1"/>
          </p:cNvSpPr>
          <p:nvPr>
            <p:ph type="ftr" sz="quarter" idx="10"/>
          </p:nvPr>
        </p:nvSpPr>
        <p:spPr/>
        <p:txBody>
          <a:bodyPr/>
          <a:lstStyle/>
          <a:p>
            <a:pPr>
              <a:defRPr/>
            </a:pPr>
            <a:r>
              <a:rPr lang="en-US" dirty="0"/>
              <a:t>Presented by Partners in Medical Education, Inc. 2020</a:t>
            </a:r>
          </a:p>
        </p:txBody>
      </p:sp>
      <p:sp>
        <p:nvSpPr>
          <p:cNvPr id="5" name="Slide Number Placeholder 4"/>
          <p:cNvSpPr>
            <a:spLocks noGrp="1"/>
          </p:cNvSpPr>
          <p:nvPr>
            <p:ph type="sldNum" sz="quarter" idx="11"/>
          </p:nvPr>
        </p:nvSpPr>
        <p:spPr/>
        <p:txBody>
          <a:bodyPr/>
          <a:lstStyle/>
          <a:p>
            <a:pPr>
              <a:defRPr/>
            </a:pPr>
            <a:fld id="{36AC1577-D165-894F-A2E8-2E5C1B17494C}" type="slidenum">
              <a:rPr lang="en-US" altLang="en-US" smtClean="0"/>
              <a:pPr>
                <a:defRPr/>
              </a:pPr>
              <a:t>‹#›</a:t>
            </a:fld>
            <a:endParaRPr lang="en-US" altLang="en-US" dirty="0"/>
          </a:p>
        </p:txBody>
      </p:sp>
    </p:spTree>
    <p:extLst>
      <p:ext uri="{BB962C8B-B14F-4D97-AF65-F5344CB8AC3E}">
        <p14:creationId xmlns:p14="http://schemas.microsoft.com/office/powerpoint/2010/main" val="1688699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0"/>
          </p:nvPr>
        </p:nvSpPr>
        <p:spPr/>
        <p:txBody>
          <a:bodyPr/>
          <a:lstStyle/>
          <a:p>
            <a:pPr>
              <a:defRPr/>
            </a:pPr>
            <a:r>
              <a:rPr lang="en-US" dirty="0"/>
              <a:t>Presented by Partners in Medical Education, Inc. 2020</a:t>
            </a:r>
          </a:p>
        </p:txBody>
      </p:sp>
      <p:sp>
        <p:nvSpPr>
          <p:cNvPr id="6" name="Slide Number Placeholder 5"/>
          <p:cNvSpPr>
            <a:spLocks noGrp="1"/>
          </p:cNvSpPr>
          <p:nvPr>
            <p:ph type="sldNum" sz="quarter" idx="11"/>
          </p:nvPr>
        </p:nvSpPr>
        <p:spPr/>
        <p:txBody>
          <a:bodyPr/>
          <a:lstStyle/>
          <a:p>
            <a:pPr>
              <a:defRPr/>
            </a:pPr>
            <a:fld id="{0F936355-F024-8C42-A5F5-6F05435583B0}" type="slidenum">
              <a:rPr lang="en-US" altLang="en-US" smtClean="0"/>
              <a:pPr>
                <a:defRPr/>
              </a:pPr>
              <a:t>‹#›</a:t>
            </a:fld>
            <a:endParaRPr lang="en-US" altLang="en-US" dirty="0"/>
          </a:p>
        </p:txBody>
      </p:sp>
    </p:spTree>
    <p:extLst>
      <p:ext uri="{BB962C8B-B14F-4D97-AF65-F5344CB8AC3E}">
        <p14:creationId xmlns:p14="http://schemas.microsoft.com/office/powerpoint/2010/main" val="831004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3868340" cy="823912"/>
          </a:xfrm>
        </p:spPr>
        <p:txBody>
          <a:bodyPr anchor="b"/>
          <a:lstStyle>
            <a:lvl1pPr marL="0" indent="0">
              <a:buNone/>
              <a:defRPr sz="2400" b="1">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p:cNvSpPr>
            <a:spLocks noGrp="1"/>
          </p:cNvSpPr>
          <p:nvPr>
            <p:ph type="title"/>
          </p:nvPr>
        </p:nvSpPr>
        <p:spPr>
          <a:xfrm>
            <a:off x="1989344" y="246466"/>
            <a:ext cx="6526006" cy="1325563"/>
          </a:xfrm>
        </p:spPr>
        <p:txBody>
          <a:bodyPr/>
          <a:lstStyle/>
          <a:p>
            <a:r>
              <a:rPr lang="en-US"/>
              <a:t>Click to edit Master title style</a:t>
            </a:r>
            <a:endParaRPr lang="en-US" dirty="0"/>
          </a:p>
        </p:txBody>
      </p:sp>
      <p:sp>
        <p:nvSpPr>
          <p:cNvPr id="2" name="Footer Placeholder 1"/>
          <p:cNvSpPr>
            <a:spLocks noGrp="1"/>
          </p:cNvSpPr>
          <p:nvPr>
            <p:ph type="ftr" sz="quarter" idx="10"/>
          </p:nvPr>
        </p:nvSpPr>
        <p:spPr/>
        <p:txBody>
          <a:bodyPr/>
          <a:lstStyle/>
          <a:p>
            <a:pPr>
              <a:defRPr/>
            </a:pPr>
            <a:r>
              <a:rPr lang="en-US" dirty="0"/>
              <a:t>Presented by Partners in Medical Education, Inc. 2020</a:t>
            </a:r>
          </a:p>
        </p:txBody>
      </p:sp>
      <p:sp>
        <p:nvSpPr>
          <p:cNvPr id="7" name="Slide Number Placeholder 6"/>
          <p:cNvSpPr>
            <a:spLocks noGrp="1"/>
          </p:cNvSpPr>
          <p:nvPr>
            <p:ph type="sldNum" sz="quarter" idx="11"/>
          </p:nvPr>
        </p:nvSpPr>
        <p:spPr/>
        <p:txBody>
          <a:bodyPr/>
          <a:lstStyle/>
          <a:p>
            <a:pPr>
              <a:defRPr/>
            </a:pPr>
            <a:fld id="{E55B5787-11C4-AF40-8375-AA391F8B86DD}" type="slidenum">
              <a:rPr lang="en-US" altLang="en-US" smtClean="0"/>
              <a:pPr>
                <a:defRPr/>
              </a:pPr>
              <a:t>‹#›</a:t>
            </a:fld>
            <a:endParaRPr lang="en-US" altLang="en-US" dirty="0"/>
          </a:p>
        </p:txBody>
      </p:sp>
    </p:spTree>
    <p:extLst>
      <p:ext uri="{BB962C8B-B14F-4D97-AF65-F5344CB8AC3E}">
        <p14:creationId xmlns:p14="http://schemas.microsoft.com/office/powerpoint/2010/main" val="1603819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pPr>
              <a:defRPr/>
            </a:pPr>
            <a:r>
              <a:rPr lang="en-US" dirty="0"/>
              <a:t>Presented by Partners in Medical Education, Inc. 2020</a:t>
            </a:r>
          </a:p>
        </p:txBody>
      </p:sp>
      <p:sp>
        <p:nvSpPr>
          <p:cNvPr id="4" name="Slide Number Placeholder 3"/>
          <p:cNvSpPr>
            <a:spLocks noGrp="1"/>
          </p:cNvSpPr>
          <p:nvPr>
            <p:ph type="sldNum" sz="quarter" idx="11"/>
          </p:nvPr>
        </p:nvSpPr>
        <p:spPr/>
        <p:txBody>
          <a:bodyPr/>
          <a:lstStyle/>
          <a:p>
            <a:pPr>
              <a:defRPr/>
            </a:pPr>
            <a:fld id="{25025EC8-843F-094B-B467-B8DEAEA065F8}" type="slidenum">
              <a:rPr lang="en-US" altLang="en-US" smtClean="0"/>
              <a:pPr>
                <a:defRPr/>
              </a:pPr>
              <a:t>‹#›</a:t>
            </a:fld>
            <a:endParaRPr lang="en-US" altLang="en-US" dirty="0"/>
          </a:p>
        </p:txBody>
      </p:sp>
    </p:spTree>
    <p:extLst>
      <p:ext uri="{BB962C8B-B14F-4D97-AF65-F5344CB8AC3E}">
        <p14:creationId xmlns:p14="http://schemas.microsoft.com/office/powerpoint/2010/main" val="180490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dirty="0"/>
              <a:t>Presented by Partners in Medical Education, Inc. 2020</a:t>
            </a:r>
          </a:p>
        </p:txBody>
      </p:sp>
      <p:sp>
        <p:nvSpPr>
          <p:cNvPr id="3" name="Slide Number Placeholder 2"/>
          <p:cNvSpPr>
            <a:spLocks noGrp="1"/>
          </p:cNvSpPr>
          <p:nvPr>
            <p:ph type="sldNum" sz="quarter" idx="11"/>
          </p:nvPr>
        </p:nvSpPr>
        <p:spPr/>
        <p:txBody>
          <a:bodyPr/>
          <a:lstStyle/>
          <a:p>
            <a:pPr>
              <a:defRPr/>
            </a:pPr>
            <a:fld id="{0111FBDE-2D36-6A49-83F8-2BBFB586505C}" type="slidenum">
              <a:rPr lang="en-US" altLang="en-US" smtClean="0"/>
              <a:pPr>
                <a:defRPr/>
              </a:pPr>
              <a:t>‹#›</a:t>
            </a:fld>
            <a:endParaRPr lang="en-US" altLang="en-US" dirty="0"/>
          </a:p>
        </p:txBody>
      </p:sp>
    </p:spTree>
    <p:extLst>
      <p:ext uri="{BB962C8B-B14F-4D97-AF65-F5344CB8AC3E}">
        <p14:creationId xmlns:p14="http://schemas.microsoft.com/office/powerpoint/2010/main" val="1250654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atin typeface="Arial" charset="0"/>
                <a:ea typeface="Arial"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p:cNvSpPr>
            <a:spLocks noGrp="1"/>
          </p:cNvSpPr>
          <p:nvPr>
            <p:ph type="ftr" sz="quarter" idx="10"/>
          </p:nvPr>
        </p:nvSpPr>
        <p:spPr/>
        <p:txBody>
          <a:bodyPr/>
          <a:lstStyle/>
          <a:p>
            <a:pPr>
              <a:defRPr/>
            </a:pPr>
            <a:r>
              <a:rPr lang="en-US" dirty="0"/>
              <a:t>Presented by Partners in Medical Education, Inc. 2020</a:t>
            </a:r>
          </a:p>
        </p:txBody>
      </p:sp>
      <p:sp>
        <p:nvSpPr>
          <p:cNvPr id="6" name="Slide Number Placeholder 5"/>
          <p:cNvSpPr>
            <a:spLocks noGrp="1"/>
          </p:cNvSpPr>
          <p:nvPr>
            <p:ph type="sldNum" sz="quarter" idx="11"/>
          </p:nvPr>
        </p:nvSpPr>
        <p:spPr/>
        <p:txBody>
          <a:bodyPr/>
          <a:lstStyle/>
          <a:p>
            <a:pPr>
              <a:defRPr/>
            </a:pPr>
            <a:fld id="{20DE7DD9-96F1-6E43-A8F9-4B502D1EE7DB}" type="slidenum">
              <a:rPr lang="en-US" altLang="en-US" smtClean="0"/>
              <a:pPr>
                <a:defRPr/>
              </a:pPr>
              <a:t>‹#›</a:t>
            </a:fld>
            <a:endParaRPr lang="en-US" altLang="en-US" dirty="0"/>
          </a:p>
        </p:txBody>
      </p:sp>
    </p:spTree>
    <p:extLst>
      <p:ext uri="{BB962C8B-B14F-4D97-AF65-F5344CB8AC3E}">
        <p14:creationId xmlns:p14="http://schemas.microsoft.com/office/powerpoint/2010/main" val="187387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atin typeface="Arial" charset="0"/>
                <a:ea typeface="Arial" charset="0"/>
                <a:cs typeface="Arial"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atin typeface="Arial" charset="0"/>
                <a:ea typeface="Arial"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p:cNvSpPr>
            <a:spLocks noGrp="1"/>
          </p:cNvSpPr>
          <p:nvPr>
            <p:ph type="ftr" sz="quarter" idx="10"/>
          </p:nvPr>
        </p:nvSpPr>
        <p:spPr/>
        <p:txBody>
          <a:bodyPr/>
          <a:lstStyle/>
          <a:p>
            <a:pPr>
              <a:defRPr/>
            </a:pPr>
            <a:r>
              <a:rPr lang="en-US" dirty="0"/>
              <a:t>Presented by Partners in Medical Education, Inc. 2020</a:t>
            </a:r>
          </a:p>
        </p:txBody>
      </p:sp>
      <p:sp>
        <p:nvSpPr>
          <p:cNvPr id="6" name="Slide Number Placeholder 5"/>
          <p:cNvSpPr>
            <a:spLocks noGrp="1"/>
          </p:cNvSpPr>
          <p:nvPr>
            <p:ph type="sldNum" sz="quarter" idx="11"/>
          </p:nvPr>
        </p:nvSpPr>
        <p:spPr/>
        <p:txBody>
          <a:bodyPr/>
          <a:lstStyle/>
          <a:p>
            <a:pPr>
              <a:defRPr/>
            </a:pPr>
            <a:fld id="{D65E9A17-9C8D-1B4D-8899-8FD1CDB01285}" type="slidenum">
              <a:rPr lang="en-US" altLang="en-US" smtClean="0"/>
              <a:pPr>
                <a:defRPr/>
              </a:pPr>
              <a:t>‹#›</a:t>
            </a:fld>
            <a:endParaRPr lang="en-US" altLang="en-US" dirty="0"/>
          </a:p>
        </p:txBody>
      </p:sp>
    </p:spTree>
    <p:extLst>
      <p:ext uri="{BB962C8B-B14F-4D97-AF65-F5344CB8AC3E}">
        <p14:creationId xmlns:p14="http://schemas.microsoft.com/office/powerpoint/2010/main" val="1213022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9344" y="246466"/>
            <a:ext cx="6526006"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738058"/>
            <a:ext cx="7886700" cy="443890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4"/>
          </p:nvPr>
        </p:nvSpPr>
        <p:spPr>
          <a:xfrm>
            <a:off x="6457950" y="6433131"/>
            <a:ext cx="2057400" cy="365125"/>
          </a:xfrm>
          <a:prstGeom prst="rect">
            <a:avLst/>
          </a:prstGeom>
        </p:spPr>
        <p:txBody>
          <a:bodyPr anchor="ctr"/>
          <a:lstStyle>
            <a:lvl1pPr algn="r">
              <a:defRPr sz="1000">
                <a:latin typeface="Arial" charset="0"/>
                <a:ea typeface="Arial" charset="0"/>
                <a:cs typeface="Arial" charset="0"/>
              </a:defRPr>
            </a:lvl1pPr>
          </a:lstStyle>
          <a:p>
            <a:pPr>
              <a:defRPr/>
            </a:pPr>
            <a:fld id="{A9D05994-BE46-7048-AC8D-587C147F5A32}" type="slidenum">
              <a:rPr lang="en-US" altLang="en-US" smtClean="0"/>
              <a:pPr>
                <a:defRPr/>
              </a:pPr>
              <a:t>‹#›</a:t>
            </a:fld>
            <a:endParaRPr lang="en-US" altLang="en-US" dirty="0"/>
          </a:p>
        </p:txBody>
      </p:sp>
      <p:sp>
        <p:nvSpPr>
          <p:cNvPr id="4" name="Footer Placeholder 3"/>
          <p:cNvSpPr>
            <a:spLocks noGrp="1"/>
          </p:cNvSpPr>
          <p:nvPr>
            <p:ph type="ftr" sz="quarter" idx="3"/>
          </p:nvPr>
        </p:nvSpPr>
        <p:spPr>
          <a:xfrm>
            <a:off x="3028950" y="6433130"/>
            <a:ext cx="3086100" cy="365125"/>
          </a:xfrm>
          <a:prstGeom prst="rect">
            <a:avLst/>
          </a:prstGeom>
        </p:spPr>
        <p:txBody>
          <a:bodyPr vert="horz" lIns="91440" tIns="45720" rIns="91440" bIns="45720" rtlCol="0" anchor="ctr"/>
          <a:lstStyle>
            <a:lvl1pPr algn="ctr">
              <a:defRPr sz="800" b="0">
                <a:solidFill>
                  <a:schemeClr val="tx1"/>
                </a:solidFill>
                <a:latin typeface="Arial" charset="0"/>
                <a:ea typeface="Arial" charset="0"/>
                <a:cs typeface="Arial" charset="0"/>
              </a:defRPr>
            </a:lvl1pPr>
          </a:lstStyle>
          <a:p>
            <a:pPr>
              <a:defRPr/>
            </a:pPr>
            <a:r>
              <a:rPr lang="en-US" dirty="0"/>
              <a:t>Presented by Partners in Medical Education, Inc. 2020</a:t>
            </a:r>
          </a:p>
        </p:txBody>
      </p:sp>
    </p:spTree>
    <p:extLst>
      <p:ext uri="{BB962C8B-B14F-4D97-AF65-F5344CB8AC3E}">
        <p14:creationId xmlns:p14="http://schemas.microsoft.com/office/powerpoint/2010/main" val="1895564950"/>
      </p:ext>
    </p:extLst>
  </p:cSld>
  <p:clrMap bg1="lt1" tx1="dk1" bg2="lt2" tx2="dk2" accent1="accent1" accent2="accent2" accent3="accent3" accent4="accent4" accent5="accent5" accent6="accent6" hlink="hlink" folHlink="folHlink"/>
  <p:sldLayoutIdLst>
    <p:sldLayoutId id="2147486413" r:id="rId1"/>
    <p:sldLayoutId id="2147486414" r:id="rId2"/>
    <p:sldLayoutId id="2147486415" r:id="rId3"/>
    <p:sldLayoutId id="2147486416" r:id="rId4"/>
    <p:sldLayoutId id="2147486417" r:id="rId5"/>
    <p:sldLayoutId id="2147486418" r:id="rId6"/>
    <p:sldLayoutId id="2147486419" r:id="rId7"/>
    <p:sldLayoutId id="2147486420" r:id="rId8"/>
    <p:sldLayoutId id="2147486421" r:id="rId9"/>
    <p:sldLayoutId id="2147486422" r:id="rId10"/>
    <p:sldLayoutId id="2147486423" r:id="rId11"/>
    <p:sldLayoutId id="2147486424" r:id="rId12"/>
  </p:sldLayoutIdLst>
  <p:hf hdr="0" dt="0"/>
  <p:txStyles>
    <p:titleStyle>
      <a:lvl1pPr algn="l" defTabSz="914400" rtl="0" eaLnBrk="1" latinLnBrk="0" hangingPunct="1">
        <a:lnSpc>
          <a:spcPct val="90000"/>
        </a:lnSpc>
        <a:spcBef>
          <a:spcPct val="0"/>
        </a:spcBef>
        <a:buNone/>
        <a:defRPr sz="3500" b="1"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25.xml.rels><?xml version="1.0" encoding="UTF-8" standalone="yes"?>
<Relationships xmlns="http://schemas.openxmlformats.org/package/2006/relationships"><Relationship Id="rId3" Type="http://schemas.openxmlformats.org/officeDocument/2006/relationships/hyperlink" Target="https://doi.org/10.1093/inthealth/ihaa054"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hyperlink" Target="mailto:gdbconsulting@outlook.com" TargetMode="External"/><Relationship Id="rId4" Type="http://schemas.openxmlformats.org/officeDocument/2006/relationships/hyperlink" Target="mailto:info@PartnersInMedEd.co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harpenSoften amount="-6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Scholarly Work During the Pandemic</a:t>
            </a:r>
          </a:p>
        </p:txBody>
      </p:sp>
      <p:sp>
        <p:nvSpPr>
          <p:cNvPr id="6" name="Google Shape;70;p11">
            <a:extLst>
              <a:ext uri="{FF2B5EF4-FFF2-40B4-BE49-F238E27FC236}">
                <a16:creationId xmlns:a16="http://schemas.microsoft.com/office/drawing/2014/main" id="{AF181C33-51BF-7F4B-9316-22682C00468E}"/>
              </a:ext>
            </a:extLst>
          </p:cNvPr>
          <p:cNvSpPr txBox="1">
            <a:spLocks noGrp="1"/>
          </p:cNvSpPr>
          <p:nvPr>
            <p:ph type="subTitle" idx="1"/>
          </p:nvPr>
        </p:nvSpPr>
        <p:spPr>
          <a:xfrm>
            <a:off x="139604" y="4495801"/>
            <a:ext cx="7245398" cy="1116242"/>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1000"/>
              </a:spcBef>
              <a:spcAft>
                <a:spcPts val="0"/>
              </a:spcAft>
              <a:buClr>
                <a:schemeClr val="lt1"/>
              </a:buClr>
              <a:buSzPts val="2000"/>
              <a:buFont typeface="Arial"/>
              <a:buNone/>
            </a:pPr>
            <a:r>
              <a:rPr lang="en-US" dirty="0"/>
              <a:t>Grace Brannan, PhD</a:t>
            </a:r>
            <a:endParaRPr dirty="0"/>
          </a:p>
          <a:p>
            <a:pPr lvl="0">
              <a:buClr>
                <a:schemeClr val="lt1"/>
              </a:buClr>
              <a:buSzPts val="2000"/>
            </a:pPr>
            <a:r>
              <a:rPr lang="en-US" dirty="0"/>
              <a:t>GME QI and Research Consultant</a:t>
            </a:r>
            <a:endParaRPr dirty="0"/>
          </a:p>
        </p:txBody>
      </p:sp>
      <p:sp>
        <p:nvSpPr>
          <p:cNvPr id="7" name="Footer Placeholder 3">
            <a:extLst>
              <a:ext uri="{FF2B5EF4-FFF2-40B4-BE49-F238E27FC236}">
                <a16:creationId xmlns:a16="http://schemas.microsoft.com/office/drawing/2014/main" id="{56814D76-A07D-D549-8A51-B6F12F104754}"/>
              </a:ext>
            </a:extLst>
          </p:cNvPr>
          <p:cNvSpPr>
            <a:spLocks noGrp="1"/>
          </p:cNvSpPr>
          <p:nvPr>
            <p:ph type="ftr" sz="quarter" idx="10"/>
          </p:nvPr>
        </p:nvSpPr>
        <p:spPr>
          <a:xfrm>
            <a:off x="3028950" y="6433130"/>
            <a:ext cx="3086100" cy="365125"/>
          </a:xfrm>
        </p:spPr>
        <p:txBody>
          <a:bodyPr/>
          <a:lstStyle/>
          <a:p>
            <a:pPr>
              <a:defRPr/>
            </a:pPr>
            <a:r>
              <a:rPr lang="en-US" dirty="0"/>
              <a:t>Presented by Partners in Medical Education, Inc. 2021</a:t>
            </a:r>
          </a:p>
        </p:txBody>
      </p:sp>
      <p:sp>
        <p:nvSpPr>
          <p:cNvPr id="8" name="Slide Number Placeholder 4">
            <a:extLst>
              <a:ext uri="{FF2B5EF4-FFF2-40B4-BE49-F238E27FC236}">
                <a16:creationId xmlns:a16="http://schemas.microsoft.com/office/drawing/2014/main" id="{C22AA449-A14A-1A43-BFBD-586474EB765A}"/>
              </a:ext>
            </a:extLst>
          </p:cNvPr>
          <p:cNvSpPr>
            <a:spLocks noGrp="1"/>
          </p:cNvSpPr>
          <p:nvPr>
            <p:ph type="sldNum" sz="quarter" idx="11"/>
          </p:nvPr>
        </p:nvSpPr>
        <p:spPr>
          <a:xfrm>
            <a:off x="7811910" y="6433131"/>
            <a:ext cx="703439" cy="365125"/>
          </a:xfrm>
        </p:spPr>
        <p:txBody>
          <a:bodyPr/>
          <a:lstStyle/>
          <a:p>
            <a:pPr>
              <a:defRPr/>
            </a:pPr>
            <a:fld id="{6AD68910-38FE-C240-95D4-C063CA8D3DE6}" type="slidenum">
              <a:rPr lang="en-US" altLang="en-US" smtClean="0"/>
              <a:pPr>
                <a:defRPr/>
              </a:pPr>
              <a:t>1</a:t>
            </a:fld>
            <a:endParaRPr lang="en-US" altLang="en-US" dirty="0"/>
          </a:p>
        </p:txBody>
      </p:sp>
    </p:spTree>
    <p:extLst>
      <p:ext uri="{BB962C8B-B14F-4D97-AF65-F5344CB8AC3E}">
        <p14:creationId xmlns:p14="http://schemas.microsoft.com/office/powerpoint/2010/main" val="579483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1" name="Google Shape;71;p2"/>
          <p:cNvSpPr txBox="1">
            <a:spLocks noGrp="1"/>
          </p:cNvSpPr>
          <p:nvPr>
            <p:ph type="title"/>
          </p:nvPr>
        </p:nvSpPr>
        <p:spPr>
          <a:xfrm>
            <a:off x="1989344" y="229709"/>
            <a:ext cx="6525900" cy="1325700"/>
          </a:xfrm>
          <a:prstGeom prst="rect">
            <a:avLst/>
          </a:prstGeom>
          <a:noFill/>
          <a:ln>
            <a:noFill/>
          </a:ln>
        </p:spPr>
        <p:txBody>
          <a:bodyPr spcFirstLastPara="1" wrap="square" lIns="91425" tIns="91425" rIns="91425" bIns="91425" anchor="ctr" anchorCtr="0">
            <a:noAutofit/>
          </a:bodyPr>
          <a:lstStyle/>
          <a:p>
            <a:pPr lvl="0">
              <a:spcBef>
                <a:spcPts val="0"/>
              </a:spcBef>
              <a:buClr>
                <a:schemeClr val="dk1"/>
              </a:buClr>
              <a:buSzPts val="3500"/>
            </a:pPr>
            <a:r>
              <a:rPr lang="en-US" sz="3200" dirty="0"/>
              <a:t>Challenges-Journals</a:t>
            </a:r>
            <a:endParaRPr sz="3200" dirty="0"/>
          </a:p>
        </p:txBody>
      </p:sp>
      <p:sp>
        <p:nvSpPr>
          <p:cNvPr id="72" name="Google Shape;72;p2"/>
          <p:cNvSpPr txBox="1">
            <a:spLocks noGrp="1"/>
          </p:cNvSpPr>
          <p:nvPr>
            <p:ph type="body" idx="1"/>
          </p:nvPr>
        </p:nvSpPr>
        <p:spPr>
          <a:xfrm>
            <a:off x="735330" y="1747986"/>
            <a:ext cx="7886700" cy="1325701"/>
          </a:xfrm>
          <a:prstGeom prst="rect">
            <a:avLst/>
          </a:prstGeom>
          <a:noFill/>
          <a:ln>
            <a:noFill/>
          </a:ln>
        </p:spPr>
        <p:txBody>
          <a:bodyPr spcFirstLastPara="1" wrap="square" lIns="91425" tIns="91425" rIns="91425" bIns="91425" anchor="t" anchorCtr="0">
            <a:noAutofit/>
          </a:bodyPr>
          <a:lstStyle/>
          <a:p>
            <a:r>
              <a:rPr lang="en-US" sz="2400" dirty="0"/>
              <a:t>Weighing submission influx with quality</a:t>
            </a:r>
          </a:p>
          <a:p>
            <a:endParaRPr lang="en-US" sz="2400" dirty="0"/>
          </a:p>
          <a:p>
            <a:r>
              <a:rPr lang="en-US" sz="2400" dirty="0"/>
              <a:t>Mainly Commentaries</a:t>
            </a:r>
          </a:p>
          <a:p>
            <a:endParaRPr lang="en-US" sz="2400" dirty="0"/>
          </a:p>
          <a:p>
            <a:r>
              <a:rPr lang="en-US" sz="2400" dirty="0"/>
              <a:t>Process Change-Preprints and Workflow</a:t>
            </a:r>
          </a:p>
          <a:p>
            <a:endParaRPr lang="en-US" sz="2400" dirty="0"/>
          </a:p>
          <a:p>
            <a:endParaRPr lang="en-US" sz="2400" dirty="0"/>
          </a:p>
          <a:p>
            <a:endParaRPr lang="en-US" sz="2400" dirty="0"/>
          </a:p>
          <a:p>
            <a:endParaRPr lang="en-US" sz="2400" dirty="0"/>
          </a:p>
          <a:p>
            <a:endParaRPr lang="en-US" sz="2400" dirty="0"/>
          </a:p>
          <a:p>
            <a:pPr marL="0" indent="0">
              <a:buNone/>
            </a:pPr>
            <a:endParaRPr lang="en-US" sz="1800" dirty="0"/>
          </a:p>
          <a:p>
            <a:pPr marL="0" indent="0">
              <a:buNone/>
            </a:pPr>
            <a:endParaRPr lang="en-US" sz="1800" dirty="0"/>
          </a:p>
          <a:p>
            <a:pPr marL="0" indent="0">
              <a:buNone/>
            </a:pPr>
            <a:endParaRPr lang="en-US" sz="1800" dirty="0"/>
          </a:p>
          <a:p>
            <a:endParaRPr lang="en-US" sz="1800" dirty="0"/>
          </a:p>
          <a:p>
            <a:endParaRPr lang="en-US" sz="1800" dirty="0"/>
          </a:p>
          <a:p>
            <a:endParaRPr lang="en-US" sz="1800" dirty="0"/>
          </a:p>
        </p:txBody>
      </p:sp>
      <p:sp>
        <p:nvSpPr>
          <p:cNvPr id="5" name="Google Shape;77;p12">
            <a:extLst>
              <a:ext uri="{FF2B5EF4-FFF2-40B4-BE49-F238E27FC236}">
                <a16:creationId xmlns:a16="http://schemas.microsoft.com/office/drawing/2014/main" id="{DBC52DC7-CA36-6F4F-B9D4-669375CCB607}"/>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ts val="0"/>
              </a:spcBef>
              <a:spcAft>
                <a:spcPts val="0"/>
              </a:spcAft>
              <a:buClrTx/>
              <a:buSzPts val="1400"/>
              <a:buFontTx/>
              <a:buNone/>
              <a:tabLst/>
              <a:defRPr/>
            </a:pPr>
            <a:r>
              <a:rPr kumimoji="0" lang="en-US" sz="800" b="0" i="0" u="none" strike="noStrike" kern="1200" cap="none" spc="0" normalizeH="0" baseline="0" noProof="0" dirty="0">
                <a:ln>
                  <a:noFill/>
                </a:ln>
                <a:solidFill>
                  <a:prstClr val="black"/>
                </a:solidFill>
                <a:effectLst/>
                <a:uLnTx/>
                <a:uFillTx/>
                <a:latin typeface="Arial"/>
                <a:ea typeface="Arial"/>
                <a:cs typeface="Arial"/>
                <a:sym typeface="Arial"/>
              </a:rPr>
              <a:t>Presented by Partners in Medical Education, Inc. 2021</a:t>
            </a:r>
            <a:endParaRPr kumimoji="0" sz="8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6" name="Google Shape;78;p12">
            <a:extLst>
              <a:ext uri="{FF2B5EF4-FFF2-40B4-BE49-F238E27FC236}">
                <a16:creationId xmlns:a16="http://schemas.microsoft.com/office/drawing/2014/main" id="{D2281F8C-85AB-A041-9412-098A68E80E9C}"/>
              </a:ext>
            </a:extLst>
          </p:cNvPr>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defPPr>
              <a:defRPr lang="en-US"/>
            </a:defPPr>
            <a:lvl1pPr marL="0" marR="0" lvl="0"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1pPr>
            <a:lvl2pPr marL="0" marR="0" lvl="1"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2pPr>
            <a:lvl3pPr marL="0" marR="0" lvl="2"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3pPr>
            <a:lvl4pPr marL="0" marR="0" lvl="3"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4pPr>
            <a:lvl5pPr marL="0" marR="0" lvl="4"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fld id="{00000000-1234-1234-1234-123412341234}" type="slidenum">
              <a:rPr lang="en-US" smtClean="0"/>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t>10</a:t>
            </a:fld>
            <a:endParaRPr kumimoji="0" sz="1000" b="1" i="0" u="none" strike="noStrike" kern="1200" cap="none" spc="0" normalizeH="0" baseline="0" noProof="0" dirty="0">
              <a:ln>
                <a:noFill/>
              </a:ln>
              <a:solidFill>
                <a:prstClr val="black"/>
              </a:solidFill>
              <a:effectLst/>
              <a:uLnTx/>
              <a:uFillTx/>
              <a:latin typeface="Arial"/>
              <a:cs typeface="Arial"/>
              <a:sym typeface="Arial"/>
            </a:endParaRPr>
          </a:p>
        </p:txBody>
      </p:sp>
      <p:sp>
        <p:nvSpPr>
          <p:cNvPr id="9" name="TextBox 8">
            <a:extLst>
              <a:ext uri="{FF2B5EF4-FFF2-40B4-BE49-F238E27FC236}">
                <a16:creationId xmlns:a16="http://schemas.microsoft.com/office/drawing/2014/main" id="{5E7DE2A2-D7D9-48AD-9FB9-6C7E0456A694}"/>
              </a:ext>
            </a:extLst>
          </p:cNvPr>
          <p:cNvSpPr txBox="1"/>
          <p:nvPr/>
        </p:nvSpPr>
        <p:spPr>
          <a:xfrm>
            <a:off x="680294" y="5463201"/>
            <a:ext cx="7886700" cy="584775"/>
          </a:xfrm>
          <a:prstGeom prst="rect">
            <a:avLst/>
          </a:prstGeom>
          <a:noFill/>
        </p:spPr>
        <p:txBody>
          <a:bodyPr wrap="square">
            <a:spAutoFit/>
          </a:bodyPr>
          <a:lstStyle/>
          <a:p>
            <a:r>
              <a:rPr lang="en-US" sz="1600" b="0" dirty="0">
                <a:latin typeface="+mn-lt"/>
              </a:rPr>
              <a:t>The Lancet Global Health. Publishing in the time of COVID-19. Lancet Glob Health. 2020 Jul;8(7):e860. doi: 10.1016/S2214-109X(20)30260-6. PMID: 32562638.</a:t>
            </a:r>
          </a:p>
        </p:txBody>
      </p:sp>
    </p:spTree>
    <p:extLst>
      <p:ext uri="{BB962C8B-B14F-4D97-AF65-F5344CB8AC3E}">
        <p14:creationId xmlns:p14="http://schemas.microsoft.com/office/powerpoint/2010/main" val="2808105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1" name="Google Shape;71;p2"/>
          <p:cNvSpPr txBox="1">
            <a:spLocks noGrp="1"/>
          </p:cNvSpPr>
          <p:nvPr>
            <p:ph type="title"/>
          </p:nvPr>
        </p:nvSpPr>
        <p:spPr>
          <a:xfrm>
            <a:off x="1989344" y="246466"/>
            <a:ext cx="6525900" cy="1325700"/>
          </a:xfrm>
          <a:prstGeom prst="rect">
            <a:avLst/>
          </a:prstGeom>
          <a:noFill/>
          <a:ln>
            <a:noFill/>
          </a:ln>
        </p:spPr>
        <p:txBody>
          <a:bodyPr spcFirstLastPara="1" wrap="square" lIns="91425" tIns="91425" rIns="91425" bIns="91425" anchor="ctr" anchorCtr="0">
            <a:noAutofit/>
          </a:bodyPr>
          <a:lstStyle/>
          <a:p>
            <a:pPr lvl="0">
              <a:spcBef>
                <a:spcPts val="0"/>
              </a:spcBef>
              <a:buClr>
                <a:schemeClr val="dk1"/>
              </a:buClr>
              <a:buSzPts val="3500"/>
            </a:pPr>
            <a:r>
              <a:rPr lang="en-US" sz="3200" dirty="0"/>
              <a:t>COVID vs non-COVID Articles</a:t>
            </a:r>
            <a:endParaRPr dirty="0"/>
          </a:p>
        </p:txBody>
      </p:sp>
      <p:sp>
        <p:nvSpPr>
          <p:cNvPr id="72" name="Google Shape;72;p2"/>
          <p:cNvSpPr txBox="1">
            <a:spLocks noGrp="1"/>
          </p:cNvSpPr>
          <p:nvPr>
            <p:ph type="body" idx="1"/>
          </p:nvPr>
        </p:nvSpPr>
        <p:spPr>
          <a:xfrm>
            <a:off x="735330" y="1747986"/>
            <a:ext cx="7886700" cy="1325701"/>
          </a:xfrm>
          <a:prstGeom prst="rect">
            <a:avLst/>
          </a:prstGeom>
          <a:noFill/>
          <a:ln>
            <a:noFill/>
          </a:ln>
        </p:spPr>
        <p:txBody>
          <a:bodyPr spcFirstLastPara="1" wrap="square" lIns="91425" tIns="91425" rIns="91425" bIns="91425" anchor="t" anchorCtr="0">
            <a:noAutofit/>
          </a:bodyPr>
          <a:lstStyle/>
          <a:p>
            <a:r>
              <a:rPr lang="en-US" sz="2400" dirty="0"/>
              <a:t>Increase in percentage of COVID-19-related articles</a:t>
            </a:r>
          </a:p>
          <a:p>
            <a:r>
              <a:rPr lang="en-US" sz="2400" dirty="0"/>
              <a:t>Decrease in percentage of non-COVID-19-related articles</a:t>
            </a:r>
          </a:p>
          <a:p>
            <a:r>
              <a:rPr lang="en-US" sz="2400" dirty="0"/>
              <a:t>Significant increase in days from submission to publication for non-Covid articles.</a:t>
            </a:r>
          </a:p>
          <a:p>
            <a:pPr lvl="1"/>
            <a:r>
              <a:rPr lang="en-US" sz="1800" dirty="0"/>
              <a:t>BMJ from January through July 2019 was 204 days; and from January through July 2020 was 223 days. </a:t>
            </a:r>
          </a:p>
          <a:p>
            <a:pPr lvl="1"/>
            <a:r>
              <a:rPr lang="en-US" sz="1800" dirty="0"/>
              <a:t>BMC Med from February through July 2019 was 153 days, and from February through July 2020 was 163 days. </a:t>
            </a:r>
          </a:p>
          <a:p>
            <a:pPr marL="0" indent="0">
              <a:buNone/>
            </a:pPr>
            <a:endParaRPr lang="en-US" sz="1800" dirty="0"/>
          </a:p>
          <a:p>
            <a:pPr marL="0" indent="0">
              <a:buNone/>
            </a:pPr>
            <a:endParaRPr lang="en-US" sz="1800" dirty="0"/>
          </a:p>
          <a:p>
            <a:endParaRPr lang="en-US" sz="1800" dirty="0"/>
          </a:p>
          <a:p>
            <a:endParaRPr lang="en-US" sz="1800" dirty="0"/>
          </a:p>
          <a:p>
            <a:endParaRPr lang="en-US" sz="1800" dirty="0"/>
          </a:p>
        </p:txBody>
      </p:sp>
      <p:sp>
        <p:nvSpPr>
          <p:cNvPr id="5" name="Google Shape;77;p12">
            <a:extLst>
              <a:ext uri="{FF2B5EF4-FFF2-40B4-BE49-F238E27FC236}">
                <a16:creationId xmlns:a16="http://schemas.microsoft.com/office/drawing/2014/main" id="{DBC52DC7-CA36-6F4F-B9D4-669375CCB607}"/>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ts val="0"/>
              </a:spcBef>
              <a:spcAft>
                <a:spcPts val="0"/>
              </a:spcAft>
              <a:buClrTx/>
              <a:buSzPts val="1400"/>
              <a:buFontTx/>
              <a:buNone/>
              <a:tabLst/>
              <a:defRPr/>
            </a:pPr>
            <a:r>
              <a:rPr kumimoji="0" lang="en-US" sz="800" b="0" i="0" u="none" strike="noStrike" kern="1200" cap="none" spc="0" normalizeH="0" baseline="0" noProof="0" dirty="0">
                <a:ln>
                  <a:noFill/>
                </a:ln>
                <a:solidFill>
                  <a:prstClr val="black"/>
                </a:solidFill>
                <a:effectLst/>
                <a:uLnTx/>
                <a:uFillTx/>
                <a:latin typeface="Arial"/>
                <a:ea typeface="Arial"/>
                <a:cs typeface="Arial"/>
                <a:sym typeface="Arial"/>
              </a:rPr>
              <a:t>Presented by Partners in Medical Education, Inc. 2021</a:t>
            </a:r>
            <a:endParaRPr kumimoji="0" sz="8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6" name="Google Shape;78;p12">
            <a:extLst>
              <a:ext uri="{FF2B5EF4-FFF2-40B4-BE49-F238E27FC236}">
                <a16:creationId xmlns:a16="http://schemas.microsoft.com/office/drawing/2014/main" id="{D2281F8C-85AB-A041-9412-098A68E80E9C}"/>
              </a:ext>
            </a:extLst>
          </p:cNvPr>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defPPr>
              <a:defRPr lang="en-US"/>
            </a:defPPr>
            <a:lvl1pPr marL="0" marR="0" lvl="0"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1pPr>
            <a:lvl2pPr marL="0" marR="0" lvl="1"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2pPr>
            <a:lvl3pPr marL="0" marR="0" lvl="2"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3pPr>
            <a:lvl4pPr marL="0" marR="0" lvl="3"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4pPr>
            <a:lvl5pPr marL="0" marR="0" lvl="4"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fld id="{00000000-1234-1234-1234-123412341234}" type="slidenum">
              <a:rPr lang="en-US" smtClean="0"/>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t>11</a:t>
            </a:fld>
            <a:endParaRPr kumimoji="0" sz="1000" b="1" i="0" u="none" strike="noStrike" kern="1200" cap="none" spc="0" normalizeH="0" baseline="0" noProof="0" dirty="0">
              <a:ln>
                <a:noFill/>
              </a:ln>
              <a:solidFill>
                <a:prstClr val="black"/>
              </a:solidFill>
              <a:effectLst/>
              <a:uLnTx/>
              <a:uFillTx/>
              <a:latin typeface="Arial"/>
              <a:cs typeface="Arial"/>
              <a:sym typeface="Arial"/>
            </a:endParaRPr>
          </a:p>
        </p:txBody>
      </p:sp>
      <p:sp>
        <p:nvSpPr>
          <p:cNvPr id="7" name="TextBox 6">
            <a:extLst>
              <a:ext uri="{FF2B5EF4-FFF2-40B4-BE49-F238E27FC236}">
                <a16:creationId xmlns:a16="http://schemas.microsoft.com/office/drawing/2014/main" id="{0D0D776C-991E-4682-9962-BC95248DEA5B}"/>
              </a:ext>
            </a:extLst>
          </p:cNvPr>
          <p:cNvSpPr txBox="1"/>
          <p:nvPr/>
        </p:nvSpPr>
        <p:spPr>
          <a:xfrm>
            <a:off x="628544" y="5677026"/>
            <a:ext cx="7886700" cy="674031"/>
          </a:xfrm>
          <a:prstGeom prst="rect">
            <a:avLst/>
          </a:prstGeom>
          <a:noFill/>
        </p:spPr>
        <p:txBody>
          <a:bodyPr wrap="square">
            <a:spAutoFit/>
          </a:bodyPr>
          <a:lstStyle/>
          <a:p>
            <a:pPr marR="0" lvl="0" algn="l" defTabSz="914400" rtl="0" eaLnBrk="1" fontAlgn="auto" latinLnBrk="0" hangingPunct="1">
              <a:lnSpc>
                <a:spcPct val="90000"/>
              </a:lnSpc>
              <a:spcBef>
                <a:spcPts val="1000"/>
              </a:spcBef>
              <a:spcAft>
                <a:spcPts val="0"/>
              </a:spcAft>
              <a:buClrTx/>
              <a:buSzTx/>
              <a:tabLst/>
              <a:defRPr/>
            </a:pPr>
            <a:r>
              <a:rPr kumimoji="0" lang="en-US" sz="1400" b="0" i="0" u="none" strike="noStrike" kern="1200" cap="none" spc="0" normalizeH="0" baseline="0" noProof="0" dirty="0">
                <a:ln>
                  <a:noFill/>
                </a:ln>
                <a:solidFill>
                  <a:prstClr val="black"/>
                </a:solidFill>
                <a:effectLst/>
                <a:uLnTx/>
                <a:uFillTx/>
                <a:latin typeface="Arial" panose="020B0604020202020204"/>
                <a:cs typeface="Arial" charset="0"/>
              </a:rPr>
              <a:t>Shan J, Ballard D, Vinson DR. Publication Non Grata: The Challenge of Publishing Non-COVID-19 Research in the COVID Era. Cureus. 2020 Nov 9;12(11):e11403. doi: 10.7759/cureus.11403. PMID: 33312801; PMCID: PMC7725412.</a:t>
            </a:r>
          </a:p>
        </p:txBody>
      </p:sp>
    </p:spTree>
    <p:extLst>
      <p:ext uri="{BB962C8B-B14F-4D97-AF65-F5344CB8AC3E}">
        <p14:creationId xmlns:p14="http://schemas.microsoft.com/office/powerpoint/2010/main" val="3646982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1" name="Google Shape;71;p2"/>
          <p:cNvSpPr txBox="1">
            <a:spLocks noGrp="1"/>
          </p:cNvSpPr>
          <p:nvPr>
            <p:ph type="title"/>
          </p:nvPr>
        </p:nvSpPr>
        <p:spPr>
          <a:xfrm>
            <a:off x="1807853" y="197568"/>
            <a:ext cx="6525900" cy="13257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3500"/>
              <a:buFont typeface="Arial"/>
              <a:buNone/>
            </a:pPr>
            <a:r>
              <a:rPr lang="en-US" sz="3200" dirty="0"/>
              <a:t>Approaches and Best Practices</a:t>
            </a:r>
            <a:endParaRPr sz="3200" dirty="0"/>
          </a:p>
        </p:txBody>
      </p:sp>
      <p:sp>
        <p:nvSpPr>
          <p:cNvPr id="5" name="Google Shape;77;p12">
            <a:extLst>
              <a:ext uri="{FF2B5EF4-FFF2-40B4-BE49-F238E27FC236}">
                <a16:creationId xmlns:a16="http://schemas.microsoft.com/office/drawing/2014/main" id="{DBC52DC7-CA36-6F4F-B9D4-669375CCB607}"/>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ts val="0"/>
              </a:spcBef>
              <a:spcAft>
                <a:spcPts val="0"/>
              </a:spcAft>
              <a:buClrTx/>
              <a:buSzPts val="1400"/>
              <a:buFontTx/>
              <a:buNone/>
              <a:tabLst/>
              <a:defRPr/>
            </a:pPr>
            <a:r>
              <a:rPr kumimoji="0" lang="en-US" sz="800" b="0" i="0" u="none" strike="noStrike" kern="1200" cap="none" spc="0" normalizeH="0" baseline="0" noProof="0" dirty="0">
                <a:ln>
                  <a:noFill/>
                </a:ln>
                <a:solidFill>
                  <a:prstClr val="black"/>
                </a:solidFill>
                <a:effectLst/>
                <a:uLnTx/>
                <a:uFillTx/>
                <a:latin typeface="Arial"/>
                <a:ea typeface="Arial"/>
                <a:cs typeface="Arial"/>
                <a:sym typeface="Arial"/>
              </a:rPr>
              <a:t>Presented by Partners in Medical Education, Inc. 2021</a:t>
            </a:r>
            <a:endParaRPr kumimoji="0" sz="8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6" name="Google Shape;78;p12">
            <a:extLst>
              <a:ext uri="{FF2B5EF4-FFF2-40B4-BE49-F238E27FC236}">
                <a16:creationId xmlns:a16="http://schemas.microsoft.com/office/drawing/2014/main" id="{D2281F8C-85AB-A041-9412-098A68E80E9C}"/>
              </a:ext>
            </a:extLst>
          </p:cNvPr>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defPPr>
              <a:defRPr lang="en-US"/>
            </a:defPPr>
            <a:lvl1pPr marL="0" marR="0" lvl="0"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1pPr>
            <a:lvl2pPr marL="0" marR="0" lvl="1"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2pPr>
            <a:lvl3pPr marL="0" marR="0" lvl="2"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3pPr>
            <a:lvl4pPr marL="0" marR="0" lvl="3"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4pPr>
            <a:lvl5pPr marL="0" marR="0" lvl="4"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fld id="{00000000-1234-1234-1234-123412341234}" type="slidenum">
              <a:rPr lang="en-US" smtClean="0"/>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t>12</a:t>
            </a:fld>
            <a:endParaRPr kumimoji="0" sz="1000" b="1" i="0" u="none" strike="noStrike" kern="1200" cap="none" spc="0" normalizeH="0" baseline="0" noProof="0" dirty="0">
              <a:ln>
                <a:noFill/>
              </a:ln>
              <a:solidFill>
                <a:prstClr val="black"/>
              </a:solidFill>
              <a:effectLst/>
              <a:uLnTx/>
              <a:uFillTx/>
              <a:latin typeface="Arial"/>
              <a:cs typeface="Arial"/>
              <a:sym typeface="Arial"/>
            </a:endParaRPr>
          </a:p>
        </p:txBody>
      </p:sp>
      <p:pic>
        <p:nvPicPr>
          <p:cNvPr id="7" name="Picture 6">
            <a:extLst>
              <a:ext uri="{FF2B5EF4-FFF2-40B4-BE49-F238E27FC236}">
                <a16:creationId xmlns:a16="http://schemas.microsoft.com/office/drawing/2014/main" id="{59272344-A0B4-0545-B166-328EA72DF5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970" y="2171700"/>
            <a:ext cx="7886698" cy="3943349"/>
          </a:xfrm>
          <a:prstGeom prst="rect">
            <a:avLst/>
          </a:prstGeom>
        </p:spPr>
      </p:pic>
    </p:spTree>
    <p:extLst>
      <p:ext uri="{BB962C8B-B14F-4D97-AF65-F5344CB8AC3E}">
        <p14:creationId xmlns:p14="http://schemas.microsoft.com/office/powerpoint/2010/main" val="3508393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1" name="Google Shape;71;p2"/>
          <p:cNvSpPr txBox="1">
            <a:spLocks noGrp="1"/>
          </p:cNvSpPr>
          <p:nvPr>
            <p:ph type="title"/>
          </p:nvPr>
        </p:nvSpPr>
        <p:spPr>
          <a:xfrm>
            <a:off x="1989344" y="246466"/>
            <a:ext cx="6525900" cy="1325700"/>
          </a:xfrm>
          <a:prstGeom prst="rect">
            <a:avLst/>
          </a:prstGeom>
          <a:noFill/>
          <a:ln>
            <a:noFill/>
          </a:ln>
        </p:spPr>
        <p:txBody>
          <a:bodyPr spcFirstLastPara="1" wrap="square" lIns="91425" tIns="91425" rIns="91425" bIns="91425" anchor="ctr" anchorCtr="0">
            <a:noAutofit/>
          </a:bodyPr>
          <a:lstStyle/>
          <a:p>
            <a:pPr lvl="0">
              <a:spcBef>
                <a:spcPts val="0"/>
              </a:spcBef>
              <a:buClr>
                <a:schemeClr val="dk1"/>
              </a:buClr>
              <a:buSzPts val="3500"/>
            </a:pPr>
            <a:r>
              <a:rPr lang="en-US" sz="3200" dirty="0"/>
              <a:t>Ensure Safety for All</a:t>
            </a:r>
            <a:br>
              <a:rPr lang="en-US" sz="3200" dirty="0"/>
            </a:br>
            <a:endParaRPr dirty="0"/>
          </a:p>
        </p:txBody>
      </p:sp>
      <p:sp>
        <p:nvSpPr>
          <p:cNvPr id="72" name="Google Shape;72;p2"/>
          <p:cNvSpPr txBox="1">
            <a:spLocks noGrp="1"/>
          </p:cNvSpPr>
          <p:nvPr>
            <p:ph type="body" idx="1"/>
          </p:nvPr>
        </p:nvSpPr>
        <p:spPr>
          <a:xfrm>
            <a:off x="590969" y="1790529"/>
            <a:ext cx="7886700" cy="3269792"/>
          </a:xfrm>
          <a:prstGeom prst="rect">
            <a:avLst/>
          </a:prstGeom>
          <a:noFill/>
          <a:ln>
            <a:noFill/>
          </a:ln>
        </p:spPr>
        <p:txBody>
          <a:bodyPr spcFirstLastPara="1" wrap="square" lIns="91425" tIns="91425" rIns="91425" bIns="91425" anchor="t" anchorCtr="0">
            <a:noAutofit/>
          </a:bodyPr>
          <a:lstStyle/>
          <a:p>
            <a:r>
              <a:rPr lang="en-US" sz="2400" dirty="0"/>
              <a:t>Prevent infection and spread</a:t>
            </a:r>
          </a:p>
          <a:p>
            <a:r>
              <a:rPr lang="en-US" sz="2400" dirty="0"/>
              <a:t>Update policies and communicate to everyone</a:t>
            </a:r>
          </a:p>
          <a:p>
            <a:r>
              <a:rPr lang="en-US" sz="2400" dirty="0"/>
              <a:t>Electronic consent protocol</a:t>
            </a:r>
          </a:p>
          <a:p>
            <a:pPr lvl="1"/>
            <a:r>
              <a:rPr lang="en-US" sz="2000" dirty="0"/>
              <a:t>Use technological tools </a:t>
            </a:r>
          </a:p>
          <a:p>
            <a:r>
              <a:rPr lang="en-US" sz="2400" dirty="0"/>
              <a:t>Think about mental wellness as well</a:t>
            </a:r>
          </a:p>
          <a:p>
            <a:endParaRPr lang="en-US" sz="2400" dirty="0"/>
          </a:p>
          <a:p>
            <a:endParaRPr lang="en-US" sz="2400" dirty="0"/>
          </a:p>
          <a:p>
            <a:endParaRPr lang="en-US" sz="2400" dirty="0"/>
          </a:p>
          <a:p>
            <a:endParaRPr lang="en-US" sz="2000" dirty="0">
              <a:solidFill>
                <a:schemeClr val="dk1"/>
              </a:solidFill>
              <a:latin typeface="Arial"/>
              <a:ea typeface="Arial"/>
              <a:cs typeface="Arial"/>
              <a:sym typeface="Arial"/>
            </a:endParaRPr>
          </a:p>
          <a:p>
            <a:pPr marL="0" indent="0">
              <a:buNone/>
            </a:pPr>
            <a:endParaRPr lang="en-US" sz="2000" dirty="0">
              <a:solidFill>
                <a:schemeClr val="dk1"/>
              </a:solidFill>
              <a:latin typeface="Arial"/>
              <a:ea typeface="Arial"/>
              <a:cs typeface="Arial"/>
              <a:sym typeface="Arial"/>
            </a:endParaRPr>
          </a:p>
          <a:p>
            <a:endParaRPr lang="en-US" sz="2400" dirty="0">
              <a:solidFill>
                <a:schemeClr val="dk1"/>
              </a:solidFill>
              <a:latin typeface="Arial"/>
              <a:ea typeface="Arial"/>
              <a:cs typeface="Arial"/>
              <a:sym typeface="Arial"/>
            </a:endParaRPr>
          </a:p>
          <a:p>
            <a:endParaRPr lang="en-US" sz="2400" dirty="0"/>
          </a:p>
          <a:p>
            <a:endParaRPr lang="en-US" sz="2400" dirty="0"/>
          </a:p>
          <a:p>
            <a:endParaRPr lang="en-US" sz="2400" dirty="0"/>
          </a:p>
          <a:p>
            <a:endParaRPr lang="en-US" sz="2400" dirty="0"/>
          </a:p>
          <a:p>
            <a:endParaRPr lang="en-US" sz="2400" dirty="0"/>
          </a:p>
        </p:txBody>
      </p:sp>
      <p:sp>
        <p:nvSpPr>
          <p:cNvPr id="5" name="Google Shape;77;p12">
            <a:extLst>
              <a:ext uri="{FF2B5EF4-FFF2-40B4-BE49-F238E27FC236}">
                <a16:creationId xmlns:a16="http://schemas.microsoft.com/office/drawing/2014/main" id="{DBC52DC7-CA36-6F4F-B9D4-669375CCB607}"/>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ts val="0"/>
              </a:spcBef>
              <a:spcAft>
                <a:spcPts val="0"/>
              </a:spcAft>
              <a:buClrTx/>
              <a:buSzPts val="1400"/>
              <a:buFontTx/>
              <a:buNone/>
              <a:tabLst/>
              <a:defRPr/>
            </a:pPr>
            <a:r>
              <a:rPr kumimoji="0" lang="en-US" sz="800" b="0" i="0" u="none" strike="noStrike" kern="1200" cap="none" spc="0" normalizeH="0" baseline="0" noProof="0" dirty="0">
                <a:ln>
                  <a:noFill/>
                </a:ln>
                <a:solidFill>
                  <a:prstClr val="black"/>
                </a:solidFill>
                <a:effectLst/>
                <a:uLnTx/>
                <a:uFillTx/>
                <a:latin typeface="Arial"/>
                <a:ea typeface="Arial"/>
                <a:cs typeface="Arial"/>
                <a:sym typeface="Arial"/>
              </a:rPr>
              <a:t>Presented by Partners in Medical Education, Inc. 2021</a:t>
            </a:r>
            <a:endParaRPr kumimoji="0" sz="8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6" name="Google Shape;78;p12">
            <a:extLst>
              <a:ext uri="{FF2B5EF4-FFF2-40B4-BE49-F238E27FC236}">
                <a16:creationId xmlns:a16="http://schemas.microsoft.com/office/drawing/2014/main" id="{D2281F8C-85AB-A041-9412-098A68E80E9C}"/>
              </a:ext>
            </a:extLst>
          </p:cNvPr>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defPPr>
              <a:defRPr lang="en-US"/>
            </a:defPPr>
            <a:lvl1pPr marL="0" marR="0" lvl="0"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1pPr>
            <a:lvl2pPr marL="0" marR="0" lvl="1"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2pPr>
            <a:lvl3pPr marL="0" marR="0" lvl="2"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3pPr>
            <a:lvl4pPr marL="0" marR="0" lvl="3"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4pPr>
            <a:lvl5pPr marL="0" marR="0" lvl="4"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fld id="{00000000-1234-1234-1234-123412341234}" type="slidenum">
              <a:rPr lang="en-US" smtClean="0"/>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t>13</a:t>
            </a:fld>
            <a:endParaRPr kumimoji="0" sz="1000" b="1" i="0" u="none" strike="noStrike" kern="1200" cap="none" spc="0" normalizeH="0" baseline="0" noProof="0" dirty="0">
              <a:ln>
                <a:noFill/>
              </a:ln>
              <a:solidFill>
                <a:prstClr val="black"/>
              </a:solidFill>
              <a:effectLst/>
              <a:uLnTx/>
              <a:uFillTx/>
              <a:latin typeface="Arial"/>
              <a:cs typeface="Arial"/>
              <a:sym typeface="Arial"/>
            </a:endParaRPr>
          </a:p>
        </p:txBody>
      </p:sp>
      <p:sp>
        <p:nvSpPr>
          <p:cNvPr id="7" name="TextBox 6">
            <a:extLst>
              <a:ext uri="{FF2B5EF4-FFF2-40B4-BE49-F238E27FC236}">
                <a16:creationId xmlns:a16="http://schemas.microsoft.com/office/drawing/2014/main" id="{68685DF5-01A8-45C6-98A3-94EF6DB96ABF}"/>
              </a:ext>
            </a:extLst>
          </p:cNvPr>
          <p:cNvSpPr txBox="1"/>
          <p:nvPr/>
        </p:nvSpPr>
        <p:spPr>
          <a:xfrm>
            <a:off x="419100" y="4837712"/>
            <a:ext cx="8724900" cy="1512209"/>
          </a:xfrm>
          <a:prstGeom prst="rect">
            <a:avLst/>
          </a:prstGeom>
          <a:noFill/>
        </p:spPr>
        <p:txBody>
          <a:bodyPr wrap="square">
            <a:spAutoFit/>
          </a:bodyPr>
          <a:lstStyle/>
          <a:p>
            <a:pPr marR="0" lvl="0" algn="l" defTabSz="914400" rtl="0" eaLnBrk="1" fontAlgn="auto" latinLnBrk="0" hangingPunct="1">
              <a:lnSpc>
                <a:spcPct val="90000"/>
              </a:lnSpc>
              <a:spcBef>
                <a:spcPts val="1000"/>
              </a:spcBef>
              <a:spcAft>
                <a:spcPts val="0"/>
              </a:spcAft>
              <a:buClrTx/>
              <a:buSzTx/>
              <a:tabLst/>
              <a:defRPr/>
            </a:pPr>
            <a:r>
              <a:rPr kumimoji="0" lang="en-US" sz="1200" b="0" i="0" u="none" strike="noStrike" kern="1200" cap="none" spc="0" normalizeH="0" baseline="0" noProof="0" dirty="0">
                <a:ln>
                  <a:noFill/>
                </a:ln>
                <a:solidFill>
                  <a:prstClr val="black"/>
                </a:solidFill>
                <a:effectLst/>
                <a:uLnTx/>
                <a:uFillTx/>
                <a:latin typeface="Arial" panose="020B0604020202020204"/>
                <a:cs typeface="Arial" charset="0"/>
              </a:rPr>
              <a:t>Lumeng JC, Chavous TM, Lok AS, Sen S, Wigginton NS, Cunningham RM. Opinion: A risk-benefit framework for human research during the COVID-19 pandemic. Proc Natl Acad Sci U S A. 2020 Nov 10;117(45):27749-27753. doi: 10.1073/pnas.2020507117. Epub 2020 Oct 21. PMID: 33087558; PMCID: PMC7668055.</a:t>
            </a:r>
          </a:p>
          <a:p>
            <a:pPr eaLnBrk="1" fontAlgn="auto" hangingPunct="1">
              <a:lnSpc>
                <a:spcPct val="90000"/>
              </a:lnSpc>
              <a:spcBef>
                <a:spcPts val="1000"/>
              </a:spcBef>
              <a:spcAft>
                <a:spcPts val="0"/>
              </a:spcAft>
              <a:defRPr/>
            </a:pPr>
            <a:r>
              <a:rPr lang="en-US" sz="1200" b="0" dirty="0">
                <a:latin typeface="+mn-lt"/>
              </a:rPr>
              <a:t>Kohan L, Durbhakula S, Zaidi M, Phillips CCR, Rowan CC, Brenner GJ, Cohen SP. Changes in Pain Medicine Training Programs Associated with COVID-19: Survey Results. Anesth Analg. 2020 Nov 3. doi: 10.1213/ANE.0000000000005314. Epub ahead of print. PMID: 33177326.</a:t>
            </a:r>
          </a:p>
          <a:p>
            <a:pPr marR="0" lvl="0" algn="l" defTabSz="914400" rtl="0" eaLnBrk="1" fontAlgn="auto" latinLnBrk="0" hangingPunct="1">
              <a:lnSpc>
                <a:spcPct val="90000"/>
              </a:lnSpc>
              <a:spcBef>
                <a:spcPts val="1000"/>
              </a:spcBef>
              <a:spcAft>
                <a:spcPts val="0"/>
              </a:spcAft>
              <a:buClrTx/>
              <a:buSzTx/>
              <a:tabLst/>
              <a:defRPr/>
            </a:pPr>
            <a:endParaRPr kumimoji="0" lang="en-US" sz="1200" b="0" i="0" u="none" strike="noStrike" kern="1200" cap="none" spc="0" normalizeH="0" baseline="0" noProof="0" dirty="0">
              <a:ln>
                <a:noFill/>
              </a:ln>
              <a:solidFill>
                <a:prstClr val="black"/>
              </a:solidFill>
              <a:effectLst/>
              <a:uLnTx/>
              <a:uFillTx/>
              <a:latin typeface="Arial" panose="020B0604020202020204"/>
              <a:cs typeface="Arial" charset="0"/>
            </a:endParaRPr>
          </a:p>
        </p:txBody>
      </p:sp>
    </p:spTree>
    <p:extLst>
      <p:ext uri="{BB962C8B-B14F-4D97-AF65-F5344CB8AC3E}">
        <p14:creationId xmlns:p14="http://schemas.microsoft.com/office/powerpoint/2010/main" val="249928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1" name="Google Shape;71;p2"/>
          <p:cNvSpPr txBox="1">
            <a:spLocks noGrp="1"/>
          </p:cNvSpPr>
          <p:nvPr>
            <p:ph type="title"/>
          </p:nvPr>
        </p:nvSpPr>
        <p:spPr>
          <a:xfrm>
            <a:off x="1989344" y="246466"/>
            <a:ext cx="6525900" cy="1325700"/>
          </a:xfrm>
          <a:prstGeom prst="rect">
            <a:avLst/>
          </a:prstGeom>
          <a:noFill/>
          <a:ln>
            <a:noFill/>
          </a:ln>
        </p:spPr>
        <p:txBody>
          <a:bodyPr spcFirstLastPara="1" wrap="square" lIns="91425" tIns="91425" rIns="91425" bIns="91425" anchor="ctr" anchorCtr="0">
            <a:noAutofit/>
          </a:bodyPr>
          <a:lstStyle/>
          <a:p>
            <a:pPr lvl="0">
              <a:spcBef>
                <a:spcPts val="0"/>
              </a:spcBef>
              <a:buClr>
                <a:schemeClr val="dk1"/>
              </a:buClr>
              <a:buSzPts val="3500"/>
            </a:pPr>
            <a:r>
              <a:rPr lang="en-US" sz="3200" dirty="0"/>
              <a:t>Human Research Which Has Resumed </a:t>
            </a:r>
            <a:endParaRPr dirty="0"/>
          </a:p>
        </p:txBody>
      </p:sp>
      <p:sp>
        <p:nvSpPr>
          <p:cNvPr id="72" name="Google Shape;72;p2"/>
          <p:cNvSpPr txBox="1">
            <a:spLocks noGrp="1"/>
          </p:cNvSpPr>
          <p:nvPr>
            <p:ph type="body" idx="1"/>
          </p:nvPr>
        </p:nvSpPr>
        <p:spPr>
          <a:xfrm>
            <a:off x="735330" y="1747986"/>
            <a:ext cx="7886700" cy="1325701"/>
          </a:xfrm>
          <a:prstGeom prst="rect">
            <a:avLst/>
          </a:prstGeom>
          <a:noFill/>
          <a:ln>
            <a:noFill/>
          </a:ln>
        </p:spPr>
        <p:txBody>
          <a:bodyPr spcFirstLastPara="1" wrap="square" lIns="91425" tIns="91425" rIns="91425" bIns="91425" anchor="t" anchorCtr="0">
            <a:noAutofit/>
          </a:bodyPr>
          <a:lstStyle/>
          <a:p>
            <a:r>
              <a:rPr lang="en-US" sz="2400" dirty="0"/>
              <a:t>Remotely performed</a:t>
            </a:r>
          </a:p>
          <a:p>
            <a:endParaRPr lang="en-US" sz="2400" dirty="0"/>
          </a:p>
          <a:p>
            <a:r>
              <a:rPr lang="en-US" sz="2400" dirty="0"/>
              <a:t>COVID-related</a:t>
            </a:r>
          </a:p>
          <a:p>
            <a:pPr lvl="1"/>
            <a:r>
              <a:rPr lang="en-US" sz="2000" dirty="0"/>
              <a:t>Therapeutic</a:t>
            </a:r>
          </a:p>
          <a:p>
            <a:pPr lvl="1"/>
            <a:r>
              <a:rPr lang="en-US" sz="2000" dirty="0"/>
              <a:t>Life-saving</a:t>
            </a:r>
          </a:p>
          <a:p>
            <a:endParaRPr lang="en-US" sz="2400" dirty="0"/>
          </a:p>
          <a:p>
            <a:pPr marL="0" indent="0">
              <a:buNone/>
            </a:pPr>
            <a:endParaRPr lang="en-US" sz="1800" dirty="0"/>
          </a:p>
          <a:p>
            <a:pPr marL="0" indent="0">
              <a:buNone/>
            </a:pPr>
            <a:endParaRPr lang="en-US" sz="1800" dirty="0"/>
          </a:p>
          <a:p>
            <a:pPr marL="0" indent="0">
              <a:buNone/>
            </a:pPr>
            <a:endParaRPr lang="en-US" sz="1800" dirty="0"/>
          </a:p>
          <a:p>
            <a:endParaRPr lang="en-US" sz="1800" dirty="0"/>
          </a:p>
          <a:p>
            <a:endParaRPr lang="en-US" sz="1800" dirty="0"/>
          </a:p>
          <a:p>
            <a:endParaRPr lang="en-US" sz="1800" dirty="0"/>
          </a:p>
        </p:txBody>
      </p:sp>
      <p:sp>
        <p:nvSpPr>
          <p:cNvPr id="5" name="Google Shape;77;p12">
            <a:extLst>
              <a:ext uri="{FF2B5EF4-FFF2-40B4-BE49-F238E27FC236}">
                <a16:creationId xmlns:a16="http://schemas.microsoft.com/office/drawing/2014/main" id="{DBC52DC7-CA36-6F4F-B9D4-669375CCB607}"/>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ts val="0"/>
              </a:spcBef>
              <a:spcAft>
                <a:spcPts val="0"/>
              </a:spcAft>
              <a:buClrTx/>
              <a:buSzPts val="1400"/>
              <a:buFontTx/>
              <a:buNone/>
              <a:tabLst/>
              <a:defRPr/>
            </a:pPr>
            <a:r>
              <a:rPr kumimoji="0" lang="en-US" sz="800" b="0" i="0" u="none" strike="noStrike" kern="1200" cap="none" spc="0" normalizeH="0" baseline="0" noProof="0" dirty="0">
                <a:ln>
                  <a:noFill/>
                </a:ln>
                <a:solidFill>
                  <a:prstClr val="black"/>
                </a:solidFill>
                <a:effectLst/>
                <a:uLnTx/>
                <a:uFillTx/>
                <a:latin typeface="Arial"/>
                <a:ea typeface="Arial"/>
                <a:cs typeface="Arial"/>
                <a:sym typeface="Arial"/>
              </a:rPr>
              <a:t>Presented by Partners in Medical Education, Inc. 2021</a:t>
            </a:r>
            <a:endParaRPr kumimoji="0" sz="8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6" name="Google Shape;78;p12">
            <a:extLst>
              <a:ext uri="{FF2B5EF4-FFF2-40B4-BE49-F238E27FC236}">
                <a16:creationId xmlns:a16="http://schemas.microsoft.com/office/drawing/2014/main" id="{D2281F8C-85AB-A041-9412-098A68E80E9C}"/>
              </a:ext>
            </a:extLst>
          </p:cNvPr>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defPPr>
              <a:defRPr lang="en-US"/>
            </a:defPPr>
            <a:lvl1pPr marL="0" marR="0" lvl="0"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1pPr>
            <a:lvl2pPr marL="0" marR="0" lvl="1"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2pPr>
            <a:lvl3pPr marL="0" marR="0" lvl="2"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3pPr>
            <a:lvl4pPr marL="0" marR="0" lvl="3"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4pPr>
            <a:lvl5pPr marL="0" marR="0" lvl="4"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fld id="{00000000-1234-1234-1234-123412341234}" type="slidenum">
              <a:rPr lang="en-US" smtClean="0"/>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t>14</a:t>
            </a:fld>
            <a:endParaRPr kumimoji="0" sz="1000" b="1" i="0" u="none" strike="noStrike" kern="1200" cap="none" spc="0" normalizeH="0" baseline="0" noProof="0" dirty="0">
              <a:ln>
                <a:noFill/>
              </a:ln>
              <a:solidFill>
                <a:prstClr val="black"/>
              </a:solidFill>
              <a:effectLst/>
              <a:uLnTx/>
              <a:uFillTx/>
              <a:latin typeface="Arial"/>
              <a:cs typeface="Arial"/>
              <a:sym typeface="Arial"/>
            </a:endParaRPr>
          </a:p>
        </p:txBody>
      </p:sp>
    </p:spTree>
    <p:extLst>
      <p:ext uri="{BB962C8B-B14F-4D97-AF65-F5344CB8AC3E}">
        <p14:creationId xmlns:p14="http://schemas.microsoft.com/office/powerpoint/2010/main" val="1858800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1" name="Google Shape;71;p2"/>
          <p:cNvSpPr txBox="1">
            <a:spLocks noGrp="1"/>
          </p:cNvSpPr>
          <p:nvPr>
            <p:ph type="title"/>
          </p:nvPr>
        </p:nvSpPr>
        <p:spPr>
          <a:xfrm>
            <a:off x="1989344" y="246466"/>
            <a:ext cx="6525900" cy="1325700"/>
          </a:xfrm>
          <a:prstGeom prst="rect">
            <a:avLst/>
          </a:prstGeom>
          <a:noFill/>
          <a:ln>
            <a:noFill/>
          </a:ln>
        </p:spPr>
        <p:txBody>
          <a:bodyPr spcFirstLastPara="1" wrap="square" lIns="91425" tIns="91425" rIns="91425" bIns="91425" anchor="ctr" anchorCtr="0">
            <a:noAutofit/>
          </a:bodyPr>
          <a:lstStyle/>
          <a:p>
            <a:pPr lvl="0">
              <a:spcBef>
                <a:spcPts val="0"/>
              </a:spcBef>
              <a:buClr>
                <a:schemeClr val="dk1"/>
              </a:buClr>
              <a:buSzPts val="3500"/>
            </a:pPr>
            <a:r>
              <a:rPr lang="en-US" sz="3200" dirty="0"/>
              <a:t>Scholarly Work Without Patient Contact</a:t>
            </a:r>
            <a:endParaRPr dirty="0"/>
          </a:p>
        </p:txBody>
      </p:sp>
      <p:sp>
        <p:nvSpPr>
          <p:cNvPr id="72" name="Google Shape;72;p2"/>
          <p:cNvSpPr txBox="1">
            <a:spLocks noGrp="1"/>
          </p:cNvSpPr>
          <p:nvPr>
            <p:ph type="body" idx="1"/>
          </p:nvPr>
        </p:nvSpPr>
        <p:spPr>
          <a:xfrm>
            <a:off x="735330" y="1653393"/>
            <a:ext cx="7886700" cy="1325701"/>
          </a:xfrm>
          <a:prstGeom prst="rect">
            <a:avLst/>
          </a:prstGeom>
          <a:noFill/>
          <a:ln>
            <a:noFill/>
          </a:ln>
        </p:spPr>
        <p:txBody>
          <a:bodyPr spcFirstLastPara="1" wrap="square" lIns="91425" tIns="91425" rIns="91425" bIns="91425" anchor="t" anchorCtr="0">
            <a:noAutofit/>
          </a:bodyPr>
          <a:lstStyle/>
          <a:p>
            <a:r>
              <a:rPr lang="en-US" sz="2400" dirty="0"/>
              <a:t>Reviews –systematic reviews especially around COVID-</a:t>
            </a:r>
            <a:r>
              <a:rPr lang="en-US" sz="2000" dirty="0"/>
              <a:t> 20,000 COVID 19 manuscripts have been published.</a:t>
            </a:r>
          </a:p>
          <a:p>
            <a:endParaRPr lang="en-US" sz="2400" dirty="0"/>
          </a:p>
          <a:p>
            <a:r>
              <a:rPr lang="en-US" sz="2400" dirty="0"/>
              <a:t>E-surveys</a:t>
            </a:r>
          </a:p>
          <a:p>
            <a:endParaRPr lang="en-US" sz="2400" dirty="0"/>
          </a:p>
          <a:p>
            <a:r>
              <a:rPr lang="en-US" sz="2400" dirty="0"/>
              <a:t>Commentaries, Case Reports, Chart Reviews </a:t>
            </a:r>
          </a:p>
          <a:p>
            <a:endParaRPr lang="en-US" sz="2400" dirty="0"/>
          </a:p>
          <a:p>
            <a:r>
              <a:rPr lang="en-US" sz="2400" dirty="0"/>
              <a:t>Write proposals and papers</a:t>
            </a:r>
          </a:p>
          <a:p>
            <a:endParaRPr lang="en-US" sz="2400" dirty="0"/>
          </a:p>
          <a:p>
            <a:r>
              <a:rPr lang="en-US" sz="2400" dirty="0"/>
              <a:t>QI Projects and Medical Education</a:t>
            </a:r>
          </a:p>
          <a:p>
            <a:pPr marL="0" indent="0">
              <a:buNone/>
            </a:pPr>
            <a:endParaRPr lang="en-US" sz="1800" dirty="0"/>
          </a:p>
          <a:p>
            <a:pPr marL="0" indent="0">
              <a:buNone/>
            </a:pPr>
            <a:endParaRPr lang="en-US" sz="1800" dirty="0"/>
          </a:p>
          <a:p>
            <a:pPr marL="0" indent="0">
              <a:buNone/>
            </a:pPr>
            <a:endParaRPr lang="en-US" sz="1800" dirty="0"/>
          </a:p>
          <a:p>
            <a:endParaRPr lang="en-US" sz="1800" dirty="0"/>
          </a:p>
          <a:p>
            <a:endParaRPr lang="en-US" sz="1800" dirty="0"/>
          </a:p>
          <a:p>
            <a:endParaRPr lang="en-US" sz="1800" dirty="0"/>
          </a:p>
        </p:txBody>
      </p:sp>
      <p:sp>
        <p:nvSpPr>
          <p:cNvPr id="5" name="Google Shape;77;p12">
            <a:extLst>
              <a:ext uri="{FF2B5EF4-FFF2-40B4-BE49-F238E27FC236}">
                <a16:creationId xmlns:a16="http://schemas.microsoft.com/office/drawing/2014/main" id="{DBC52DC7-CA36-6F4F-B9D4-669375CCB607}"/>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ts val="0"/>
              </a:spcBef>
              <a:spcAft>
                <a:spcPts val="0"/>
              </a:spcAft>
              <a:buClrTx/>
              <a:buSzPts val="1400"/>
              <a:buFontTx/>
              <a:buNone/>
              <a:tabLst/>
              <a:defRPr/>
            </a:pPr>
            <a:r>
              <a:rPr kumimoji="0" lang="en-US" sz="800" b="0" i="0" u="none" strike="noStrike" kern="1200" cap="none" spc="0" normalizeH="0" baseline="0" noProof="0" dirty="0">
                <a:ln>
                  <a:noFill/>
                </a:ln>
                <a:solidFill>
                  <a:prstClr val="black"/>
                </a:solidFill>
                <a:effectLst/>
                <a:uLnTx/>
                <a:uFillTx/>
                <a:latin typeface="Arial"/>
                <a:ea typeface="Arial"/>
                <a:cs typeface="Arial"/>
                <a:sym typeface="Arial"/>
              </a:rPr>
              <a:t>Presented by Partners in Medical Education, Inc. 2021</a:t>
            </a:r>
            <a:endParaRPr kumimoji="0" sz="8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6" name="Google Shape;78;p12">
            <a:extLst>
              <a:ext uri="{FF2B5EF4-FFF2-40B4-BE49-F238E27FC236}">
                <a16:creationId xmlns:a16="http://schemas.microsoft.com/office/drawing/2014/main" id="{D2281F8C-85AB-A041-9412-098A68E80E9C}"/>
              </a:ext>
            </a:extLst>
          </p:cNvPr>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defPPr>
              <a:defRPr lang="en-US"/>
            </a:defPPr>
            <a:lvl1pPr marL="0" marR="0" lvl="0"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1pPr>
            <a:lvl2pPr marL="0" marR="0" lvl="1"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2pPr>
            <a:lvl3pPr marL="0" marR="0" lvl="2"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3pPr>
            <a:lvl4pPr marL="0" marR="0" lvl="3"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4pPr>
            <a:lvl5pPr marL="0" marR="0" lvl="4"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fld id="{00000000-1234-1234-1234-123412341234}" type="slidenum">
              <a:rPr lang="en-US" smtClean="0"/>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t>15</a:t>
            </a:fld>
            <a:endParaRPr kumimoji="0" sz="1000" b="1" i="0" u="none" strike="noStrike" kern="1200" cap="none" spc="0" normalizeH="0" baseline="0" noProof="0" dirty="0">
              <a:ln>
                <a:noFill/>
              </a:ln>
              <a:solidFill>
                <a:prstClr val="black"/>
              </a:solidFill>
              <a:effectLst/>
              <a:uLnTx/>
              <a:uFillTx/>
              <a:latin typeface="Arial"/>
              <a:cs typeface="Arial"/>
              <a:sym typeface="Arial"/>
            </a:endParaRPr>
          </a:p>
        </p:txBody>
      </p:sp>
    </p:spTree>
    <p:extLst>
      <p:ext uri="{BB962C8B-B14F-4D97-AF65-F5344CB8AC3E}">
        <p14:creationId xmlns:p14="http://schemas.microsoft.com/office/powerpoint/2010/main" val="2977943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1" name="Google Shape;71;p2"/>
          <p:cNvSpPr txBox="1">
            <a:spLocks noGrp="1"/>
          </p:cNvSpPr>
          <p:nvPr>
            <p:ph type="title"/>
          </p:nvPr>
        </p:nvSpPr>
        <p:spPr>
          <a:xfrm>
            <a:off x="1989344" y="246466"/>
            <a:ext cx="6525900" cy="1325700"/>
          </a:xfrm>
          <a:prstGeom prst="rect">
            <a:avLst/>
          </a:prstGeom>
          <a:noFill/>
          <a:ln>
            <a:noFill/>
          </a:ln>
        </p:spPr>
        <p:txBody>
          <a:bodyPr spcFirstLastPara="1" wrap="square" lIns="91425" tIns="91425" rIns="91425" bIns="91425" anchor="ctr" anchorCtr="0">
            <a:noAutofit/>
          </a:bodyPr>
          <a:lstStyle/>
          <a:p>
            <a:pPr lvl="0">
              <a:spcBef>
                <a:spcPts val="0"/>
              </a:spcBef>
              <a:buClr>
                <a:schemeClr val="dk1"/>
              </a:buClr>
              <a:buSzPts val="3500"/>
            </a:pPr>
            <a:r>
              <a:rPr lang="en-US" sz="3200" dirty="0"/>
              <a:t>Diversify Portfolio of Scholarly Activities</a:t>
            </a:r>
            <a:endParaRPr dirty="0"/>
          </a:p>
        </p:txBody>
      </p:sp>
      <p:sp>
        <p:nvSpPr>
          <p:cNvPr id="72" name="Google Shape;72;p2"/>
          <p:cNvSpPr txBox="1">
            <a:spLocks noGrp="1"/>
          </p:cNvSpPr>
          <p:nvPr>
            <p:ph type="body" idx="1"/>
          </p:nvPr>
        </p:nvSpPr>
        <p:spPr>
          <a:xfrm>
            <a:off x="590969" y="1988008"/>
            <a:ext cx="7886700" cy="3269792"/>
          </a:xfrm>
          <a:prstGeom prst="rect">
            <a:avLst/>
          </a:prstGeom>
          <a:noFill/>
          <a:ln>
            <a:noFill/>
          </a:ln>
        </p:spPr>
        <p:txBody>
          <a:bodyPr spcFirstLastPara="1" wrap="square" lIns="91425" tIns="91425" rIns="91425" bIns="91425" anchor="t" anchorCtr="0">
            <a:noAutofit/>
          </a:bodyPr>
          <a:lstStyle/>
          <a:p>
            <a:r>
              <a:rPr lang="en-US" sz="2400" dirty="0"/>
              <a:t>Mix of COVID and non-COVID research</a:t>
            </a:r>
          </a:p>
          <a:p>
            <a:endParaRPr lang="en-US" sz="2400" dirty="0"/>
          </a:p>
          <a:p>
            <a:r>
              <a:rPr lang="en-US" sz="2400" dirty="0"/>
              <a:t>Prioritize projects</a:t>
            </a:r>
          </a:p>
          <a:p>
            <a:endParaRPr lang="en-US" sz="2400" dirty="0"/>
          </a:p>
          <a:p>
            <a:r>
              <a:rPr lang="en-US" sz="2400" dirty="0"/>
              <a:t>Communicate to Faculty and Residents</a:t>
            </a:r>
          </a:p>
          <a:p>
            <a:endParaRPr lang="en-US" sz="2400" dirty="0"/>
          </a:p>
          <a:p>
            <a:endParaRPr lang="en-US" sz="2000" dirty="0">
              <a:solidFill>
                <a:schemeClr val="dk1"/>
              </a:solidFill>
              <a:latin typeface="Arial"/>
              <a:ea typeface="Arial"/>
              <a:cs typeface="Arial"/>
              <a:sym typeface="Arial"/>
            </a:endParaRPr>
          </a:p>
          <a:p>
            <a:pPr marL="0" indent="0">
              <a:buNone/>
            </a:pPr>
            <a:endParaRPr lang="en-US" sz="2000" dirty="0">
              <a:solidFill>
                <a:schemeClr val="dk1"/>
              </a:solidFill>
              <a:latin typeface="Arial"/>
              <a:ea typeface="Arial"/>
              <a:cs typeface="Arial"/>
              <a:sym typeface="Arial"/>
            </a:endParaRPr>
          </a:p>
          <a:p>
            <a:endParaRPr lang="en-US" sz="2400" dirty="0">
              <a:solidFill>
                <a:schemeClr val="dk1"/>
              </a:solidFill>
              <a:latin typeface="Arial"/>
              <a:ea typeface="Arial"/>
              <a:cs typeface="Arial"/>
              <a:sym typeface="Arial"/>
            </a:endParaRPr>
          </a:p>
          <a:p>
            <a:endParaRPr lang="en-US" sz="2400" dirty="0"/>
          </a:p>
          <a:p>
            <a:endParaRPr lang="en-US" sz="2400" dirty="0"/>
          </a:p>
          <a:p>
            <a:endParaRPr lang="en-US" sz="2400" dirty="0"/>
          </a:p>
          <a:p>
            <a:endParaRPr lang="en-US" sz="2400" dirty="0"/>
          </a:p>
          <a:p>
            <a:endParaRPr lang="en-US" sz="2400" dirty="0"/>
          </a:p>
        </p:txBody>
      </p:sp>
      <p:sp>
        <p:nvSpPr>
          <p:cNvPr id="5" name="Google Shape;77;p12">
            <a:extLst>
              <a:ext uri="{FF2B5EF4-FFF2-40B4-BE49-F238E27FC236}">
                <a16:creationId xmlns:a16="http://schemas.microsoft.com/office/drawing/2014/main" id="{DBC52DC7-CA36-6F4F-B9D4-669375CCB607}"/>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ts val="0"/>
              </a:spcBef>
              <a:spcAft>
                <a:spcPts val="0"/>
              </a:spcAft>
              <a:buClrTx/>
              <a:buSzPts val="1400"/>
              <a:buFontTx/>
              <a:buNone/>
              <a:tabLst/>
              <a:defRPr/>
            </a:pPr>
            <a:r>
              <a:rPr kumimoji="0" lang="en-US" sz="800" b="0" i="0" u="none" strike="noStrike" kern="1200" cap="none" spc="0" normalizeH="0" baseline="0" noProof="0" dirty="0">
                <a:ln>
                  <a:noFill/>
                </a:ln>
                <a:solidFill>
                  <a:prstClr val="black"/>
                </a:solidFill>
                <a:effectLst/>
                <a:uLnTx/>
                <a:uFillTx/>
                <a:latin typeface="Arial"/>
                <a:ea typeface="Arial"/>
                <a:cs typeface="Arial"/>
                <a:sym typeface="Arial"/>
              </a:rPr>
              <a:t>Presented by Partners in Medical Education, Inc. 2021</a:t>
            </a:r>
            <a:endParaRPr kumimoji="0" sz="8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6" name="Google Shape;78;p12">
            <a:extLst>
              <a:ext uri="{FF2B5EF4-FFF2-40B4-BE49-F238E27FC236}">
                <a16:creationId xmlns:a16="http://schemas.microsoft.com/office/drawing/2014/main" id="{D2281F8C-85AB-A041-9412-098A68E80E9C}"/>
              </a:ext>
            </a:extLst>
          </p:cNvPr>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defPPr>
              <a:defRPr lang="en-US"/>
            </a:defPPr>
            <a:lvl1pPr marL="0" marR="0" lvl="0"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1pPr>
            <a:lvl2pPr marL="0" marR="0" lvl="1"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2pPr>
            <a:lvl3pPr marL="0" marR="0" lvl="2"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3pPr>
            <a:lvl4pPr marL="0" marR="0" lvl="3"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4pPr>
            <a:lvl5pPr marL="0" marR="0" lvl="4"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fld id="{00000000-1234-1234-1234-123412341234}" type="slidenum">
              <a:rPr lang="en-US" smtClean="0"/>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t>16</a:t>
            </a:fld>
            <a:endParaRPr kumimoji="0" sz="1000" b="1" i="0" u="none" strike="noStrike" kern="1200" cap="none" spc="0" normalizeH="0" baseline="0" noProof="0" dirty="0">
              <a:ln>
                <a:noFill/>
              </a:ln>
              <a:solidFill>
                <a:prstClr val="black"/>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CC866E5-8799-4967-95D7-873C6821669D}"/>
              </a:ext>
            </a:extLst>
          </p:cNvPr>
          <p:cNvSpPr txBox="1"/>
          <p:nvPr/>
        </p:nvSpPr>
        <p:spPr>
          <a:xfrm>
            <a:off x="666331" y="5041874"/>
            <a:ext cx="8318606" cy="1569660"/>
          </a:xfrm>
          <a:prstGeom prst="rect">
            <a:avLst/>
          </a:prstGeom>
          <a:noFill/>
        </p:spPr>
        <p:txBody>
          <a:bodyPr wrap="square" rtlCol="0">
            <a:spAutoFit/>
          </a:bodyPr>
          <a:lstStyle/>
          <a:p>
            <a:r>
              <a:rPr lang="en-US" sz="1200" b="0" dirty="0">
                <a:latin typeface="+mn-lt"/>
                <a:cs typeface="Calibri" panose="020F0502020204030204" pitchFamily="34" charset="0"/>
              </a:rPr>
              <a:t>Cartwright, J.C., Hickman, S.E., Nelson, C.A. and Knafl, K.A., 2013. Investigators' successful strategies for working with institutional review boards. Research in nursing &amp; health, 36(5), pp.478-486.</a:t>
            </a:r>
          </a:p>
          <a:p>
            <a:endParaRPr lang="en-US" sz="1200" b="0" dirty="0">
              <a:latin typeface="+mn-lt"/>
            </a:endParaRPr>
          </a:p>
          <a:p>
            <a:r>
              <a:rPr lang="en-US" sz="1200" b="0" dirty="0">
                <a:latin typeface="+mn-lt"/>
              </a:rPr>
              <a:t>Kohan L, Durbhakula S, Zaidi M, Phillips CCR, Rowan CC, Brenner GJ, Cohen SP. Changes in Pain Medicine Training Programs Associated with COVID-19: Survey Results. Anesth Analg. 2020 Nov 3. doi: 10.1213/ANE.0000000000005314. Epub ahead of print. PMID: 33177326.</a:t>
            </a:r>
          </a:p>
          <a:p>
            <a:endParaRPr lang="en-US" sz="1200" b="0" dirty="0">
              <a:latin typeface="+mn-lt"/>
              <a:cs typeface="Calibri" panose="020F0502020204030204" pitchFamily="34" charset="0"/>
            </a:endParaRPr>
          </a:p>
          <a:p>
            <a:endParaRPr lang="en-US" sz="1200" b="0" dirty="0">
              <a:latin typeface="+mn-lt"/>
              <a:cs typeface="Calibri" panose="020F0502020204030204" pitchFamily="34" charset="0"/>
            </a:endParaRPr>
          </a:p>
        </p:txBody>
      </p:sp>
    </p:spTree>
    <p:extLst>
      <p:ext uri="{BB962C8B-B14F-4D97-AF65-F5344CB8AC3E}">
        <p14:creationId xmlns:p14="http://schemas.microsoft.com/office/powerpoint/2010/main" val="32844283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1" name="Google Shape;71;p2"/>
          <p:cNvSpPr txBox="1">
            <a:spLocks noGrp="1"/>
          </p:cNvSpPr>
          <p:nvPr>
            <p:ph type="title"/>
          </p:nvPr>
        </p:nvSpPr>
        <p:spPr>
          <a:xfrm>
            <a:off x="1989344" y="246466"/>
            <a:ext cx="6525900" cy="1325700"/>
          </a:xfrm>
          <a:prstGeom prst="rect">
            <a:avLst/>
          </a:prstGeom>
          <a:noFill/>
          <a:ln>
            <a:noFill/>
          </a:ln>
        </p:spPr>
        <p:txBody>
          <a:bodyPr spcFirstLastPara="1" wrap="square" lIns="91425" tIns="91425" rIns="91425" bIns="91425" anchor="ctr" anchorCtr="0">
            <a:noAutofit/>
          </a:bodyPr>
          <a:lstStyle/>
          <a:p>
            <a:pPr lvl="0">
              <a:spcBef>
                <a:spcPts val="0"/>
              </a:spcBef>
              <a:buClr>
                <a:schemeClr val="dk1"/>
              </a:buClr>
              <a:buSzPts val="3500"/>
            </a:pPr>
            <a:r>
              <a:rPr lang="en-US" sz="3200" dirty="0"/>
              <a:t>COVID Topics Part 1</a:t>
            </a:r>
            <a:endParaRPr sz="3200" dirty="0"/>
          </a:p>
        </p:txBody>
      </p:sp>
      <p:sp>
        <p:nvSpPr>
          <p:cNvPr id="72" name="Google Shape;72;p2"/>
          <p:cNvSpPr txBox="1">
            <a:spLocks noGrp="1"/>
          </p:cNvSpPr>
          <p:nvPr>
            <p:ph type="body" idx="1"/>
          </p:nvPr>
        </p:nvSpPr>
        <p:spPr>
          <a:xfrm>
            <a:off x="735330" y="1747986"/>
            <a:ext cx="7886700" cy="1325701"/>
          </a:xfrm>
          <a:prstGeom prst="rect">
            <a:avLst/>
          </a:prstGeom>
          <a:noFill/>
          <a:ln>
            <a:noFill/>
          </a:ln>
        </p:spPr>
        <p:txBody>
          <a:bodyPr spcFirstLastPara="1" wrap="square" lIns="91425" tIns="91425" rIns="91425" bIns="91425" anchor="t" anchorCtr="0">
            <a:noAutofit/>
          </a:bodyPr>
          <a:lstStyle/>
          <a:p>
            <a:r>
              <a:rPr lang="en-US" sz="2400" dirty="0"/>
              <a:t>Long term consequences of the pandemic</a:t>
            </a:r>
          </a:p>
          <a:p>
            <a:r>
              <a:rPr lang="en-US" sz="2400" dirty="0"/>
              <a:t>Effective measures to stop the spread</a:t>
            </a:r>
          </a:p>
          <a:p>
            <a:r>
              <a:rPr lang="en-US" sz="2400" dirty="0"/>
              <a:t>Effect of lockdowns</a:t>
            </a:r>
          </a:p>
          <a:p>
            <a:r>
              <a:rPr lang="en-US" sz="2400" dirty="0"/>
              <a:t>Accuracy of case and death reporting</a:t>
            </a:r>
          </a:p>
          <a:p>
            <a:r>
              <a:rPr lang="en-US" sz="2400" dirty="0"/>
              <a:t>Effect on disadvantaged populations</a:t>
            </a:r>
          </a:p>
          <a:p>
            <a:pPr marL="0" indent="0">
              <a:buNone/>
            </a:pPr>
            <a:endParaRPr lang="en-US" sz="2400" dirty="0"/>
          </a:p>
          <a:p>
            <a:pPr marL="0" indent="0">
              <a:buNone/>
            </a:pPr>
            <a:endParaRPr lang="en-US" sz="2400" dirty="0"/>
          </a:p>
          <a:p>
            <a:endParaRPr lang="en-US" sz="2400" dirty="0"/>
          </a:p>
          <a:p>
            <a:endParaRPr lang="en-US" sz="2400" dirty="0"/>
          </a:p>
          <a:p>
            <a:endParaRPr lang="en-US" sz="2400" dirty="0"/>
          </a:p>
        </p:txBody>
      </p:sp>
      <p:sp>
        <p:nvSpPr>
          <p:cNvPr id="5" name="Google Shape;77;p12">
            <a:extLst>
              <a:ext uri="{FF2B5EF4-FFF2-40B4-BE49-F238E27FC236}">
                <a16:creationId xmlns:a16="http://schemas.microsoft.com/office/drawing/2014/main" id="{DBC52DC7-CA36-6F4F-B9D4-669375CCB607}"/>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ts val="0"/>
              </a:spcBef>
              <a:spcAft>
                <a:spcPts val="0"/>
              </a:spcAft>
              <a:buClrTx/>
              <a:buSzPts val="1400"/>
              <a:buFontTx/>
              <a:buNone/>
              <a:tabLst/>
              <a:defRPr/>
            </a:pPr>
            <a:r>
              <a:rPr kumimoji="0" lang="en-US" sz="800" b="0" i="0" u="none" strike="noStrike" kern="1200" cap="none" spc="0" normalizeH="0" baseline="0" noProof="0" dirty="0">
                <a:ln>
                  <a:noFill/>
                </a:ln>
                <a:solidFill>
                  <a:prstClr val="black"/>
                </a:solidFill>
                <a:effectLst/>
                <a:uLnTx/>
                <a:uFillTx/>
                <a:latin typeface="Arial"/>
                <a:ea typeface="Arial"/>
                <a:cs typeface="Arial"/>
                <a:sym typeface="Arial"/>
              </a:rPr>
              <a:t>Presented by Partners in Medical Education, Inc. 2021</a:t>
            </a:r>
            <a:endParaRPr kumimoji="0" sz="8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6" name="Google Shape;78;p12">
            <a:extLst>
              <a:ext uri="{FF2B5EF4-FFF2-40B4-BE49-F238E27FC236}">
                <a16:creationId xmlns:a16="http://schemas.microsoft.com/office/drawing/2014/main" id="{D2281F8C-85AB-A041-9412-098A68E80E9C}"/>
              </a:ext>
            </a:extLst>
          </p:cNvPr>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defPPr>
              <a:defRPr lang="en-US"/>
            </a:defPPr>
            <a:lvl1pPr marL="0" marR="0" lvl="0"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1pPr>
            <a:lvl2pPr marL="0" marR="0" lvl="1"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2pPr>
            <a:lvl3pPr marL="0" marR="0" lvl="2"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3pPr>
            <a:lvl4pPr marL="0" marR="0" lvl="3"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4pPr>
            <a:lvl5pPr marL="0" marR="0" lvl="4"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fld id="{00000000-1234-1234-1234-123412341234}" type="slidenum">
              <a:rPr lang="en-US" smtClean="0"/>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t>17</a:t>
            </a:fld>
            <a:endParaRPr kumimoji="0" sz="1000" b="1" i="0" u="none" strike="noStrike" kern="1200" cap="none" spc="0" normalizeH="0" baseline="0" noProof="0" dirty="0">
              <a:ln>
                <a:noFill/>
              </a:ln>
              <a:solidFill>
                <a:prstClr val="black"/>
              </a:solidFill>
              <a:effectLst/>
              <a:uLnTx/>
              <a:uFillTx/>
              <a:latin typeface="Arial"/>
              <a:cs typeface="Arial"/>
              <a:sym typeface="Arial"/>
            </a:endParaRPr>
          </a:p>
        </p:txBody>
      </p:sp>
      <p:sp>
        <p:nvSpPr>
          <p:cNvPr id="7" name="TextBox 6">
            <a:extLst>
              <a:ext uri="{FF2B5EF4-FFF2-40B4-BE49-F238E27FC236}">
                <a16:creationId xmlns:a16="http://schemas.microsoft.com/office/drawing/2014/main" id="{10A12BFE-A6CD-4FBC-83FA-FAE4DFB1E6C5}"/>
              </a:ext>
            </a:extLst>
          </p:cNvPr>
          <p:cNvSpPr txBox="1"/>
          <p:nvPr/>
        </p:nvSpPr>
        <p:spPr>
          <a:xfrm>
            <a:off x="1628773" y="5351713"/>
            <a:ext cx="6286501" cy="646331"/>
          </a:xfrm>
          <a:prstGeom prst="rect">
            <a:avLst/>
          </a:prstGeom>
          <a:noFill/>
        </p:spPr>
        <p:txBody>
          <a:bodyPr wrap="square">
            <a:spAutoFit/>
          </a:bodyPr>
          <a:lstStyle/>
          <a:p>
            <a:r>
              <a:rPr lang="en-US" sz="1200" b="0" dirty="0">
                <a:latin typeface="+mn-lt"/>
              </a:rPr>
              <a:t>Allebeck P, Sörberg Wallin A. In search of the relevant COVID research. Eur J Public Health. 2020 Oct 1;30(5):850-851. doi: 10.1093/eurpub/ckaa169. PMID: 32818271; PMCID: PMC7536247.</a:t>
            </a:r>
          </a:p>
        </p:txBody>
      </p:sp>
    </p:spTree>
    <p:extLst>
      <p:ext uri="{BB962C8B-B14F-4D97-AF65-F5344CB8AC3E}">
        <p14:creationId xmlns:p14="http://schemas.microsoft.com/office/powerpoint/2010/main" val="35986255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1" name="Google Shape;71;p2"/>
          <p:cNvSpPr txBox="1">
            <a:spLocks noGrp="1"/>
          </p:cNvSpPr>
          <p:nvPr>
            <p:ph type="title"/>
          </p:nvPr>
        </p:nvSpPr>
        <p:spPr>
          <a:xfrm>
            <a:off x="1989344" y="246466"/>
            <a:ext cx="6525900" cy="1325700"/>
          </a:xfrm>
          <a:prstGeom prst="rect">
            <a:avLst/>
          </a:prstGeom>
          <a:noFill/>
          <a:ln>
            <a:noFill/>
          </a:ln>
        </p:spPr>
        <p:txBody>
          <a:bodyPr spcFirstLastPara="1" wrap="square" lIns="91425" tIns="91425" rIns="91425" bIns="91425" anchor="ctr" anchorCtr="0">
            <a:noAutofit/>
          </a:bodyPr>
          <a:lstStyle/>
          <a:p>
            <a:pPr lvl="0">
              <a:spcBef>
                <a:spcPts val="0"/>
              </a:spcBef>
              <a:buClr>
                <a:schemeClr val="dk1"/>
              </a:buClr>
              <a:buSzPts val="3500"/>
            </a:pPr>
            <a:r>
              <a:rPr lang="en-US" sz="3200" dirty="0"/>
              <a:t>COVID Topics Part 2</a:t>
            </a:r>
            <a:endParaRPr dirty="0"/>
          </a:p>
        </p:txBody>
      </p:sp>
      <p:sp>
        <p:nvSpPr>
          <p:cNvPr id="72" name="Google Shape;72;p2"/>
          <p:cNvSpPr txBox="1">
            <a:spLocks noGrp="1"/>
          </p:cNvSpPr>
          <p:nvPr>
            <p:ph type="body" idx="1"/>
          </p:nvPr>
        </p:nvSpPr>
        <p:spPr>
          <a:xfrm>
            <a:off x="735330" y="1747986"/>
            <a:ext cx="7886700" cy="1325701"/>
          </a:xfrm>
          <a:prstGeom prst="rect">
            <a:avLst/>
          </a:prstGeom>
          <a:noFill/>
          <a:ln>
            <a:noFill/>
          </a:ln>
        </p:spPr>
        <p:txBody>
          <a:bodyPr spcFirstLastPara="1" wrap="square" lIns="91425" tIns="91425" rIns="91425" bIns="91425" anchor="t" anchorCtr="0">
            <a:noAutofit/>
          </a:bodyPr>
          <a:lstStyle/>
          <a:p>
            <a:r>
              <a:rPr lang="en-US" sz="2400" dirty="0"/>
              <a:t>New therapies and treatment evaluation</a:t>
            </a:r>
          </a:p>
          <a:p>
            <a:r>
              <a:rPr lang="en-US" sz="2400" dirty="0"/>
              <a:t>Health services research</a:t>
            </a:r>
          </a:p>
          <a:p>
            <a:r>
              <a:rPr lang="en-US" sz="2400" dirty="0"/>
              <a:t>Mental health</a:t>
            </a:r>
          </a:p>
          <a:p>
            <a:r>
              <a:rPr lang="en-US" sz="2400" dirty="0"/>
              <a:t>Communication in times of emergency</a:t>
            </a:r>
          </a:p>
          <a:p>
            <a:r>
              <a:rPr lang="en-US" sz="2400" dirty="0"/>
              <a:t>Economic impacts</a:t>
            </a:r>
            <a:endParaRPr lang="en-US" sz="1800" dirty="0"/>
          </a:p>
          <a:p>
            <a:pPr marL="0" indent="0">
              <a:buNone/>
            </a:pPr>
            <a:endParaRPr lang="en-US" sz="1800" dirty="0"/>
          </a:p>
          <a:p>
            <a:endParaRPr lang="en-US" sz="1800" dirty="0"/>
          </a:p>
          <a:p>
            <a:endParaRPr lang="en-US" sz="1800" dirty="0"/>
          </a:p>
          <a:p>
            <a:endParaRPr lang="en-US" sz="1800" dirty="0"/>
          </a:p>
        </p:txBody>
      </p:sp>
      <p:sp>
        <p:nvSpPr>
          <p:cNvPr id="5" name="Google Shape;77;p12">
            <a:extLst>
              <a:ext uri="{FF2B5EF4-FFF2-40B4-BE49-F238E27FC236}">
                <a16:creationId xmlns:a16="http://schemas.microsoft.com/office/drawing/2014/main" id="{DBC52DC7-CA36-6F4F-B9D4-669375CCB607}"/>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ts val="0"/>
              </a:spcBef>
              <a:spcAft>
                <a:spcPts val="0"/>
              </a:spcAft>
              <a:buClrTx/>
              <a:buSzPts val="1400"/>
              <a:buFontTx/>
              <a:buNone/>
              <a:tabLst/>
              <a:defRPr/>
            </a:pPr>
            <a:r>
              <a:rPr kumimoji="0" lang="en-US" sz="800" b="0" i="0" u="none" strike="noStrike" kern="1200" cap="none" spc="0" normalizeH="0" baseline="0" noProof="0" dirty="0">
                <a:ln>
                  <a:noFill/>
                </a:ln>
                <a:solidFill>
                  <a:prstClr val="black"/>
                </a:solidFill>
                <a:effectLst/>
                <a:uLnTx/>
                <a:uFillTx/>
                <a:latin typeface="Arial"/>
                <a:ea typeface="Arial"/>
                <a:cs typeface="Arial"/>
                <a:sym typeface="Arial"/>
              </a:rPr>
              <a:t>Presented by Partners in Medical Education, Inc. 2021</a:t>
            </a:r>
            <a:endParaRPr kumimoji="0" sz="8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6" name="Google Shape;78;p12">
            <a:extLst>
              <a:ext uri="{FF2B5EF4-FFF2-40B4-BE49-F238E27FC236}">
                <a16:creationId xmlns:a16="http://schemas.microsoft.com/office/drawing/2014/main" id="{D2281F8C-85AB-A041-9412-098A68E80E9C}"/>
              </a:ext>
            </a:extLst>
          </p:cNvPr>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defPPr>
              <a:defRPr lang="en-US"/>
            </a:defPPr>
            <a:lvl1pPr marL="0" marR="0" lvl="0"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1pPr>
            <a:lvl2pPr marL="0" marR="0" lvl="1"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2pPr>
            <a:lvl3pPr marL="0" marR="0" lvl="2"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3pPr>
            <a:lvl4pPr marL="0" marR="0" lvl="3"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4pPr>
            <a:lvl5pPr marL="0" marR="0" lvl="4"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fld id="{00000000-1234-1234-1234-123412341234}" type="slidenum">
              <a:rPr lang="en-US" smtClean="0"/>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t>18</a:t>
            </a:fld>
            <a:endParaRPr kumimoji="0" sz="1000" b="1" i="0" u="none" strike="noStrike" kern="1200" cap="none" spc="0" normalizeH="0" baseline="0" noProof="0" dirty="0">
              <a:ln>
                <a:noFill/>
              </a:ln>
              <a:solidFill>
                <a:prstClr val="black"/>
              </a:solidFill>
              <a:effectLst/>
              <a:uLnTx/>
              <a:uFillTx/>
              <a:latin typeface="Arial"/>
              <a:cs typeface="Arial"/>
              <a:sym typeface="Arial"/>
            </a:endParaRPr>
          </a:p>
        </p:txBody>
      </p:sp>
      <p:sp>
        <p:nvSpPr>
          <p:cNvPr id="9" name="TextBox 8">
            <a:extLst>
              <a:ext uri="{FF2B5EF4-FFF2-40B4-BE49-F238E27FC236}">
                <a16:creationId xmlns:a16="http://schemas.microsoft.com/office/drawing/2014/main" id="{6A3731E0-C723-43A5-B2FE-97F7270E92AF}"/>
              </a:ext>
            </a:extLst>
          </p:cNvPr>
          <p:cNvSpPr txBox="1"/>
          <p:nvPr/>
        </p:nvSpPr>
        <p:spPr>
          <a:xfrm>
            <a:off x="788723" y="4931609"/>
            <a:ext cx="7779914" cy="1169551"/>
          </a:xfrm>
          <a:prstGeom prst="rect">
            <a:avLst/>
          </a:prstGeom>
          <a:noFill/>
        </p:spPr>
        <p:txBody>
          <a:bodyPr wrap="square">
            <a:spAutoFit/>
          </a:bodyPr>
          <a:lstStyle/>
          <a:p>
            <a:r>
              <a:rPr lang="en-US" sz="1400" b="0" dirty="0">
                <a:latin typeface="+mn-lt"/>
              </a:rPr>
              <a:t>Odone, A., Galea, S., Stuckler, D., Signorelli, C., &amp; University Vita-Salute San Raffaele COVID-19 literature monitoring working group Amerio Andrea MD PhD Bellini Lorenzo MD Bucci Daria Capraro Michele MD Gaetti Giovanni MD Salvati Stefano MD. (2020). The first 10 000 COVID-19 papers in perspective: are we publishing what we should be publishing?. European journal of public health, 30(5), 849-850.</a:t>
            </a:r>
          </a:p>
        </p:txBody>
      </p:sp>
    </p:spTree>
    <p:extLst>
      <p:ext uri="{BB962C8B-B14F-4D97-AF65-F5344CB8AC3E}">
        <p14:creationId xmlns:p14="http://schemas.microsoft.com/office/powerpoint/2010/main" val="35190382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1" name="Google Shape;71;p2"/>
          <p:cNvSpPr txBox="1">
            <a:spLocks noGrp="1"/>
          </p:cNvSpPr>
          <p:nvPr>
            <p:ph type="title"/>
          </p:nvPr>
        </p:nvSpPr>
        <p:spPr>
          <a:xfrm>
            <a:off x="1989344" y="246466"/>
            <a:ext cx="6525900" cy="1325700"/>
          </a:xfrm>
          <a:prstGeom prst="rect">
            <a:avLst/>
          </a:prstGeom>
          <a:noFill/>
          <a:ln>
            <a:noFill/>
          </a:ln>
        </p:spPr>
        <p:txBody>
          <a:bodyPr spcFirstLastPara="1" wrap="square" lIns="91425" tIns="91425" rIns="91425" bIns="91425" anchor="ctr" anchorCtr="0">
            <a:noAutofit/>
          </a:bodyPr>
          <a:lstStyle/>
          <a:p>
            <a:pPr lvl="0">
              <a:spcBef>
                <a:spcPts val="0"/>
              </a:spcBef>
              <a:buClr>
                <a:schemeClr val="dk1"/>
              </a:buClr>
              <a:buSzPts val="3500"/>
            </a:pPr>
            <a:r>
              <a:rPr lang="en-US" sz="3200" dirty="0"/>
              <a:t>COVID Topics Part 3</a:t>
            </a:r>
            <a:endParaRPr dirty="0"/>
          </a:p>
        </p:txBody>
      </p:sp>
      <p:sp>
        <p:nvSpPr>
          <p:cNvPr id="72" name="Google Shape;72;p2"/>
          <p:cNvSpPr txBox="1">
            <a:spLocks noGrp="1"/>
          </p:cNvSpPr>
          <p:nvPr>
            <p:ph type="body" idx="1"/>
          </p:nvPr>
        </p:nvSpPr>
        <p:spPr>
          <a:xfrm>
            <a:off x="735330" y="1747986"/>
            <a:ext cx="7886700" cy="1325701"/>
          </a:xfrm>
          <a:prstGeom prst="rect">
            <a:avLst/>
          </a:prstGeom>
          <a:noFill/>
          <a:ln>
            <a:noFill/>
          </a:ln>
        </p:spPr>
        <p:txBody>
          <a:bodyPr spcFirstLastPara="1" wrap="square" lIns="91425" tIns="91425" rIns="91425" bIns="91425" anchor="t" anchorCtr="0">
            <a:noAutofit/>
          </a:bodyPr>
          <a:lstStyle/>
          <a:p>
            <a:r>
              <a:rPr lang="en-US" sz="2400" dirty="0"/>
              <a:t>Coronavirus Disease 2019 (COVID-19)</a:t>
            </a:r>
          </a:p>
          <a:p>
            <a:pPr lvl="1"/>
            <a:r>
              <a:rPr lang="en-US" sz="2000" dirty="0"/>
              <a:t>Check back here for updates on COVID-19 diagnosis and treatmenthttps://jamanetwork.com/journals/jama/pages/coronavirus-alert</a:t>
            </a:r>
          </a:p>
          <a:p>
            <a:endParaRPr lang="en-US" sz="2400" dirty="0"/>
          </a:p>
          <a:p>
            <a:r>
              <a:rPr lang="en-US" sz="2400" dirty="0"/>
              <a:t>BMJ's Coronavirus (covid-19) Hub</a:t>
            </a:r>
          </a:p>
          <a:p>
            <a:pPr lvl="1"/>
            <a:r>
              <a:rPr lang="en-US" sz="2000" dirty="0"/>
              <a:t>https://www.bmj.com/coronavirus</a:t>
            </a:r>
          </a:p>
          <a:p>
            <a:endParaRPr lang="en-US" sz="1800" dirty="0"/>
          </a:p>
          <a:p>
            <a:endParaRPr lang="en-US" sz="1800" dirty="0"/>
          </a:p>
          <a:p>
            <a:endParaRPr lang="en-US" sz="1800" dirty="0"/>
          </a:p>
        </p:txBody>
      </p:sp>
      <p:sp>
        <p:nvSpPr>
          <p:cNvPr id="5" name="Google Shape;77;p12">
            <a:extLst>
              <a:ext uri="{FF2B5EF4-FFF2-40B4-BE49-F238E27FC236}">
                <a16:creationId xmlns:a16="http://schemas.microsoft.com/office/drawing/2014/main" id="{DBC52DC7-CA36-6F4F-B9D4-669375CCB607}"/>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ts val="0"/>
              </a:spcBef>
              <a:spcAft>
                <a:spcPts val="0"/>
              </a:spcAft>
              <a:buClrTx/>
              <a:buSzPts val="1400"/>
              <a:buFontTx/>
              <a:buNone/>
              <a:tabLst/>
              <a:defRPr/>
            </a:pPr>
            <a:r>
              <a:rPr kumimoji="0" lang="en-US" sz="800" b="0" i="0" u="none" strike="noStrike" kern="1200" cap="none" spc="0" normalizeH="0" baseline="0" noProof="0" dirty="0">
                <a:ln>
                  <a:noFill/>
                </a:ln>
                <a:solidFill>
                  <a:prstClr val="black"/>
                </a:solidFill>
                <a:effectLst/>
                <a:uLnTx/>
                <a:uFillTx/>
                <a:latin typeface="Arial"/>
                <a:ea typeface="Arial"/>
                <a:cs typeface="Arial"/>
                <a:sym typeface="Arial"/>
              </a:rPr>
              <a:t>Presented by Partners in Medical Education, Inc. 2021</a:t>
            </a:r>
            <a:endParaRPr kumimoji="0" sz="8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6" name="Google Shape;78;p12">
            <a:extLst>
              <a:ext uri="{FF2B5EF4-FFF2-40B4-BE49-F238E27FC236}">
                <a16:creationId xmlns:a16="http://schemas.microsoft.com/office/drawing/2014/main" id="{D2281F8C-85AB-A041-9412-098A68E80E9C}"/>
              </a:ext>
            </a:extLst>
          </p:cNvPr>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defPPr>
              <a:defRPr lang="en-US"/>
            </a:defPPr>
            <a:lvl1pPr marL="0" marR="0" lvl="0"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1pPr>
            <a:lvl2pPr marL="0" marR="0" lvl="1"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2pPr>
            <a:lvl3pPr marL="0" marR="0" lvl="2"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3pPr>
            <a:lvl4pPr marL="0" marR="0" lvl="3"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4pPr>
            <a:lvl5pPr marL="0" marR="0" lvl="4"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fld id="{00000000-1234-1234-1234-123412341234}" type="slidenum">
              <a:rPr lang="en-US" smtClean="0"/>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t>19</a:t>
            </a:fld>
            <a:endParaRPr kumimoji="0" sz="1000" b="1" i="0" u="none" strike="noStrike" kern="1200" cap="none" spc="0" normalizeH="0" baseline="0" noProof="0" dirty="0">
              <a:ln>
                <a:noFill/>
              </a:ln>
              <a:solidFill>
                <a:prstClr val="black"/>
              </a:solidFill>
              <a:effectLst/>
              <a:uLnTx/>
              <a:uFillTx/>
              <a:latin typeface="Arial"/>
              <a:cs typeface="Arial"/>
              <a:sym typeface="Arial"/>
            </a:endParaRPr>
          </a:p>
        </p:txBody>
      </p:sp>
      <p:sp>
        <p:nvSpPr>
          <p:cNvPr id="9" name="TextBox 8">
            <a:extLst>
              <a:ext uri="{FF2B5EF4-FFF2-40B4-BE49-F238E27FC236}">
                <a16:creationId xmlns:a16="http://schemas.microsoft.com/office/drawing/2014/main" id="{6A3731E0-C723-43A5-B2FE-97F7270E92AF}"/>
              </a:ext>
            </a:extLst>
          </p:cNvPr>
          <p:cNvSpPr txBox="1"/>
          <p:nvPr/>
        </p:nvSpPr>
        <p:spPr>
          <a:xfrm>
            <a:off x="735436" y="5222162"/>
            <a:ext cx="7779914" cy="1169551"/>
          </a:xfrm>
          <a:prstGeom prst="rect">
            <a:avLst/>
          </a:prstGeom>
          <a:noFill/>
        </p:spPr>
        <p:txBody>
          <a:bodyPr wrap="square">
            <a:spAutoFit/>
          </a:bodyPr>
          <a:lstStyle/>
          <a:p>
            <a:r>
              <a:rPr lang="en-US" sz="1400" b="0" dirty="0">
                <a:latin typeface="+mn-lt"/>
              </a:rPr>
              <a:t>Odone, A., Galea, S., Stuckler, D., Signorelli, C., &amp; University Vita-Salute San Raffaele COVID-19 literature monitoring working group Amerio Andrea MD PhD Bellini Lorenzo MD Bucci Daria Capraro Michele MD Gaetti Giovanni MD Salvati Stefano MD. (2020). The first 10 000 COVID-19 papers in perspective: are we publishing what we should be publishing?. European journal of public health, 30(5), 849-850.</a:t>
            </a:r>
          </a:p>
        </p:txBody>
      </p:sp>
    </p:spTree>
    <p:extLst>
      <p:ext uri="{BB962C8B-B14F-4D97-AF65-F5344CB8AC3E}">
        <p14:creationId xmlns:p14="http://schemas.microsoft.com/office/powerpoint/2010/main" val="1697215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2"/>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dirty="0">
                <a:solidFill>
                  <a:schemeClr val="dk1"/>
                </a:solidFill>
                <a:latin typeface="Arial"/>
                <a:ea typeface="Arial"/>
                <a:cs typeface="Arial"/>
                <a:sym typeface="Arial"/>
              </a:rPr>
              <a:t>Presented by Partners in Medical Education, Inc. 2021</a:t>
            </a:r>
            <a:endParaRPr sz="800" b="0" i="0" u="none" strike="noStrike" cap="none" dirty="0">
              <a:solidFill>
                <a:schemeClr val="dk1"/>
              </a:solidFill>
              <a:latin typeface="Arial"/>
              <a:ea typeface="Arial"/>
              <a:cs typeface="Arial"/>
              <a:sym typeface="Arial"/>
            </a:endParaRPr>
          </a:p>
        </p:txBody>
      </p:sp>
      <p:sp>
        <p:nvSpPr>
          <p:cNvPr id="78" name="Google Shape;78;p12"/>
          <p:cNvSpPr txBox="1">
            <a:spLocks noGrp="1"/>
          </p:cNvSpPr>
          <p:nvPr>
            <p:ph type="sldNum" idx="12"/>
          </p:nvPr>
        </p:nvSpPr>
        <p:spPr>
          <a:xfrm>
            <a:off x="7687732" y="6433131"/>
            <a:ext cx="827617"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smtClean="0"/>
              <a:pPr/>
              <a:t>2</a:t>
            </a:fld>
            <a:endParaRPr dirty="0"/>
          </a:p>
        </p:txBody>
      </p:sp>
      <p:sp>
        <p:nvSpPr>
          <p:cNvPr id="8" name="TextBox 7">
            <a:extLst>
              <a:ext uri="{FF2B5EF4-FFF2-40B4-BE49-F238E27FC236}">
                <a16:creationId xmlns:a16="http://schemas.microsoft.com/office/drawing/2014/main" id="{26113BC4-E41A-6343-9C6D-FC65B28EC97C}"/>
              </a:ext>
            </a:extLst>
          </p:cNvPr>
          <p:cNvSpPr txBox="1"/>
          <p:nvPr/>
        </p:nvSpPr>
        <p:spPr>
          <a:xfrm>
            <a:off x="4009345" y="1451998"/>
            <a:ext cx="4905632" cy="4955203"/>
          </a:xfrm>
          <a:prstGeom prst="rect">
            <a:avLst/>
          </a:prstGeom>
          <a:noFill/>
        </p:spPr>
        <p:txBody>
          <a:bodyPr wrap="square">
            <a:spAutoFit/>
          </a:bodyPr>
          <a:lstStyle/>
          <a:p>
            <a:pPr algn="ctr">
              <a:defRPr/>
            </a:pPr>
            <a:r>
              <a:rPr lang="en-US" sz="2400" dirty="0">
                <a:solidFill>
                  <a:srgbClr val="00B050"/>
                </a:solidFill>
                <a:latin typeface="Arial" panose="020B0604020202020204" pitchFamily="34" charset="0"/>
                <a:cs typeface="Arial" panose="020B0604020202020204" pitchFamily="34" charset="0"/>
              </a:rPr>
              <a:t>Grace Brannan, PhD</a:t>
            </a:r>
            <a:br>
              <a:rPr lang="en-US" sz="2400" dirty="0">
                <a:solidFill>
                  <a:srgbClr val="00B050"/>
                </a:solidFill>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GME QI and Research Consultant</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Partners Consulting Member</a:t>
            </a:r>
          </a:p>
          <a:p>
            <a:pPr algn="ctr">
              <a:defRPr/>
            </a:pPr>
            <a:endParaRPr lang="en-US" sz="1200" b="1" dirty="0">
              <a:latin typeface="+mn-lt"/>
            </a:endParaRPr>
          </a:p>
          <a:p>
            <a:pPr marL="285750" indent="-285750">
              <a:spcBef>
                <a:spcPts val="0"/>
              </a:spcBef>
              <a:spcAft>
                <a:spcPts val="0"/>
              </a:spcAft>
              <a:buClr>
                <a:srgbClr val="000000"/>
              </a:buClr>
              <a:buSzPct val="100000"/>
              <a:buFont typeface="Arial" panose="020B0604020202020204" pitchFamily="34" charset="0"/>
              <a:buChar char="•"/>
            </a:pPr>
            <a:r>
              <a:rPr lang="en-US" sz="1600" b="0" dirty="0">
                <a:solidFill>
                  <a:srgbClr val="000000"/>
                </a:solidFill>
                <a:latin typeface="Arial" panose="020B0604020202020204" pitchFamily="34" charset="0"/>
                <a:ea typeface="Arial"/>
                <a:cs typeface="Arial" panose="020B0604020202020204" pitchFamily="34" charset="0"/>
                <a:sym typeface="Arial"/>
              </a:rPr>
              <a:t>13+ years in GME Research and QI Leadership and </a:t>
            </a:r>
            <a:r>
              <a:rPr lang="en-US" sz="1600" b="0" dirty="0">
                <a:latin typeface="Arial" panose="020B0604020202020204" pitchFamily="34" charset="0"/>
                <a:cs typeface="Arial" panose="020B0604020202020204" pitchFamily="34" charset="0"/>
              </a:rPr>
              <a:t>3 decades in population-based research.</a:t>
            </a:r>
          </a:p>
          <a:p>
            <a:pPr marL="285750" indent="-285750">
              <a:buSzPct val="100000"/>
              <a:buFont typeface="Arial" panose="020B0604020202020204" pitchFamily="34" charset="0"/>
              <a:buChar char="•"/>
              <a:defRPr/>
            </a:pPr>
            <a:endParaRPr lang="en-US" sz="1600" b="0" dirty="0">
              <a:latin typeface="Arial" panose="020B0604020202020204" pitchFamily="34" charset="0"/>
              <a:cs typeface="Arial" panose="020B0604020202020204" pitchFamily="34" charset="0"/>
            </a:endParaRPr>
          </a:p>
          <a:p>
            <a:pPr marL="285750" indent="-285750">
              <a:buSzPct val="100000"/>
              <a:buFont typeface="Arial" panose="020B0604020202020204" pitchFamily="34" charset="0"/>
              <a:buChar char="•"/>
              <a:defRPr/>
            </a:pPr>
            <a:r>
              <a:rPr lang="en-US" sz="1600" b="0" dirty="0">
                <a:solidFill>
                  <a:srgbClr val="000000"/>
                </a:solidFill>
                <a:latin typeface="Arial" panose="020B0604020202020204" pitchFamily="34" charset="0"/>
                <a:ea typeface="Arial"/>
                <a:cs typeface="Arial" panose="020B0604020202020204" pitchFamily="34" charset="0"/>
                <a:sym typeface="Arial"/>
              </a:rPr>
              <a:t>Seasoned in setting QI and Research Strategy.</a:t>
            </a:r>
            <a:br>
              <a:rPr lang="en-US" sz="1600" b="0" dirty="0">
                <a:latin typeface="Arial" panose="020B0604020202020204" pitchFamily="34" charset="0"/>
                <a:cs typeface="Arial" panose="020B0604020202020204" pitchFamily="34" charset="0"/>
              </a:rPr>
            </a:br>
            <a:endParaRPr lang="en-US" sz="1600" b="0" dirty="0">
              <a:latin typeface="Arial" panose="020B0604020202020204" pitchFamily="34" charset="0"/>
              <a:cs typeface="Arial" panose="020B0604020202020204" pitchFamily="34" charset="0"/>
            </a:endParaRPr>
          </a:p>
          <a:p>
            <a:pPr marL="285750" lvl="0" indent="-285750">
              <a:buSzPct val="100000"/>
              <a:buFont typeface="Arial" panose="020B0604020202020204" pitchFamily="34" charset="0"/>
              <a:buChar char="•"/>
            </a:pPr>
            <a:r>
              <a:rPr lang="en-US" sz="1600" b="0" dirty="0">
                <a:solidFill>
                  <a:srgbClr val="000000"/>
                </a:solidFill>
                <a:latin typeface="Arial" panose="020B0604020202020204" pitchFamily="34" charset="0"/>
                <a:ea typeface="Arial"/>
                <a:cs typeface="Arial" panose="020B0604020202020204" pitchFamily="34" charset="0"/>
                <a:sym typeface="Arial"/>
              </a:rPr>
              <a:t>ACGME success in QI and scholarly requirements for multiple residencies.</a:t>
            </a:r>
          </a:p>
          <a:p>
            <a:pPr marL="285750" indent="-285750">
              <a:buSzPct val="100000"/>
              <a:buFont typeface="Arial" panose="020B0604020202020204" pitchFamily="34" charset="0"/>
              <a:buChar char="•"/>
              <a:defRPr/>
            </a:pPr>
            <a:endParaRPr lang="en-US" sz="1600" b="0" dirty="0">
              <a:latin typeface="Arial" panose="020B0604020202020204" pitchFamily="34" charset="0"/>
              <a:cs typeface="Arial" panose="020B0604020202020204" pitchFamily="34" charset="0"/>
            </a:endParaRPr>
          </a:p>
          <a:p>
            <a:pPr marL="285750" lvl="0" indent="-285750">
              <a:buSzPct val="100000"/>
              <a:buFont typeface="Arial" panose="020B0604020202020204" pitchFamily="34" charset="0"/>
              <a:buChar char="•"/>
            </a:pPr>
            <a:r>
              <a:rPr lang="en-US" sz="1600" b="0" dirty="0">
                <a:solidFill>
                  <a:srgbClr val="000000"/>
                </a:solidFill>
                <a:latin typeface="Arial" panose="020B0604020202020204" pitchFamily="34" charset="0"/>
                <a:ea typeface="Arial"/>
                <a:cs typeface="Arial" panose="020B0604020202020204" pitchFamily="34" charset="0"/>
                <a:sym typeface="Arial"/>
              </a:rPr>
              <a:t>Experienced in making research doable and feasible.</a:t>
            </a:r>
          </a:p>
          <a:p>
            <a:pPr marL="285750" indent="-285750">
              <a:buSzPct val="100000"/>
              <a:buFont typeface="Arial" panose="020B0604020202020204" pitchFamily="34" charset="0"/>
              <a:buChar char="•"/>
              <a:defRPr/>
            </a:pPr>
            <a:endParaRPr lang="en-US" sz="1600" b="0" dirty="0">
              <a:latin typeface="Arial" panose="020B0604020202020204" pitchFamily="34" charset="0"/>
              <a:cs typeface="Arial" panose="020B0604020202020204" pitchFamily="34" charset="0"/>
            </a:endParaRPr>
          </a:p>
          <a:p>
            <a:pPr marL="285750" lvl="0" indent="-285750">
              <a:buSzPct val="100000"/>
              <a:buFont typeface="Arial" panose="020B0604020202020204" pitchFamily="34" charset="0"/>
              <a:buChar char="•"/>
            </a:pPr>
            <a:r>
              <a:rPr lang="en-US" sz="1600" b="0" dirty="0">
                <a:solidFill>
                  <a:srgbClr val="000000"/>
                </a:solidFill>
                <a:latin typeface="Arial" panose="020B0604020202020204" pitchFamily="34" charset="0"/>
                <a:ea typeface="Arial"/>
                <a:cs typeface="Arial" panose="020B0604020202020204" pitchFamily="34" charset="0"/>
                <a:sym typeface="Arial"/>
              </a:rPr>
              <a:t>Focused on high value care, patient safety, embedding GME scholarly activities in hospital initiatives. </a:t>
            </a:r>
          </a:p>
          <a:p>
            <a:pPr>
              <a:defRPr/>
            </a:pPr>
            <a:endParaRPr lang="en-US" sz="1600" b="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ACB82CB3-2B28-4E43-A8C1-6A247D1D8F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032" y="2107029"/>
            <a:ext cx="2632507" cy="3063281"/>
          </a:xfrm>
          <a:prstGeom prst="rect">
            <a:avLst/>
          </a:prstGeom>
        </p:spPr>
      </p:pic>
      <p:sp>
        <p:nvSpPr>
          <p:cNvPr id="14" name="Title 2">
            <a:extLst>
              <a:ext uri="{FF2B5EF4-FFF2-40B4-BE49-F238E27FC236}">
                <a16:creationId xmlns:a16="http://schemas.microsoft.com/office/drawing/2014/main" id="{E0774329-1389-6048-B7FC-B67F9A375BAE}"/>
              </a:ext>
            </a:extLst>
          </p:cNvPr>
          <p:cNvSpPr>
            <a:spLocks noGrp="1"/>
          </p:cNvSpPr>
          <p:nvPr>
            <p:ph type="title"/>
          </p:nvPr>
        </p:nvSpPr>
        <p:spPr>
          <a:xfrm>
            <a:off x="1989344" y="246466"/>
            <a:ext cx="6526006" cy="1325563"/>
          </a:xfrm>
        </p:spPr>
        <p:txBody>
          <a:bodyPr/>
          <a:lstStyle/>
          <a:p>
            <a:r>
              <a:rPr lang="en-US" altLang="en-US" sz="3200" dirty="0"/>
              <a:t>Introducing Your Presenter…</a:t>
            </a:r>
            <a:endParaRPr lang="en-US" dirty="0"/>
          </a:p>
        </p:txBody>
      </p:sp>
    </p:spTree>
    <p:extLst>
      <p:ext uri="{BB962C8B-B14F-4D97-AF65-F5344CB8AC3E}">
        <p14:creationId xmlns:p14="http://schemas.microsoft.com/office/powerpoint/2010/main" val="947690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1" name="Google Shape;71;p2"/>
          <p:cNvSpPr txBox="1">
            <a:spLocks noGrp="1"/>
          </p:cNvSpPr>
          <p:nvPr>
            <p:ph type="title"/>
          </p:nvPr>
        </p:nvSpPr>
        <p:spPr>
          <a:xfrm>
            <a:off x="1989344" y="246466"/>
            <a:ext cx="6926056" cy="1325700"/>
          </a:xfrm>
          <a:prstGeom prst="rect">
            <a:avLst/>
          </a:prstGeom>
          <a:noFill/>
          <a:ln>
            <a:noFill/>
          </a:ln>
        </p:spPr>
        <p:txBody>
          <a:bodyPr spcFirstLastPara="1" wrap="square" lIns="91425" tIns="91425" rIns="91425" bIns="91425" anchor="ctr" anchorCtr="0">
            <a:noAutofit/>
          </a:bodyPr>
          <a:lstStyle/>
          <a:p>
            <a:pPr lvl="0">
              <a:spcBef>
                <a:spcPts val="0"/>
              </a:spcBef>
              <a:buClr>
                <a:schemeClr val="dk1"/>
              </a:buClr>
              <a:buSzPts val="3500"/>
            </a:pPr>
            <a:r>
              <a:rPr lang="en-US" sz="3200" dirty="0"/>
              <a:t>Feasibility Assessment of Clinical Research </a:t>
            </a:r>
            <a:endParaRPr dirty="0"/>
          </a:p>
        </p:txBody>
      </p:sp>
      <p:sp>
        <p:nvSpPr>
          <p:cNvPr id="72" name="Google Shape;72;p2"/>
          <p:cNvSpPr txBox="1">
            <a:spLocks noGrp="1"/>
          </p:cNvSpPr>
          <p:nvPr>
            <p:ph type="body" idx="1"/>
          </p:nvPr>
        </p:nvSpPr>
        <p:spPr>
          <a:xfrm>
            <a:off x="735330" y="1747986"/>
            <a:ext cx="7886700" cy="1325701"/>
          </a:xfrm>
          <a:prstGeom prst="rect">
            <a:avLst/>
          </a:prstGeom>
          <a:noFill/>
          <a:ln>
            <a:noFill/>
          </a:ln>
        </p:spPr>
        <p:txBody>
          <a:bodyPr spcFirstLastPara="1" wrap="square" lIns="91425" tIns="91425" rIns="91425" bIns="91425" anchor="t" anchorCtr="0">
            <a:noAutofit/>
          </a:bodyPr>
          <a:lstStyle/>
          <a:p>
            <a:r>
              <a:rPr lang="en-US" sz="2400" dirty="0"/>
              <a:t>Assess risk/benefit of conducting clinical research (</a:t>
            </a:r>
            <a:r>
              <a:rPr lang="en-US" sz="2400" b="1" i="1" dirty="0">
                <a:solidFill>
                  <a:srgbClr val="0070C0"/>
                </a:solidFill>
              </a:rPr>
              <a:t>see Handout 1</a:t>
            </a:r>
            <a:r>
              <a:rPr lang="en-US" sz="2400" dirty="0"/>
              <a:t>)</a:t>
            </a:r>
          </a:p>
          <a:p>
            <a:pPr lvl="1"/>
            <a:r>
              <a:rPr lang="en-US" sz="2000" dirty="0"/>
              <a:t>Participants</a:t>
            </a:r>
          </a:p>
          <a:p>
            <a:pPr lvl="1"/>
            <a:r>
              <a:rPr lang="en-US" sz="2000" dirty="0"/>
              <a:t>Community</a:t>
            </a:r>
          </a:p>
          <a:p>
            <a:endParaRPr lang="en-US" sz="2400" dirty="0"/>
          </a:p>
          <a:p>
            <a:endParaRPr lang="en-US" sz="2400" dirty="0"/>
          </a:p>
          <a:p>
            <a:endParaRPr lang="en-US" sz="2400" dirty="0"/>
          </a:p>
          <a:p>
            <a:r>
              <a:rPr lang="en-US" sz="2400" dirty="0"/>
              <a:t>FDA Guidelines updated December 2020: </a:t>
            </a:r>
          </a:p>
          <a:p>
            <a:pPr marL="0" indent="0">
              <a:buNone/>
            </a:pPr>
            <a:r>
              <a:rPr lang="en-US" sz="2400" dirty="0"/>
              <a:t>	</a:t>
            </a:r>
            <a:r>
              <a:rPr lang="en-US" sz="2000" i="1" dirty="0"/>
              <a:t>https://www.fda.gov/regulatory-	information/search-fda-	guidance-documents/fda-guidance-conduct-clinical-trials-	medical-products-during-covid-19-public-health-	emergency</a:t>
            </a:r>
          </a:p>
          <a:p>
            <a:endParaRPr lang="en-US" sz="2400" dirty="0"/>
          </a:p>
          <a:p>
            <a:endParaRPr lang="en-US" sz="2400" dirty="0"/>
          </a:p>
          <a:p>
            <a:pPr marL="0" indent="0">
              <a:buNone/>
            </a:pPr>
            <a:endParaRPr lang="en-US" sz="1800" dirty="0"/>
          </a:p>
          <a:p>
            <a:pPr marL="0" indent="0">
              <a:buNone/>
            </a:pPr>
            <a:endParaRPr lang="en-US" sz="1800" dirty="0"/>
          </a:p>
          <a:p>
            <a:pPr marL="0" indent="0">
              <a:buNone/>
            </a:pPr>
            <a:endParaRPr lang="en-US" sz="1800" dirty="0"/>
          </a:p>
          <a:p>
            <a:endParaRPr lang="en-US" sz="1800" dirty="0"/>
          </a:p>
          <a:p>
            <a:endParaRPr lang="en-US" sz="1800" dirty="0"/>
          </a:p>
          <a:p>
            <a:endParaRPr lang="en-US" sz="1800" dirty="0"/>
          </a:p>
        </p:txBody>
      </p:sp>
      <p:sp>
        <p:nvSpPr>
          <p:cNvPr id="5" name="Google Shape;77;p12">
            <a:extLst>
              <a:ext uri="{FF2B5EF4-FFF2-40B4-BE49-F238E27FC236}">
                <a16:creationId xmlns:a16="http://schemas.microsoft.com/office/drawing/2014/main" id="{DBC52DC7-CA36-6F4F-B9D4-669375CCB607}"/>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ts val="0"/>
              </a:spcBef>
              <a:spcAft>
                <a:spcPts val="0"/>
              </a:spcAft>
              <a:buClrTx/>
              <a:buSzPts val="1400"/>
              <a:buFontTx/>
              <a:buNone/>
              <a:tabLst/>
              <a:defRPr/>
            </a:pPr>
            <a:r>
              <a:rPr kumimoji="0" lang="en-US" sz="800" b="0" i="0" u="none" strike="noStrike" kern="1200" cap="none" spc="0" normalizeH="0" baseline="0" noProof="0" dirty="0">
                <a:ln>
                  <a:noFill/>
                </a:ln>
                <a:solidFill>
                  <a:prstClr val="black"/>
                </a:solidFill>
                <a:effectLst/>
                <a:uLnTx/>
                <a:uFillTx/>
                <a:latin typeface="Arial"/>
                <a:ea typeface="Arial"/>
                <a:cs typeface="Arial"/>
                <a:sym typeface="Arial"/>
              </a:rPr>
              <a:t>Presented by Partners in Medical Education, Inc. 2021</a:t>
            </a:r>
            <a:endParaRPr kumimoji="0" sz="8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6" name="Google Shape;78;p12">
            <a:extLst>
              <a:ext uri="{FF2B5EF4-FFF2-40B4-BE49-F238E27FC236}">
                <a16:creationId xmlns:a16="http://schemas.microsoft.com/office/drawing/2014/main" id="{D2281F8C-85AB-A041-9412-098A68E80E9C}"/>
              </a:ext>
            </a:extLst>
          </p:cNvPr>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defPPr>
              <a:defRPr lang="en-US"/>
            </a:defPPr>
            <a:lvl1pPr marL="0" marR="0" lvl="0"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1pPr>
            <a:lvl2pPr marL="0" marR="0" lvl="1"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2pPr>
            <a:lvl3pPr marL="0" marR="0" lvl="2"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3pPr>
            <a:lvl4pPr marL="0" marR="0" lvl="3"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4pPr>
            <a:lvl5pPr marL="0" marR="0" lvl="4"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fld id="{00000000-1234-1234-1234-123412341234}" type="slidenum">
              <a:rPr lang="en-US" smtClean="0"/>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t>20</a:t>
            </a:fld>
            <a:endParaRPr kumimoji="0" sz="1000" b="1" i="0" u="none" strike="noStrike" kern="1200" cap="none" spc="0" normalizeH="0" baseline="0" noProof="0" dirty="0">
              <a:ln>
                <a:noFill/>
              </a:ln>
              <a:solidFill>
                <a:prstClr val="black"/>
              </a:solidFill>
              <a:effectLst/>
              <a:uLnTx/>
              <a:uFillTx/>
              <a:latin typeface="Arial"/>
              <a:cs typeface="Arial"/>
              <a:sym typeface="Arial"/>
            </a:endParaRPr>
          </a:p>
        </p:txBody>
      </p:sp>
      <p:sp>
        <p:nvSpPr>
          <p:cNvPr id="7" name="TextBox 6">
            <a:extLst>
              <a:ext uri="{FF2B5EF4-FFF2-40B4-BE49-F238E27FC236}">
                <a16:creationId xmlns:a16="http://schemas.microsoft.com/office/drawing/2014/main" id="{B6BED9D4-1713-4042-94D9-40EE16ED380B}"/>
              </a:ext>
            </a:extLst>
          </p:cNvPr>
          <p:cNvSpPr txBox="1"/>
          <p:nvPr/>
        </p:nvSpPr>
        <p:spPr>
          <a:xfrm>
            <a:off x="1989344" y="3429000"/>
            <a:ext cx="6526006" cy="757130"/>
          </a:xfrm>
          <a:prstGeom prst="rect">
            <a:avLst/>
          </a:prstGeom>
          <a:noFill/>
        </p:spPr>
        <p:txBody>
          <a:bodyPr wrap="square">
            <a:spAutoFit/>
          </a:bodyPr>
          <a:lstStyle/>
          <a:p>
            <a:pPr marR="0" lvl="0" algn="l" defTabSz="914400" rtl="0" eaLnBrk="1" fontAlgn="auto" latinLnBrk="0" hangingPunct="1">
              <a:lnSpc>
                <a:spcPct val="90000"/>
              </a:lnSpc>
              <a:spcBef>
                <a:spcPts val="1000"/>
              </a:spcBef>
              <a:spcAft>
                <a:spcPts val="0"/>
              </a:spcAft>
              <a:buClrTx/>
              <a:buSzTx/>
              <a:tabLst/>
              <a:defRPr/>
            </a:pPr>
            <a:r>
              <a:rPr kumimoji="0" lang="en-US" sz="1600" b="0" i="0" u="none" strike="noStrike" kern="1200" cap="none" spc="0" normalizeH="0" baseline="0" noProof="0" dirty="0">
                <a:ln>
                  <a:noFill/>
                </a:ln>
                <a:solidFill>
                  <a:prstClr val="black"/>
                </a:solidFill>
                <a:effectLst/>
                <a:uLnTx/>
                <a:uFillTx/>
                <a:latin typeface="Arial" panose="020B0604020202020204"/>
                <a:cs typeface="Arial" charset="0"/>
              </a:rPr>
              <a:t>Perez, T., Perez, R. L., &amp; Roman, J. (2020). Conducting clinical research in the era of Covid-19. The American Journal of the Medical Sciences, 360(3), 213-215</a:t>
            </a:r>
          </a:p>
        </p:txBody>
      </p:sp>
    </p:spTree>
    <p:extLst>
      <p:ext uri="{BB962C8B-B14F-4D97-AF65-F5344CB8AC3E}">
        <p14:creationId xmlns:p14="http://schemas.microsoft.com/office/powerpoint/2010/main" val="28379396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1" name="Google Shape;71;p2"/>
          <p:cNvSpPr txBox="1">
            <a:spLocks noGrp="1"/>
          </p:cNvSpPr>
          <p:nvPr>
            <p:ph type="title"/>
          </p:nvPr>
        </p:nvSpPr>
        <p:spPr>
          <a:xfrm>
            <a:off x="1989344" y="246466"/>
            <a:ext cx="6926056" cy="1325700"/>
          </a:xfrm>
          <a:prstGeom prst="rect">
            <a:avLst/>
          </a:prstGeom>
          <a:noFill/>
          <a:ln>
            <a:noFill/>
          </a:ln>
        </p:spPr>
        <p:txBody>
          <a:bodyPr spcFirstLastPara="1" wrap="square" lIns="91425" tIns="91425" rIns="91425" bIns="91425" anchor="ctr" anchorCtr="0">
            <a:noAutofit/>
          </a:bodyPr>
          <a:lstStyle/>
          <a:p>
            <a:pPr lvl="0">
              <a:spcBef>
                <a:spcPts val="0"/>
              </a:spcBef>
              <a:buClr>
                <a:schemeClr val="dk1"/>
              </a:buClr>
              <a:buSzPts val="3500"/>
            </a:pPr>
            <a:r>
              <a:rPr lang="en-US" sz="3200" dirty="0"/>
              <a:t>Tiered Approach (</a:t>
            </a:r>
            <a:r>
              <a:rPr lang="en-US" sz="3200" i="1" dirty="0">
                <a:solidFill>
                  <a:srgbClr val="0070C0"/>
                </a:solidFill>
              </a:rPr>
              <a:t>Handout 2</a:t>
            </a:r>
            <a:r>
              <a:rPr lang="en-US" sz="3200" dirty="0"/>
              <a:t>)</a:t>
            </a:r>
            <a:endParaRPr dirty="0"/>
          </a:p>
        </p:txBody>
      </p:sp>
      <p:sp>
        <p:nvSpPr>
          <p:cNvPr id="5" name="Google Shape;77;p12">
            <a:extLst>
              <a:ext uri="{FF2B5EF4-FFF2-40B4-BE49-F238E27FC236}">
                <a16:creationId xmlns:a16="http://schemas.microsoft.com/office/drawing/2014/main" id="{DBC52DC7-CA36-6F4F-B9D4-669375CCB607}"/>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ts val="0"/>
              </a:spcBef>
              <a:spcAft>
                <a:spcPts val="0"/>
              </a:spcAft>
              <a:buClrTx/>
              <a:buSzPts val="1400"/>
              <a:buFontTx/>
              <a:buNone/>
              <a:tabLst/>
              <a:defRPr/>
            </a:pPr>
            <a:r>
              <a:rPr kumimoji="0" lang="en-US" sz="800" b="0" i="0" u="none" strike="noStrike" kern="1200" cap="none" spc="0" normalizeH="0" baseline="0" noProof="0" dirty="0">
                <a:ln>
                  <a:noFill/>
                </a:ln>
                <a:solidFill>
                  <a:prstClr val="black"/>
                </a:solidFill>
                <a:effectLst/>
                <a:uLnTx/>
                <a:uFillTx/>
                <a:latin typeface="Arial"/>
                <a:ea typeface="Arial"/>
                <a:cs typeface="Arial"/>
                <a:sym typeface="Arial"/>
              </a:rPr>
              <a:t>Presented by Partners in Medical Education, Inc. 2021</a:t>
            </a:r>
            <a:endParaRPr kumimoji="0" sz="8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6" name="Google Shape;78;p12">
            <a:extLst>
              <a:ext uri="{FF2B5EF4-FFF2-40B4-BE49-F238E27FC236}">
                <a16:creationId xmlns:a16="http://schemas.microsoft.com/office/drawing/2014/main" id="{D2281F8C-85AB-A041-9412-098A68E80E9C}"/>
              </a:ext>
            </a:extLst>
          </p:cNvPr>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defPPr>
              <a:defRPr lang="en-US"/>
            </a:defPPr>
            <a:lvl1pPr marL="0" marR="0" lvl="0"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1pPr>
            <a:lvl2pPr marL="0" marR="0" lvl="1"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2pPr>
            <a:lvl3pPr marL="0" marR="0" lvl="2"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3pPr>
            <a:lvl4pPr marL="0" marR="0" lvl="3"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4pPr>
            <a:lvl5pPr marL="0" marR="0" lvl="4"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fld id="{00000000-1234-1234-1234-123412341234}" type="slidenum">
              <a:rPr lang="en-US" smtClean="0"/>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t>21</a:t>
            </a:fld>
            <a:endParaRPr kumimoji="0" sz="1000" b="1" i="0" u="none" strike="noStrike" kern="1200" cap="none" spc="0" normalizeH="0" baseline="0" noProof="0" dirty="0">
              <a:ln>
                <a:noFill/>
              </a:ln>
              <a:solidFill>
                <a:prstClr val="black"/>
              </a:solidFill>
              <a:effectLst/>
              <a:uLnTx/>
              <a:uFillTx/>
              <a:latin typeface="Arial"/>
              <a:cs typeface="Arial"/>
              <a:sym typeface="Arial"/>
            </a:endParaRPr>
          </a:p>
        </p:txBody>
      </p:sp>
      <p:sp>
        <p:nvSpPr>
          <p:cNvPr id="7" name="TextBox 6">
            <a:extLst>
              <a:ext uri="{FF2B5EF4-FFF2-40B4-BE49-F238E27FC236}">
                <a16:creationId xmlns:a16="http://schemas.microsoft.com/office/drawing/2014/main" id="{B6BED9D4-1713-4042-94D9-40EE16ED380B}"/>
              </a:ext>
            </a:extLst>
          </p:cNvPr>
          <p:cNvSpPr txBox="1"/>
          <p:nvPr/>
        </p:nvSpPr>
        <p:spPr>
          <a:xfrm>
            <a:off x="1011293" y="5626907"/>
            <a:ext cx="7551420" cy="590931"/>
          </a:xfrm>
          <a:prstGeom prst="rect">
            <a:avLst/>
          </a:prstGeom>
          <a:noFill/>
        </p:spPr>
        <p:txBody>
          <a:bodyPr wrap="square">
            <a:spAutoFit/>
          </a:bodyPr>
          <a:lstStyle/>
          <a:p>
            <a:pPr marR="0" lvl="0" algn="l" defTabSz="914400" rtl="0" eaLnBrk="1" fontAlgn="auto" latinLnBrk="0" hangingPunct="1">
              <a:lnSpc>
                <a:spcPct val="90000"/>
              </a:lnSpc>
              <a:spcBef>
                <a:spcPts val="1000"/>
              </a:spcBef>
              <a:spcAft>
                <a:spcPts val="0"/>
              </a:spcAft>
              <a:buClrTx/>
              <a:buSzTx/>
              <a:tabLst/>
              <a:defRPr/>
            </a:pPr>
            <a:r>
              <a:rPr kumimoji="0" lang="en-US" sz="1200" b="0" i="0" u="none" strike="noStrike" kern="1200" cap="none" spc="0" normalizeH="0" baseline="0" noProof="0" dirty="0">
                <a:ln>
                  <a:noFill/>
                </a:ln>
                <a:solidFill>
                  <a:prstClr val="black"/>
                </a:solidFill>
                <a:effectLst/>
                <a:uLnTx/>
                <a:uFillTx/>
                <a:latin typeface="Arial" panose="020B0604020202020204"/>
                <a:cs typeface="Arial" charset="0"/>
              </a:rPr>
              <a:t>Lumeng JC, Chavous TM, Lok AS, Sen S, Wigginton NS, Cunningham RM. Opinion: A risk-benefit framework for human research during the COVID-19 pandemic. Proc Natl Acad Sci U S A. 2020 Nov 10;117(45):27749-27753. doi: 10.1073/pnas.2020507117. Epub 2020 Oct 21. PMID: 33087558; PMCID: PMC7668055.</a:t>
            </a:r>
          </a:p>
        </p:txBody>
      </p:sp>
      <p:sp>
        <p:nvSpPr>
          <p:cNvPr id="8" name="Google Shape;72;p2">
            <a:extLst>
              <a:ext uri="{FF2B5EF4-FFF2-40B4-BE49-F238E27FC236}">
                <a16:creationId xmlns:a16="http://schemas.microsoft.com/office/drawing/2014/main" id="{F7E1B22E-0C36-4C77-985F-818C131A1DAB}"/>
              </a:ext>
            </a:extLst>
          </p:cNvPr>
          <p:cNvSpPr txBox="1">
            <a:spLocks/>
          </p:cNvSpPr>
          <p:nvPr/>
        </p:nvSpPr>
        <p:spPr>
          <a:xfrm>
            <a:off x="735330" y="1747986"/>
            <a:ext cx="7886700" cy="1325701"/>
          </a:xfrm>
          <a:prstGeom prst="rect">
            <a:avLst/>
          </a:prstGeom>
          <a:noFill/>
          <a:ln>
            <a:noFill/>
          </a:ln>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sz="2400" b="0" dirty="0"/>
              <a:t>Benefit to Participant </a:t>
            </a:r>
          </a:p>
          <a:p>
            <a:pPr fontAlgn="auto">
              <a:spcAft>
                <a:spcPts val="0"/>
              </a:spcAft>
            </a:pPr>
            <a:endParaRPr lang="en-US" sz="2400" b="0" dirty="0"/>
          </a:p>
          <a:p>
            <a:pPr fontAlgn="auto">
              <a:spcAft>
                <a:spcPts val="0"/>
              </a:spcAft>
            </a:pPr>
            <a:r>
              <a:rPr lang="en-US" sz="2400" b="0" dirty="0"/>
              <a:t>Risk of Community Spread</a:t>
            </a:r>
          </a:p>
          <a:p>
            <a:pPr fontAlgn="auto">
              <a:spcAft>
                <a:spcPts val="0"/>
              </a:spcAft>
            </a:pPr>
            <a:endParaRPr lang="en-US" sz="2400" b="0" dirty="0"/>
          </a:p>
          <a:p>
            <a:pPr marL="457200" lvl="1" indent="0" fontAlgn="auto">
              <a:spcAft>
                <a:spcPts val="0"/>
              </a:spcAft>
              <a:buNone/>
            </a:pPr>
            <a:endParaRPr lang="en-US" sz="2000" b="0" i="1" dirty="0"/>
          </a:p>
          <a:p>
            <a:pPr fontAlgn="auto">
              <a:spcAft>
                <a:spcPts val="0"/>
              </a:spcAft>
            </a:pPr>
            <a:endParaRPr lang="en-US" sz="2400" b="0" dirty="0"/>
          </a:p>
          <a:p>
            <a:pPr fontAlgn="auto">
              <a:spcAft>
                <a:spcPts val="0"/>
              </a:spcAft>
            </a:pPr>
            <a:endParaRPr lang="en-US" sz="2400" b="0" dirty="0"/>
          </a:p>
          <a:p>
            <a:pPr marL="0" indent="0" fontAlgn="auto">
              <a:spcAft>
                <a:spcPts val="0"/>
              </a:spcAft>
              <a:buFont typeface="Arial" panose="020B0604020202020204" pitchFamily="34" charset="0"/>
              <a:buNone/>
            </a:pPr>
            <a:endParaRPr lang="en-US" sz="1800" b="0" dirty="0"/>
          </a:p>
          <a:p>
            <a:pPr marL="0" indent="0" fontAlgn="auto">
              <a:spcAft>
                <a:spcPts val="0"/>
              </a:spcAft>
              <a:buFont typeface="Arial" panose="020B0604020202020204" pitchFamily="34" charset="0"/>
              <a:buNone/>
            </a:pPr>
            <a:endParaRPr lang="en-US" sz="1800" b="0" dirty="0"/>
          </a:p>
          <a:p>
            <a:pPr marL="0" indent="0" fontAlgn="auto">
              <a:spcAft>
                <a:spcPts val="0"/>
              </a:spcAft>
              <a:buFont typeface="Arial" panose="020B0604020202020204" pitchFamily="34" charset="0"/>
              <a:buNone/>
            </a:pPr>
            <a:endParaRPr lang="en-US" sz="1800" b="0" dirty="0"/>
          </a:p>
          <a:p>
            <a:pPr fontAlgn="auto">
              <a:spcAft>
                <a:spcPts val="0"/>
              </a:spcAft>
            </a:pPr>
            <a:endParaRPr lang="en-US" sz="1800" b="0" dirty="0"/>
          </a:p>
          <a:p>
            <a:pPr fontAlgn="auto">
              <a:spcAft>
                <a:spcPts val="0"/>
              </a:spcAft>
            </a:pPr>
            <a:endParaRPr lang="en-US" sz="1800" b="0" dirty="0"/>
          </a:p>
          <a:p>
            <a:pPr fontAlgn="auto">
              <a:spcAft>
                <a:spcPts val="0"/>
              </a:spcAft>
            </a:pPr>
            <a:endParaRPr lang="en-US" sz="1800" b="0" dirty="0"/>
          </a:p>
        </p:txBody>
      </p:sp>
    </p:spTree>
    <p:extLst>
      <p:ext uri="{BB962C8B-B14F-4D97-AF65-F5344CB8AC3E}">
        <p14:creationId xmlns:p14="http://schemas.microsoft.com/office/powerpoint/2010/main" val="22394767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1" name="Google Shape;71;p2"/>
          <p:cNvSpPr txBox="1">
            <a:spLocks noGrp="1"/>
          </p:cNvSpPr>
          <p:nvPr>
            <p:ph type="title"/>
          </p:nvPr>
        </p:nvSpPr>
        <p:spPr>
          <a:xfrm>
            <a:off x="1989344" y="246466"/>
            <a:ext cx="6926056" cy="1325700"/>
          </a:xfrm>
          <a:prstGeom prst="rect">
            <a:avLst/>
          </a:prstGeom>
          <a:noFill/>
          <a:ln>
            <a:noFill/>
          </a:ln>
        </p:spPr>
        <p:txBody>
          <a:bodyPr spcFirstLastPara="1" wrap="square" lIns="91425" tIns="91425" rIns="91425" bIns="91425" anchor="ctr" anchorCtr="0">
            <a:noAutofit/>
          </a:bodyPr>
          <a:lstStyle/>
          <a:p>
            <a:pPr lvl="0">
              <a:spcBef>
                <a:spcPts val="0"/>
              </a:spcBef>
              <a:buClr>
                <a:schemeClr val="dk1"/>
              </a:buClr>
              <a:buSzPts val="3500"/>
            </a:pPr>
            <a:r>
              <a:rPr lang="en-US" sz="3200" dirty="0"/>
              <a:t>Align Institutional Guidelines with State and Federal Guidelines </a:t>
            </a:r>
            <a:endParaRPr dirty="0"/>
          </a:p>
        </p:txBody>
      </p:sp>
      <p:sp>
        <p:nvSpPr>
          <p:cNvPr id="72" name="Google Shape;72;p2"/>
          <p:cNvSpPr txBox="1">
            <a:spLocks noGrp="1"/>
          </p:cNvSpPr>
          <p:nvPr>
            <p:ph type="body" idx="1"/>
          </p:nvPr>
        </p:nvSpPr>
        <p:spPr>
          <a:xfrm>
            <a:off x="735330" y="1747986"/>
            <a:ext cx="7886700" cy="1325701"/>
          </a:xfrm>
          <a:prstGeom prst="rect">
            <a:avLst/>
          </a:prstGeom>
          <a:noFill/>
          <a:ln>
            <a:noFill/>
          </a:ln>
        </p:spPr>
        <p:txBody>
          <a:bodyPr spcFirstLastPara="1" wrap="square" lIns="91425" tIns="91425" rIns="91425" bIns="91425" anchor="t" anchorCtr="0">
            <a:noAutofit/>
          </a:bodyPr>
          <a:lstStyle/>
          <a:p>
            <a:r>
              <a:rPr lang="en-US" sz="2400" dirty="0"/>
              <a:t>State and federal-aligned research practices and guidance during COVID-19 (</a:t>
            </a:r>
            <a:r>
              <a:rPr lang="en-US" sz="2400" b="1" i="1" dirty="0"/>
              <a:t>see </a:t>
            </a:r>
            <a:r>
              <a:rPr lang="en-US" sz="2400" b="1" i="1" dirty="0">
                <a:solidFill>
                  <a:srgbClr val="0070C0"/>
                </a:solidFill>
              </a:rPr>
              <a:t>Handout 3</a:t>
            </a:r>
            <a:r>
              <a:rPr lang="en-US" sz="2400" dirty="0"/>
              <a:t>)</a:t>
            </a:r>
          </a:p>
          <a:p>
            <a:endParaRPr lang="en-US" sz="2400" dirty="0"/>
          </a:p>
          <a:p>
            <a:r>
              <a:rPr lang="en-US" sz="2400" dirty="0"/>
              <a:t>Six phases of the epidemic</a:t>
            </a:r>
          </a:p>
          <a:p>
            <a:endParaRPr lang="en-US" sz="2400" dirty="0"/>
          </a:p>
          <a:p>
            <a:endParaRPr lang="en-US" sz="2400" dirty="0"/>
          </a:p>
          <a:p>
            <a:endParaRPr lang="en-US" sz="2400" dirty="0"/>
          </a:p>
          <a:p>
            <a:endParaRPr lang="en-US" sz="2400" dirty="0"/>
          </a:p>
          <a:p>
            <a:endParaRPr lang="en-US" sz="2400" dirty="0"/>
          </a:p>
          <a:p>
            <a:pPr marL="0" indent="0">
              <a:buNone/>
            </a:pPr>
            <a:endParaRPr lang="en-US" sz="1800" dirty="0"/>
          </a:p>
          <a:p>
            <a:pPr marL="0" indent="0">
              <a:buNone/>
            </a:pPr>
            <a:endParaRPr lang="en-US" sz="1800" dirty="0"/>
          </a:p>
          <a:p>
            <a:pPr marL="0" indent="0">
              <a:buNone/>
            </a:pPr>
            <a:endParaRPr lang="en-US" sz="1800" dirty="0"/>
          </a:p>
          <a:p>
            <a:endParaRPr lang="en-US" sz="1800" dirty="0"/>
          </a:p>
          <a:p>
            <a:endParaRPr lang="en-US" sz="1800" dirty="0"/>
          </a:p>
          <a:p>
            <a:endParaRPr lang="en-US" sz="1800" dirty="0"/>
          </a:p>
        </p:txBody>
      </p:sp>
      <p:sp>
        <p:nvSpPr>
          <p:cNvPr id="5" name="Google Shape;77;p12">
            <a:extLst>
              <a:ext uri="{FF2B5EF4-FFF2-40B4-BE49-F238E27FC236}">
                <a16:creationId xmlns:a16="http://schemas.microsoft.com/office/drawing/2014/main" id="{DBC52DC7-CA36-6F4F-B9D4-669375CCB607}"/>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ts val="0"/>
              </a:spcBef>
              <a:spcAft>
                <a:spcPts val="0"/>
              </a:spcAft>
              <a:buClrTx/>
              <a:buSzPts val="1400"/>
              <a:buFontTx/>
              <a:buNone/>
              <a:tabLst/>
              <a:defRPr/>
            </a:pPr>
            <a:r>
              <a:rPr kumimoji="0" lang="en-US" sz="800" b="0" i="0" u="none" strike="noStrike" kern="1200" cap="none" spc="0" normalizeH="0" baseline="0" noProof="0" dirty="0">
                <a:ln>
                  <a:noFill/>
                </a:ln>
                <a:solidFill>
                  <a:prstClr val="black"/>
                </a:solidFill>
                <a:effectLst/>
                <a:uLnTx/>
                <a:uFillTx/>
                <a:latin typeface="Arial"/>
                <a:ea typeface="Arial"/>
                <a:cs typeface="Arial"/>
                <a:sym typeface="Arial"/>
              </a:rPr>
              <a:t>Presented by Partners in Medical Education, Inc. 2021</a:t>
            </a:r>
            <a:endParaRPr kumimoji="0" sz="8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6" name="Google Shape;78;p12">
            <a:extLst>
              <a:ext uri="{FF2B5EF4-FFF2-40B4-BE49-F238E27FC236}">
                <a16:creationId xmlns:a16="http://schemas.microsoft.com/office/drawing/2014/main" id="{D2281F8C-85AB-A041-9412-098A68E80E9C}"/>
              </a:ext>
            </a:extLst>
          </p:cNvPr>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defPPr>
              <a:defRPr lang="en-US"/>
            </a:defPPr>
            <a:lvl1pPr marL="0" marR="0" lvl="0"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1pPr>
            <a:lvl2pPr marL="0" marR="0" lvl="1"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2pPr>
            <a:lvl3pPr marL="0" marR="0" lvl="2"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3pPr>
            <a:lvl4pPr marL="0" marR="0" lvl="3"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4pPr>
            <a:lvl5pPr marL="0" marR="0" lvl="4"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fld id="{00000000-1234-1234-1234-123412341234}" type="slidenum">
              <a:rPr lang="en-US" smtClean="0"/>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t>22</a:t>
            </a:fld>
            <a:endParaRPr kumimoji="0" sz="1000" b="1" i="0" u="none" strike="noStrike" kern="1200" cap="none" spc="0" normalizeH="0" baseline="0" noProof="0" dirty="0">
              <a:ln>
                <a:noFill/>
              </a:ln>
              <a:solidFill>
                <a:prstClr val="black"/>
              </a:solidFill>
              <a:effectLst/>
              <a:uLnTx/>
              <a:uFillTx/>
              <a:latin typeface="Arial"/>
              <a:cs typeface="Arial"/>
              <a:sym typeface="Arial"/>
            </a:endParaRPr>
          </a:p>
        </p:txBody>
      </p:sp>
      <p:sp>
        <p:nvSpPr>
          <p:cNvPr id="7" name="TextBox 6">
            <a:extLst>
              <a:ext uri="{FF2B5EF4-FFF2-40B4-BE49-F238E27FC236}">
                <a16:creationId xmlns:a16="http://schemas.microsoft.com/office/drawing/2014/main" id="{B6BED9D4-1713-4042-94D9-40EE16ED380B}"/>
              </a:ext>
            </a:extLst>
          </p:cNvPr>
          <p:cNvSpPr txBox="1"/>
          <p:nvPr/>
        </p:nvSpPr>
        <p:spPr>
          <a:xfrm>
            <a:off x="963930" y="5146800"/>
            <a:ext cx="7551420" cy="1200329"/>
          </a:xfrm>
          <a:prstGeom prst="rect">
            <a:avLst/>
          </a:prstGeom>
          <a:noFill/>
        </p:spPr>
        <p:txBody>
          <a:bodyPr wrap="square">
            <a:spAutoFit/>
          </a:bodyPr>
          <a:lstStyle/>
          <a:p>
            <a:pPr marR="0" lvl="0" algn="l" defTabSz="914400" rtl="0" eaLnBrk="1" fontAlgn="auto" latinLnBrk="0" hangingPunct="1">
              <a:lnSpc>
                <a:spcPct val="90000"/>
              </a:lnSpc>
              <a:spcBef>
                <a:spcPts val="1000"/>
              </a:spcBef>
              <a:spcAft>
                <a:spcPts val="0"/>
              </a:spcAft>
              <a:buClrTx/>
              <a:buSzTx/>
              <a:tabLst/>
              <a:defRPr/>
            </a:pPr>
            <a:r>
              <a:rPr kumimoji="0" lang="en-US" sz="1600" b="0" i="0" u="none" strike="noStrike" kern="1200" cap="none" spc="0" normalizeH="0" baseline="0" noProof="0" dirty="0">
                <a:ln>
                  <a:noFill/>
                </a:ln>
                <a:solidFill>
                  <a:prstClr val="black"/>
                </a:solidFill>
                <a:effectLst/>
                <a:uLnTx/>
                <a:uFillTx/>
                <a:latin typeface="Arial" panose="020B0604020202020204"/>
                <a:cs typeface="Arial" charset="0"/>
              </a:rPr>
              <a:t>Lumeng JC, Chavous TM, Lok AS, Sen S, Wigginton NS, Cunningham RM. Opinion: A risk-benefit framework for human research during the COVID-19 pandemic. Proc Natl Acad Sci U S A. 2020 Nov 10;117(45):27749-27753. doi: 10.1073/pnas.2020507117. Epub 2020 Oct 21. PMID: 33087558; PMCID: PMC7668055.</a:t>
            </a:r>
          </a:p>
        </p:txBody>
      </p:sp>
    </p:spTree>
    <p:extLst>
      <p:ext uri="{BB962C8B-B14F-4D97-AF65-F5344CB8AC3E}">
        <p14:creationId xmlns:p14="http://schemas.microsoft.com/office/powerpoint/2010/main" val="26190078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2F402-0017-4434-BB46-D067097CD35B}"/>
              </a:ext>
            </a:extLst>
          </p:cNvPr>
          <p:cNvSpPr>
            <a:spLocks noGrp="1"/>
          </p:cNvSpPr>
          <p:nvPr>
            <p:ph type="title"/>
          </p:nvPr>
        </p:nvSpPr>
        <p:spPr/>
        <p:txBody>
          <a:bodyPr>
            <a:normAutofit/>
          </a:bodyPr>
          <a:lstStyle/>
          <a:p>
            <a:r>
              <a:rPr lang="en-US" sz="3200" dirty="0"/>
              <a:t>Best Practices</a:t>
            </a:r>
          </a:p>
        </p:txBody>
      </p:sp>
      <p:graphicFrame>
        <p:nvGraphicFramePr>
          <p:cNvPr id="5" name="Content Placeholder 6">
            <a:extLst>
              <a:ext uri="{FF2B5EF4-FFF2-40B4-BE49-F238E27FC236}">
                <a16:creationId xmlns:a16="http://schemas.microsoft.com/office/drawing/2014/main" id="{C7B2B40D-C1E1-4E07-A639-48CBED6F6CE8}"/>
              </a:ext>
            </a:extLst>
          </p:cNvPr>
          <p:cNvGraphicFramePr>
            <a:graphicFrameLocks/>
          </p:cNvGraphicFramePr>
          <p:nvPr>
            <p:extLst>
              <p:ext uri="{D42A27DB-BD31-4B8C-83A1-F6EECF244321}">
                <p14:modId xmlns:p14="http://schemas.microsoft.com/office/powerpoint/2010/main" val="761473"/>
              </p:ext>
            </p:extLst>
          </p:nvPr>
        </p:nvGraphicFramePr>
        <p:xfrm>
          <a:off x="838200" y="1862929"/>
          <a:ext cx="767715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Google Shape;125;p17">
            <a:extLst>
              <a:ext uri="{FF2B5EF4-FFF2-40B4-BE49-F238E27FC236}">
                <a16:creationId xmlns:a16="http://schemas.microsoft.com/office/drawing/2014/main" id="{61C5D798-C61A-48C4-ADD9-4E6FBBB9CD46}"/>
              </a:ext>
            </a:extLst>
          </p:cNvPr>
          <p:cNvSpPr txBox="1">
            <a:spLocks noGrp="1"/>
          </p:cNvSpPr>
          <p:nvPr>
            <p:ph type="ftr" idx="11"/>
          </p:nvPr>
        </p:nvSpPr>
        <p:spPr>
          <a:xfrm>
            <a:off x="3028950" y="6433130"/>
            <a:ext cx="30861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dirty="0">
                <a:solidFill>
                  <a:schemeClr val="dk1"/>
                </a:solidFill>
                <a:latin typeface="Arial"/>
                <a:ea typeface="Arial"/>
                <a:cs typeface="Arial"/>
                <a:sym typeface="Arial"/>
              </a:rPr>
              <a:t>Presented by Partners in Medical Education, Inc. 2021</a:t>
            </a:r>
            <a:endParaRPr sz="800" b="0" i="0" u="none" strike="noStrike" cap="none" dirty="0">
              <a:solidFill>
                <a:schemeClr val="dk1"/>
              </a:solidFill>
              <a:latin typeface="Arial"/>
              <a:ea typeface="Arial"/>
              <a:cs typeface="Arial"/>
              <a:sym typeface="Arial"/>
            </a:endParaRPr>
          </a:p>
        </p:txBody>
      </p:sp>
      <p:sp>
        <p:nvSpPr>
          <p:cNvPr id="7" name="Google Shape;78;p12">
            <a:extLst>
              <a:ext uri="{FF2B5EF4-FFF2-40B4-BE49-F238E27FC236}">
                <a16:creationId xmlns:a16="http://schemas.microsoft.com/office/drawing/2014/main" id="{595331A7-A1A2-EE47-95CC-D6FF755E46A7}"/>
              </a:ext>
            </a:extLst>
          </p:cNvPr>
          <p:cNvSpPr txBox="1">
            <a:spLocks noGrp="1"/>
          </p:cNvSpPr>
          <p:nvPr>
            <p:ph type="sldNum" idx="12"/>
          </p:nvPr>
        </p:nvSpPr>
        <p:spPr>
          <a:xfrm>
            <a:off x="7687732" y="6433131"/>
            <a:ext cx="827617"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fld id="{00000000-1234-1234-1234-123412341234}" type="slidenum">
              <a:rPr kumimoji="0" lang="en-US" sz="1000" b="1" i="0" u="none" strike="noStrike" kern="1200" cap="none" spc="0" normalizeH="0" baseline="0" noProof="0" smtClean="0">
                <a:ln>
                  <a:noFill/>
                </a:ln>
                <a:solidFill>
                  <a:prstClr val="black"/>
                </a:solidFill>
                <a:effectLst/>
                <a:uLnTx/>
                <a:uFillTx/>
                <a:latin typeface="Arial"/>
                <a:cs typeface="Arial"/>
                <a:sym typeface="Arial"/>
              </a:rPr>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t>23</a:t>
            </a:fld>
            <a:endParaRPr kumimoji="0" sz="1000" b="1" i="0" u="none" strike="noStrike" kern="1200" cap="none" spc="0" normalizeH="0" baseline="0" noProof="0" dirty="0">
              <a:ln>
                <a:noFill/>
              </a:ln>
              <a:solidFill>
                <a:prstClr val="black"/>
              </a:solidFill>
              <a:effectLst/>
              <a:uLnTx/>
              <a:uFillTx/>
              <a:latin typeface="Arial"/>
              <a:cs typeface="Arial"/>
              <a:sym typeface="Arial"/>
            </a:endParaRPr>
          </a:p>
        </p:txBody>
      </p:sp>
    </p:spTree>
    <p:extLst>
      <p:ext uri="{BB962C8B-B14F-4D97-AF65-F5344CB8AC3E}">
        <p14:creationId xmlns:p14="http://schemas.microsoft.com/office/powerpoint/2010/main" val="30518537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D3BCC-8579-46D7-8729-73B113C4F7E7}"/>
              </a:ext>
            </a:extLst>
          </p:cNvPr>
          <p:cNvSpPr>
            <a:spLocks noGrp="1"/>
          </p:cNvSpPr>
          <p:nvPr>
            <p:ph type="title"/>
          </p:nvPr>
        </p:nvSpPr>
        <p:spPr>
          <a:xfrm>
            <a:off x="3742006" y="219315"/>
            <a:ext cx="4820445" cy="1325563"/>
          </a:xfrm>
        </p:spPr>
        <p:txBody>
          <a:bodyPr/>
          <a:lstStyle/>
          <a:p>
            <a:r>
              <a:rPr lang="en-US" dirty="0"/>
              <a:t>Key Take-Away</a:t>
            </a:r>
          </a:p>
        </p:txBody>
      </p:sp>
      <p:pic>
        <p:nvPicPr>
          <p:cNvPr id="10" name="Graphic 9" descr="Key">
            <a:extLst>
              <a:ext uri="{FF2B5EF4-FFF2-40B4-BE49-F238E27FC236}">
                <a16:creationId xmlns:a16="http://schemas.microsoft.com/office/drawing/2014/main" id="{E8CAC952-0CD6-4440-9A82-0760117867A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2231636" y="261960"/>
            <a:ext cx="1457326" cy="1400175"/>
          </a:xfrm>
          <a:prstGeom prst="rect">
            <a:avLst/>
          </a:prstGeom>
          <a:scene3d>
            <a:camera prst="orthographicFront">
              <a:rot lat="300000" lon="0" rev="0"/>
            </a:camera>
            <a:lightRig rig="threePt" dir="t"/>
          </a:scene3d>
          <a:sp3d prstMaterial="matte"/>
        </p:spPr>
      </p:pic>
      <p:sp>
        <p:nvSpPr>
          <p:cNvPr id="5" name="Google Shape;77;p12">
            <a:extLst>
              <a:ext uri="{FF2B5EF4-FFF2-40B4-BE49-F238E27FC236}">
                <a16:creationId xmlns:a16="http://schemas.microsoft.com/office/drawing/2014/main" id="{44573AB2-C16F-F54B-9F47-DAD40231DF58}"/>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ts val="0"/>
              </a:spcBef>
              <a:spcAft>
                <a:spcPts val="0"/>
              </a:spcAft>
              <a:buClrTx/>
              <a:buSzPts val="1400"/>
              <a:buFontTx/>
              <a:buNone/>
              <a:tabLst/>
              <a:defRPr/>
            </a:pPr>
            <a:r>
              <a:rPr kumimoji="0" lang="en-US" sz="800" b="0" i="0" u="none" strike="noStrike" kern="1200" cap="none" spc="0" normalizeH="0" baseline="0" noProof="0" dirty="0">
                <a:ln>
                  <a:noFill/>
                </a:ln>
                <a:solidFill>
                  <a:prstClr val="black"/>
                </a:solidFill>
                <a:effectLst/>
                <a:uLnTx/>
                <a:uFillTx/>
                <a:latin typeface="Arial"/>
                <a:ea typeface="Arial"/>
                <a:cs typeface="Arial"/>
                <a:sym typeface="Arial"/>
              </a:rPr>
              <a:t>Presented by Partners in Medical Education, Inc. 2021</a:t>
            </a:r>
            <a:endParaRPr kumimoji="0" sz="8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6" name="Google Shape;78;p12">
            <a:extLst>
              <a:ext uri="{FF2B5EF4-FFF2-40B4-BE49-F238E27FC236}">
                <a16:creationId xmlns:a16="http://schemas.microsoft.com/office/drawing/2014/main" id="{CC5AA683-9AF7-B241-B33E-A71B3724D63D}"/>
              </a:ext>
            </a:extLst>
          </p:cNvPr>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fld id="{00000000-1234-1234-1234-123412341234}" type="slidenum">
              <a:rPr lang="en-US" smtClean="0"/>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t>24</a:t>
            </a:fld>
            <a:endParaRPr kumimoji="0" sz="1000" b="1" i="0" u="none" strike="noStrike" kern="1200" cap="none" spc="0" normalizeH="0" baseline="0" noProof="0" dirty="0">
              <a:ln>
                <a:noFill/>
              </a:ln>
              <a:solidFill>
                <a:prstClr val="black"/>
              </a:solidFill>
              <a:effectLst/>
              <a:uLnTx/>
              <a:uFillTx/>
              <a:latin typeface="Arial"/>
              <a:cs typeface="Arial"/>
              <a:sym typeface="Arial"/>
            </a:endParaRPr>
          </a:p>
        </p:txBody>
      </p:sp>
      <p:sp>
        <p:nvSpPr>
          <p:cNvPr id="4" name="Explosion: 14 Points 3">
            <a:extLst>
              <a:ext uri="{FF2B5EF4-FFF2-40B4-BE49-F238E27FC236}">
                <a16:creationId xmlns:a16="http://schemas.microsoft.com/office/drawing/2014/main" id="{6FE81425-7E33-4891-8560-0593D50DD7F4}"/>
              </a:ext>
            </a:extLst>
          </p:cNvPr>
          <p:cNvSpPr/>
          <p:nvPr/>
        </p:nvSpPr>
        <p:spPr>
          <a:xfrm>
            <a:off x="586316" y="1285234"/>
            <a:ext cx="8151283" cy="4528544"/>
          </a:xfrm>
          <a:prstGeom prst="irregularSeal2">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299BA783-A7FA-4ECD-A5AC-9BBCB6E9B4AE}"/>
              </a:ext>
            </a:extLst>
          </p:cNvPr>
          <p:cNvSpPr txBox="1"/>
          <p:nvPr/>
        </p:nvSpPr>
        <p:spPr>
          <a:xfrm>
            <a:off x="2147765" y="3063429"/>
            <a:ext cx="4660901" cy="1323439"/>
          </a:xfrm>
          <a:prstGeom prst="rect">
            <a:avLst/>
          </a:prstGeom>
          <a:noFill/>
        </p:spPr>
        <p:txBody>
          <a:bodyPr wrap="square" rtlCol="0">
            <a:spAutoFit/>
          </a:bodyPr>
          <a:lstStyle/>
          <a:p>
            <a:pPr algn="ctr"/>
            <a:r>
              <a:rPr lang="en-US" dirty="0">
                <a:latin typeface="+mn-lt"/>
              </a:rPr>
              <a:t>Create policies and plans which ensure everyone’s safety, have built-in flexibility, and could meet ACGME requirements.</a:t>
            </a:r>
          </a:p>
        </p:txBody>
      </p:sp>
    </p:spTree>
    <p:extLst>
      <p:ext uri="{BB962C8B-B14F-4D97-AF65-F5344CB8AC3E}">
        <p14:creationId xmlns:p14="http://schemas.microsoft.com/office/powerpoint/2010/main" val="22105055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1" name="Google Shape;71;p2"/>
          <p:cNvSpPr txBox="1">
            <a:spLocks noGrp="1"/>
          </p:cNvSpPr>
          <p:nvPr>
            <p:ph type="title"/>
          </p:nvPr>
        </p:nvSpPr>
        <p:spPr>
          <a:xfrm>
            <a:off x="1989344" y="246466"/>
            <a:ext cx="6525900" cy="132570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SzPts val="3500"/>
              <a:buFont typeface="Arial"/>
              <a:buNone/>
            </a:pPr>
            <a:r>
              <a:rPr lang="en-US" sz="3200" dirty="0"/>
              <a:t>References</a:t>
            </a:r>
            <a:endParaRPr dirty="0"/>
          </a:p>
        </p:txBody>
      </p:sp>
      <p:sp>
        <p:nvSpPr>
          <p:cNvPr id="72" name="Google Shape;72;p2"/>
          <p:cNvSpPr txBox="1">
            <a:spLocks noGrp="1"/>
          </p:cNvSpPr>
          <p:nvPr>
            <p:ph type="body" idx="1"/>
          </p:nvPr>
        </p:nvSpPr>
        <p:spPr>
          <a:xfrm>
            <a:off x="628544" y="1602997"/>
            <a:ext cx="7886700" cy="1325701"/>
          </a:xfrm>
          <a:prstGeom prst="rect">
            <a:avLst/>
          </a:prstGeom>
          <a:noFill/>
          <a:ln>
            <a:noFill/>
          </a:ln>
        </p:spPr>
        <p:txBody>
          <a:bodyPr spcFirstLastPara="1" wrap="square" lIns="91425" tIns="91425" rIns="91425" bIns="91425" anchor="t" anchorCtr="0">
            <a:noAutofit/>
          </a:bodyPr>
          <a:lstStyle/>
          <a:p>
            <a:r>
              <a:rPr lang="en-US" sz="1200" b="0" dirty="0">
                <a:latin typeface="+mn-lt"/>
              </a:rPr>
              <a:t>Fleming TR, Labriola D, Wittes J. Conducting Clinical Research During the COVID-19 Pandemic: Protecting Scientific Integrity. JAMA. 2020 Jul 7;324(1):33-34. doi: 10.1001/jama.2020.9286. PMID: 32463422.</a:t>
            </a:r>
          </a:p>
          <a:p>
            <a:r>
              <a:rPr lang="en-US" sz="1200" dirty="0">
                <a:latin typeface="+mn-lt"/>
              </a:rPr>
              <a:t>Tuttle KR. Impact of the COVID-19 pandemic on clinical research. Nat Rev Nephrol. 2020 Oct;16(10):562-564. doi: 10.1038/s41581-020-00336-9. PMID: 32760016; PMCID: PMC7404075.</a:t>
            </a:r>
          </a:p>
          <a:p>
            <a:r>
              <a:rPr lang="en-US" sz="1200" dirty="0">
                <a:latin typeface="+mn-lt"/>
              </a:rPr>
              <a:t>Kramer JB, Brown DE, Kopar PK. Ethics in the Time of Coronavirus: Recommendations in the COVID-19 Pandemic. J Am Coll Surg. 2020 Jun;230(6):1114-1118. doi: 10.1016/j.jamcollsurg.2020.04.004. Epub 2020 Apr 9. PMID: 32278728; PMCID: PMC7194670.</a:t>
            </a:r>
          </a:p>
          <a:p>
            <a:r>
              <a:rPr lang="en-US" sz="1200" dirty="0">
                <a:latin typeface="+mn-lt"/>
              </a:rPr>
              <a:t>Omary MB, Eswaraka J, Kimball SD, Moghe PV, Panettieri RA Jr, Scotto KW. The COVID-19 pandemic and research shutdown: staying safe and productive. J Clin Invest. 2020 Jun 1;130(6):2745-2748. doi: 10.1172/JCI138646. PMID: 32243259; PMCID: PMC7260012.</a:t>
            </a:r>
          </a:p>
          <a:p>
            <a:r>
              <a:rPr lang="en-US" sz="1200" dirty="0">
                <a:latin typeface="+mn-lt"/>
              </a:rPr>
              <a:t>Kheng-Wei Yeoh, Ketan Shah, Research ethics during a pandemic (COVID-19), International Health, September 15, 2020, ihaa054, </a:t>
            </a:r>
            <a:r>
              <a:rPr lang="en-US" sz="1200" dirty="0">
                <a:latin typeface="+mn-lt"/>
                <a:hlinkClick r:id="rId3"/>
              </a:rPr>
              <a:t>https://doi.org/10.1093/inthealth/ihaa054</a:t>
            </a:r>
            <a:endParaRPr lang="en-US" sz="1200" dirty="0">
              <a:latin typeface="+mn-lt"/>
            </a:endParaRPr>
          </a:p>
          <a:p>
            <a:r>
              <a:rPr lang="en-US" sz="1200" dirty="0">
                <a:latin typeface="+mn-lt"/>
              </a:rPr>
              <a:t>Burger CD, Mikhail AE, Orenstein R, Ebbert JO, Vergidis P, Badley AD. Research Response to SARS-CoV-2/COVID-19. Mayo Clin Proc. 2020 Sep;95(9S):S52-S55. doi: 10.1016/j.mayocp.2020.06.048. Epub 2020 Jul 7. PMID: 32807524; PMCID: PMC7340066.</a:t>
            </a:r>
          </a:p>
          <a:p>
            <a:r>
              <a:rPr lang="en-US" sz="1200" dirty="0">
                <a:latin typeface="+mn-lt"/>
              </a:rPr>
              <a:t>Walker RJ, Jackson JL, Asch SM, Egede LE. Mitigating the Impact of COVID-19 on Funded Clinical Research: Crucial Next Steps. J Gen Intern Med. 2020 Nov 17:1–3. doi: 10.1007/s11606-020-06342-8. Epub ahead of print. PMID: 33201425; PMCID: PMC7670836.</a:t>
            </a:r>
          </a:p>
          <a:p>
            <a:r>
              <a:rPr lang="en-US" sz="1200" b="0" dirty="0">
                <a:latin typeface="+mn-lt"/>
              </a:rPr>
              <a:t>Lumeng JC, Chavous TM, Lok AS, Sen S, Wigginton NS, Cunningham RM. Opinion: A risk-benefit framework for human research during the COVID-19 pandemic. Proc Natl Acad Sci U S A. 2020 Nov 10;117(45):27749-27753. doi: 10.1073/pnas.2020507117. Epub 2020 Oct 21. PMID: 33087558; PMCID: PMC7668055.</a:t>
            </a:r>
          </a:p>
          <a:p>
            <a:pPr marL="0" indent="0">
              <a:buNone/>
            </a:pPr>
            <a:endParaRPr lang="en-US" sz="1200" dirty="0">
              <a:latin typeface="+mn-lt"/>
            </a:endParaRPr>
          </a:p>
          <a:p>
            <a:endParaRPr lang="en-US" sz="1200" dirty="0">
              <a:latin typeface="+mn-lt"/>
            </a:endParaRPr>
          </a:p>
        </p:txBody>
      </p:sp>
      <p:sp>
        <p:nvSpPr>
          <p:cNvPr id="5" name="Google Shape;77;p12">
            <a:extLst>
              <a:ext uri="{FF2B5EF4-FFF2-40B4-BE49-F238E27FC236}">
                <a16:creationId xmlns:a16="http://schemas.microsoft.com/office/drawing/2014/main" id="{DBC52DC7-CA36-6F4F-B9D4-669375CCB607}"/>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ts val="0"/>
              </a:spcBef>
              <a:spcAft>
                <a:spcPts val="0"/>
              </a:spcAft>
              <a:buClrTx/>
              <a:buSzPts val="1400"/>
              <a:buFontTx/>
              <a:buNone/>
              <a:tabLst/>
              <a:defRPr/>
            </a:pPr>
            <a:r>
              <a:rPr kumimoji="0" lang="en-US" sz="800" b="0" i="0" u="none" strike="noStrike" kern="1200" cap="none" spc="0" normalizeH="0" baseline="0" noProof="0" dirty="0">
                <a:ln>
                  <a:noFill/>
                </a:ln>
                <a:solidFill>
                  <a:prstClr val="black"/>
                </a:solidFill>
                <a:effectLst/>
                <a:uLnTx/>
                <a:uFillTx/>
                <a:latin typeface="Arial"/>
                <a:ea typeface="Arial"/>
                <a:cs typeface="Arial"/>
                <a:sym typeface="Arial"/>
              </a:rPr>
              <a:t>Presented by Partners in Medical Education, Inc. 2021</a:t>
            </a:r>
            <a:endParaRPr kumimoji="0" sz="8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6" name="Google Shape;78;p12">
            <a:extLst>
              <a:ext uri="{FF2B5EF4-FFF2-40B4-BE49-F238E27FC236}">
                <a16:creationId xmlns:a16="http://schemas.microsoft.com/office/drawing/2014/main" id="{D2281F8C-85AB-A041-9412-098A68E80E9C}"/>
              </a:ext>
            </a:extLst>
          </p:cNvPr>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defPPr>
              <a:defRPr lang="en-US"/>
            </a:defPPr>
            <a:lvl1pPr marL="0" marR="0" lvl="0"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1pPr>
            <a:lvl2pPr marL="0" marR="0" lvl="1"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2pPr>
            <a:lvl3pPr marL="0" marR="0" lvl="2"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3pPr>
            <a:lvl4pPr marL="0" marR="0" lvl="3"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4pPr>
            <a:lvl5pPr marL="0" marR="0" lvl="4"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fld id="{00000000-1234-1234-1234-123412341234}" type="slidenum">
              <a:rPr lang="en-US" smtClean="0"/>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t>25</a:t>
            </a:fld>
            <a:endParaRPr kumimoji="0" sz="1000" b="1" i="0" u="none" strike="noStrike" kern="1200" cap="none" spc="0" normalizeH="0" baseline="0" noProof="0" dirty="0">
              <a:ln>
                <a:noFill/>
              </a:ln>
              <a:solidFill>
                <a:prstClr val="black"/>
              </a:solidFill>
              <a:effectLst/>
              <a:uLnTx/>
              <a:uFillTx/>
              <a:latin typeface="Arial"/>
              <a:cs typeface="Arial"/>
              <a:sym typeface="Arial"/>
            </a:endParaRPr>
          </a:p>
        </p:txBody>
      </p:sp>
    </p:spTree>
    <p:extLst>
      <p:ext uri="{BB962C8B-B14F-4D97-AF65-F5344CB8AC3E}">
        <p14:creationId xmlns:p14="http://schemas.microsoft.com/office/powerpoint/2010/main" val="16607979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1" name="Google Shape;71;p2"/>
          <p:cNvSpPr txBox="1">
            <a:spLocks noGrp="1"/>
          </p:cNvSpPr>
          <p:nvPr>
            <p:ph type="title"/>
          </p:nvPr>
        </p:nvSpPr>
        <p:spPr>
          <a:xfrm>
            <a:off x="1989344" y="246466"/>
            <a:ext cx="6525900" cy="132570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SzPts val="3500"/>
              <a:buFont typeface="Arial"/>
              <a:buNone/>
            </a:pPr>
            <a:r>
              <a:rPr lang="en-US" sz="3200" dirty="0"/>
              <a:t>References</a:t>
            </a:r>
            <a:endParaRPr dirty="0"/>
          </a:p>
        </p:txBody>
      </p:sp>
      <p:sp>
        <p:nvSpPr>
          <p:cNvPr id="72" name="Google Shape;72;p2"/>
          <p:cNvSpPr txBox="1">
            <a:spLocks noGrp="1"/>
          </p:cNvSpPr>
          <p:nvPr>
            <p:ph type="body" idx="1"/>
          </p:nvPr>
        </p:nvSpPr>
        <p:spPr>
          <a:xfrm>
            <a:off x="628544" y="1622881"/>
            <a:ext cx="7886700" cy="1325701"/>
          </a:xfrm>
          <a:prstGeom prst="rect">
            <a:avLst/>
          </a:prstGeom>
          <a:noFill/>
          <a:ln>
            <a:noFill/>
          </a:ln>
        </p:spPr>
        <p:txBody>
          <a:bodyPr spcFirstLastPara="1" wrap="square" lIns="91425" tIns="91425" rIns="91425" bIns="91425" anchor="t" anchorCtr="0">
            <a:noAutofit/>
          </a:bodyPr>
          <a:lstStyle/>
          <a:p>
            <a:r>
              <a:rPr lang="en-US" sz="1200" b="0" dirty="0">
                <a:latin typeface="+mn-lt"/>
              </a:rPr>
              <a:t>Tan EK, Albanese A, Chaudhuri K, Lim SY, Oey NE, Shan Chan CH, Wu YC, Jeon B, Truong D, Poewe W, Pal PK, Tan L, Opal P, Colosimo C, Jinnah HA, Cardoso F. Adapting to post-COVID19 research in Parkinson's disease: Lessons from a multinational experience. Parkinsonism Relat Disord. 2021 Jan;82:146-149. doi: 10.1016/j.parkreldis.2020.10.009. Epub 2020 Oct 7. PMID: 33071183; PMCID: PMC7539892.</a:t>
            </a:r>
          </a:p>
          <a:p>
            <a:r>
              <a:rPr lang="en-US" sz="1200" b="0" dirty="0">
                <a:latin typeface="+mn-lt"/>
              </a:rPr>
              <a:t>Elgendy AY, Barakat AF, Ibrahim J, Alkukhun L, Mamas MA, Elgendy IY. The Landscape of Medical Literature in the Era of COVID-19: Original Research Versus Opinion Pieces. J Gen Intern Med. 2020 Sep;35(9):2813-2815. doi: 10.1007/s11606-020-06021-8. Epub 2020 Jul 8. PMID: 32642930; PMCID: PMC7343379.</a:t>
            </a:r>
          </a:p>
          <a:p>
            <a:r>
              <a:rPr lang="en-US" sz="1200" b="0" dirty="0">
                <a:latin typeface="+mn-lt"/>
              </a:rPr>
              <a:t>Shan J, Ballard D, Vinson DR. Publication Non Grata: The Challenge of Publishing Non-COVID-19 Research in the COVID Era. Cureus. 2020 Nov 9;12(11):e11403. doi: 10.7759/cureus.11403. PMID: 33312801; PMCID: PMC7725412.</a:t>
            </a:r>
          </a:p>
          <a:p>
            <a:r>
              <a:rPr lang="en-US" sz="1200" dirty="0">
                <a:latin typeface="+mn-lt"/>
              </a:rPr>
              <a:t>Chaudhary V. The importance of robust research methodology in the era of COVID-19 and beyond. Can J Ophthalmol. 2020 Oct;55(5):347-348. doi: 10.1016/j.jcjo.2020.09.002. PMID: 33129484; PMCID: PMC7598421.</a:t>
            </a:r>
          </a:p>
          <a:p>
            <a:r>
              <a:rPr lang="en-US" sz="1200" dirty="0">
                <a:latin typeface="+mn-lt"/>
              </a:rPr>
              <a:t>Gale RP. Conquest of COVID-19. Publish it to death? Br J Haematol. 2020 Aug;190(3):358-360. doi: 10.1111/bjh.16905. Epub 2020 Jul 7. PMID: 32480419; PMCID: PMC7300746.</a:t>
            </a:r>
          </a:p>
          <a:p>
            <a:r>
              <a:rPr lang="en-US" sz="1200" dirty="0">
                <a:latin typeface="+mn-lt"/>
              </a:rPr>
              <a:t>Pericàs JM, Arenas A, Torrallardona-Murphy O, Valero H, Nicolás D. Published evidence on COVID-19 in top-ranked journals: A descriptive study. Eur J Intern Med. 2020 Sep;79:120-122. doi: 10.1016/j.ejim.2020.07.005. Epub 2020 Jul 9. PMID: 32665174; PMCID: PMC7346840.</a:t>
            </a:r>
          </a:p>
          <a:p>
            <a:r>
              <a:rPr lang="en-US" sz="1200" b="0" dirty="0">
                <a:latin typeface="+mn-lt"/>
              </a:rPr>
              <a:t>Elgendy AY, Barakat AF, Ibrahim J, Alkukhun L, Mamas MA, Elgendy IY. The Landscape of Medical Literature in the Era of COVID-19: Original Research Versus Opinion Pieces. J Gen Intern Med. 2020 Sep;35(9):2813-2815. doi: 10.1007/s11606-020-06021-8. Epub 2020 Jul 8. PMID: 32642930; PMCID: PMC7343379.</a:t>
            </a:r>
          </a:p>
          <a:p>
            <a:endParaRPr lang="en-US" sz="1200" dirty="0">
              <a:latin typeface="+mn-lt"/>
            </a:endParaRPr>
          </a:p>
          <a:p>
            <a:endParaRPr lang="en-US" sz="1200" b="0" dirty="0">
              <a:latin typeface="+mn-lt"/>
            </a:endParaRPr>
          </a:p>
          <a:p>
            <a:endParaRPr lang="en-US" sz="1200" b="0" dirty="0">
              <a:latin typeface="+mn-lt"/>
            </a:endParaRPr>
          </a:p>
          <a:p>
            <a:endParaRPr lang="en-US" sz="1200" b="0" dirty="0">
              <a:latin typeface="+mn-lt"/>
            </a:endParaRPr>
          </a:p>
        </p:txBody>
      </p:sp>
      <p:sp>
        <p:nvSpPr>
          <p:cNvPr id="5" name="Google Shape;77;p12">
            <a:extLst>
              <a:ext uri="{FF2B5EF4-FFF2-40B4-BE49-F238E27FC236}">
                <a16:creationId xmlns:a16="http://schemas.microsoft.com/office/drawing/2014/main" id="{DBC52DC7-CA36-6F4F-B9D4-669375CCB607}"/>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ts val="0"/>
              </a:spcBef>
              <a:spcAft>
                <a:spcPts val="0"/>
              </a:spcAft>
              <a:buClrTx/>
              <a:buSzPts val="1400"/>
              <a:buFontTx/>
              <a:buNone/>
              <a:tabLst/>
              <a:defRPr/>
            </a:pPr>
            <a:r>
              <a:rPr kumimoji="0" lang="en-US" sz="800" b="0" i="0" u="none" strike="noStrike" kern="1200" cap="none" spc="0" normalizeH="0" baseline="0" noProof="0" dirty="0">
                <a:ln>
                  <a:noFill/>
                </a:ln>
                <a:solidFill>
                  <a:prstClr val="black"/>
                </a:solidFill>
                <a:effectLst/>
                <a:uLnTx/>
                <a:uFillTx/>
                <a:latin typeface="Arial"/>
                <a:ea typeface="Arial"/>
                <a:cs typeface="Arial"/>
                <a:sym typeface="Arial"/>
              </a:rPr>
              <a:t>Presented by Partners in Medical Education, Inc. 2021</a:t>
            </a:r>
            <a:endParaRPr kumimoji="0" sz="8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6" name="Google Shape;78;p12">
            <a:extLst>
              <a:ext uri="{FF2B5EF4-FFF2-40B4-BE49-F238E27FC236}">
                <a16:creationId xmlns:a16="http://schemas.microsoft.com/office/drawing/2014/main" id="{D2281F8C-85AB-A041-9412-098A68E80E9C}"/>
              </a:ext>
            </a:extLst>
          </p:cNvPr>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defPPr>
              <a:defRPr lang="en-US"/>
            </a:defPPr>
            <a:lvl1pPr marL="0" marR="0" lvl="0"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1pPr>
            <a:lvl2pPr marL="0" marR="0" lvl="1"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2pPr>
            <a:lvl3pPr marL="0" marR="0" lvl="2"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3pPr>
            <a:lvl4pPr marL="0" marR="0" lvl="3"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4pPr>
            <a:lvl5pPr marL="0" marR="0" lvl="4"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fld id="{00000000-1234-1234-1234-123412341234}" type="slidenum">
              <a:rPr lang="en-US" smtClean="0"/>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t>26</a:t>
            </a:fld>
            <a:endParaRPr kumimoji="0" sz="1000" b="1" i="0" u="none" strike="noStrike" kern="1200" cap="none" spc="0" normalizeH="0" baseline="0" noProof="0" dirty="0">
              <a:ln>
                <a:noFill/>
              </a:ln>
              <a:solidFill>
                <a:prstClr val="black"/>
              </a:solidFill>
              <a:effectLst/>
              <a:uLnTx/>
              <a:uFillTx/>
              <a:latin typeface="Arial"/>
              <a:cs typeface="Arial"/>
              <a:sym typeface="Arial"/>
            </a:endParaRPr>
          </a:p>
        </p:txBody>
      </p:sp>
    </p:spTree>
    <p:extLst>
      <p:ext uri="{BB962C8B-B14F-4D97-AF65-F5344CB8AC3E}">
        <p14:creationId xmlns:p14="http://schemas.microsoft.com/office/powerpoint/2010/main" val="12806618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1" name="Google Shape;71;p2"/>
          <p:cNvSpPr txBox="1">
            <a:spLocks noGrp="1"/>
          </p:cNvSpPr>
          <p:nvPr>
            <p:ph type="title"/>
          </p:nvPr>
        </p:nvSpPr>
        <p:spPr>
          <a:xfrm>
            <a:off x="1989344" y="246466"/>
            <a:ext cx="6525900" cy="132570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SzPts val="3500"/>
              <a:buFont typeface="Arial"/>
              <a:buNone/>
            </a:pPr>
            <a:r>
              <a:rPr lang="en-US" sz="3200" dirty="0"/>
              <a:t>References</a:t>
            </a:r>
            <a:endParaRPr dirty="0"/>
          </a:p>
        </p:txBody>
      </p:sp>
      <p:sp>
        <p:nvSpPr>
          <p:cNvPr id="72" name="Google Shape;72;p2"/>
          <p:cNvSpPr txBox="1">
            <a:spLocks noGrp="1"/>
          </p:cNvSpPr>
          <p:nvPr>
            <p:ph type="body" idx="1"/>
          </p:nvPr>
        </p:nvSpPr>
        <p:spPr>
          <a:xfrm>
            <a:off x="628544" y="1642756"/>
            <a:ext cx="7886700" cy="1325701"/>
          </a:xfrm>
          <a:prstGeom prst="rect">
            <a:avLst/>
          </a:prstGeom>
          <a:noFill/>
          <a:ln>
            <a:noFill/>
          </a:ln>
        </p:spPr>
        <p:txBody>
          <a:bodyPr spcFirstLastPara="1" wrap="square" lIns="91425" tIns="91425" rIns="91425" bIns="91425" anchor="t" anchorCtr="0">
            <a:noAutofit/>
          </a:bodyPr>
          <a:lstStyle/>
          <a:p>
            <a:r>
              <a:rPr lang="en-US" sz="1200" b="0" dirty="0">
                <a:latin typeface="+mn-lt"/>
              </a:rPr>
              <a:t>Sorooshian S. Crisis Management by Journal Editors: Case of COVID-19. J Korean Med Sci. 2020 Sep 21;35(37):e320. doi: 10.3346/jkms.2020.35.e320. PMID: 32959545; PMCID: PMC7505727.</a:t>
            </a:r>
            <a:endParaRPr lang="en-US" sz="1200" dirty="0">
              <a:latin typeface="+mn-lt"/>
            </a:endParaRPr>
          </a:p>
          <a:p>
            <a:r>
              <a:rPr lang="en-US" sz="1200" b="0" dirty="0">
                <a:latin typeface="+mn-lt"/>
              </a:rPr>
              <a:t>Panda S. Publishing in the time of pandemic: Editorial policy of a dermatology journal during COVID-19. Indian J Dermatol Venereol Leprol. 2020 Jul-Aug;86(4):337-340. doi: 10.4103/ijdvl.IJDVL_704_20. Erratum in: Indian J Dermatol Venereol Leprol. 2020 Sep-Oct;86(5):609. PMID: 32525104.</a:t>
            </a:r>
          </a:p>
          <a:p>
            <a:r>
              <a:rPr lang="en-US" sz="1200" b="0" dirty="0">
                <a:latin typeface="+mn-lt"/>
              </a:rPr>
              <a:t>Chan J, Oo S, Chor CYT, Yim D, Chan JSK, Harky A. COVID-19 and literature evidence: should we publish anything and everything? Acta Biomed. 2020 Sep 7;91(3):e2020020. doi: 10.23750/abm.v91i3.9827. PMID: 32921717; PMCID: PMC7717020.</a:t>
            </a:r>
          </a:p>
          <a:p>
            <a:r>
              <a:rPr lang="en-US" sz="1200" b="0" dirty="0">
                <a:latin typeface="+mn-lt"/>
              </a:rPr>
              <a:t>Perez, T., Perez, R. L., &amp; Roman, J. (2020). Conducting clinical research in the era of Covid-19. The American Journal of the Medical Sciences, 360(3), 213-215.</a:t>
            </a:r>
          </a:p>
          <a:p>
            <a:r>
              <a:rPr lang="en-US" sz="1200" b="0" dirty="0">
                <a:latin typeface="+mn-lt"/>
              </a:rPr>
              <a:t>Allebeck P, Sörberg Wallin A. In search of the relevant COVID research. Eur J Public Health. 2020 Oct 1;30(5):850-851. doi: 10.1093/eurpub/ckaa169. PMID: 32818271; PMCID: PMC7536247.</a:t>
            </a:r>
          </a:p>
          <a:p>
            <a:r>
              <a:rPr lang="en-US" sz="1200" b="0" dirty="0">
                <a:latin typeface="+mn-lt"/>
              </a:rPr>
              <a:t>Eisen MB, Akhmanova A, Behrens TE, Weigel D. Publishing in the time of COVID-19. Elife. 2020 Mar 25;9:e57162. doi: 10.7554/eLife.57162. PMID: 32209226; PMCID: PMC7096178.</a:t>
            </a:r>
          </a:p>
          <a:p>
            <a:r>
              <a:rPr lang="en-US" sz="1200" b="0" dirty="0">
                <a:latin typeface="+mn-lt"/>
              </a:rPr>
              <a:t>Vlasschaert C, Topf JM, Hiremath S. Proliferation of Papers and Preprints During the Coronavirus Disease 2019 Pandemic: Progress or Problems With Peer Review? Adv Chronic Kidney Dis. 2020 Sep;27(5):418-426. doi: 10.1053/j.ackd.2020.08.003. Epub 2020 Aug 6. PMID: 33308508; PMCID: PMC7409832.</a:t>
            </a:r>
          </a:p>
          <a:p>
            <a:r>
              <a:rPr lang="en-US" sz="1200" b="0" dirty="0">
                <a:latin typeface="+mn-lt"/>
              </a:rPr>
              <a:t>Gianola S, Jesus TS, Bargeri S, Castellini G. Characteristics of academic publications, preprints, and registered clinical trials on the COVID-19 pandemic. PLoS One. 2020 Oct 6;15(10):e0240123. doi: 10.1371/journal.pone.0240123. PMID: 33022014; PMCID: PMC7537872.</a:t>
            </a:r>
          </a:p>
          <a:p>
            <a:endParaRPr lang="en-US" sz="1200" b="0" dirty="0">
              <a:latin typeface="+mn-lt"/>
            </a:endParaRPr>
          </a:p>
          <a:p>
            <a:endParaRPr lang="en-US" sz="1200" b="0" dirty="0">
              <a:latin typeface="+mn-lt"/>
            </a:endParaRPr>
          </a:p>
        </p:txBody>
      </p:sp>
      <p:sp>
        <p:nvSpPr>
          <p:cNvPr id="5" name="Google Shape;77;p12">
            <a:extLst>
              <a:ext uri="{FF2B5EF4-FFF2-40B4-BE49-F238E27FC236}">
                <a16:creationId xmlns:a16="http://schemas.microsoft.com/office/drawing/2014/main" id="{DBC52DC7-CA36-6F4F-B9D4-669375CCB607}"/>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ts val="0"/>
              </a:spcBef>
              <a:spcAft>
                <a:spcPts val="0"/>
              </a:spcAft>
              <a:buClrTx/>
              <a:buSzPts val="1400"/>
              <a:buFontTx/>
              <a:buNone/>
              <a:tabLst/>
              <a:defRPr/>
            </a:pPr>
            <a:r>
              <a:rPr kumimoji="0" lang="en-US" sz="800" b="0" i="0" u="none" strike="noStrike" kern="1200" cap="none" spc="0" normalizeH="0" baseline="0" noProof="0" dirty="0">
                <a:ln>
                  <a:noFill/>
                </a:ln>
                <a:solidFill>
                  <a:prstClr val="black"/>
                </a:solidFill>
                <a:effectLst/>
                <a:uLnTx/>
                <a:uFillTx/>
                <a:latin typeface="Arial"/>
                <a:ea typeface="Arial"/>
                <a:cs typeface="Arial"/>
                <a:sym typeface="Arial"/>
              </a:rPr>
              <a:t>Presented by Partners in Medical Education, Inc. 2021</a:t>
            </a:r>
            <a:endParaRPr kumimoji="0" sz="8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6" name="Google Shape;78;p12">
            <a:extLst>
              <a:ext uri="{FF2B5EF4-FFF2-40B4-BE49-F238E27FC236}">
                <a16:creationId xmlns:a16="http://schemas.microsoft.com/office/drawing/2014/main" id="{D2281F8C-85AB-A041-9412-098A68E80E9C}"/>
              </a:ext>
            </a:extLst>
          </p:cNvPr>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defPPr>
              <a:defRPr lang="en-US"/>
            </a:defPPr>
            <a:lvl1pPr marL="0" marR="0" lvl="0"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1pPr>
            <a:lvl2pPr marL="0" marR="0" lvl="1"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2pPr>
            <a:lvl3pPr marL="0" marR="0" lvl="2"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3pPr>
            <a:lvl4pPr marL="0" marR="0" lvl="3"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4pPr>
            <a:lvl5pPr marL="0" marR="0" lvl="4"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fld id="{00000000-1234-1234-1234-123412341234}" type="slidenum">
              <a:rPr lang="en-US" smtClean="0"/>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t>27</a:t>
            </a:fld>
            <a:endParaRPr kumimoji="0" sz="1000" b="1" i="0" u="none" strike="noStrike" kern="1200" cap="none" spc="0" normalizeH="0" baseline="0" noProof="0" dirty="0">
              <a:ln>
                <a:noFill/>
              </a:ln>
              <a:solidFill>
                <a:prstClr val="black"/>
              </a:solidFill>
              <a:effectLst/>
              <a:uLnTx/>
              <a:uFillTx/>
              <a:latin typeface="Arial"/>
              <a:cs typeface="Arial"/>
              <a:sym typeface="Arial"/>
            </a:endParaRPr>
          </a:p>
        </p:txBody>
      </p:sp>
    </p:spTree>
    <p:extLst>
      <p:ext uri="{BB962C8B-B14F-4D97-AF65-F5344CB8AC3E}">
        <p14:creationId xmlns:p14="http://schemas.microsoft.com/office/powerpoint/2010/main" val="35861776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1" name="Google Shape;71;p2"/>
          <p:cNvSpPr txBox="1">
            <a:spLocks noGrp="1"/>
          </p:cNvSpPr>
          <p:nvPr>
            <p:ph type="title"/>
          </p:nvPr>
        </p:nvSpPr>
        <p:spPr>
          <a:xfrm>
            <a:off x="1989344" y="246466"/>
            <a:ext cx="6525900" cy="132570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SzPts val="3500"/>
              <a:buFont typeface="Arial"/>
              <a:buNone/>
            </a:pPr>
            <a:r>
              <a:rPr lang="en-US" sz="3200" dirty="0"/>
              <a:t>References</a:t>
            </a:r>
            <a:endParaRPr dirty="0"/>
          </a:p>
        </p:txBody>
      </p:sp>
      <p:sp>
        <p:nvSpPr>
          <p:cNvPr id="72" name="Google Shape;72;p2"/>
          <p:cNvSpPr txBox="1">
            <a:spLocks noGrp="1"/>
          </p:cNvSpPr>
          <p:nvPr>
            <p:ph type="body" idx="1"/>
          </p:nvPr>
        </p:nvSpPr>
        <p:spPr>
          <a:xfrm>
            <a:off x="628544" y="1663145"/>
            <a:ext cx="7886700" cy="1325701"/>
          </a:xfrm>
          <a:prstGeom prst="rect">
            <a:avLst/>
          </a:prstGeom>
          <a:noFill/>
          <a:ln>
            <a:noFill/>
          </a:ln>
        </p:spPr>
        <p:txBody>
          <a:bodyPr spcFirstLastPara="1" wrap="square" lIns="91425" tIns="91425" rIns="91425" bIns="91425" anchor="t" anchorCtr="0">
            <a:noAutofit/>
          </a:bodyPr>
          <a:lstStyle/>
          <a:p>
            <a:r>
              <a:rPr lang="en-US" sz="1200" b="0" dirty="0">
                <a:latin typeface="+mn-lt"/>
              </a:rPr>
              <a:t>Kohan L, Durbhakula S, Zaidi M, Phillips CCR, Rowan CC, Brenner GJ, Cohen SP. Changes in Pain Medicine Training Programs Associated with COVID-19: Survey Results. Anesth Analg. 2020 Nov 3. doi: 10.1213/ANE.0000000000005314. Epub ahead of print. PMID: 33177326.</a:t>
            </a:r>
          </a:p>
          <a:p>
            <a:r>
              <a:rPr lang="en-US" sz="1200" b="0" dirty="0">
                <a:latin typeface="+mn-lt"/>
              </a:rPr>
              <a:t>N. S. Wigginton et al., Moving academic research forward during COVID-19. Science 368, 1190–1192 (2020).</a:t>
            </a:r>
          </a:p>
          <a:p>
            <a:r>
              <a:rPr lang="en-US" sz="1200" b="0" dirty="0">
                <a:latin typeface="+mn-lt"/>
              </a:rPr>
              <a:t>The Lancet Global Health. Publishing in the time of COVID-19. Lancet Glob Health. 2020 Jul;8(7):e860. doi: 10.1016/S2214-109X(20)30260-6. PMID: 32562638.</a:t>
            </a:r>
            <a:endParaRPr lang="en-US" sz="1200" dirty="0">
              <a:latin typeface="+mn-lt"/>
            </a:endParaRPr>
          </a:p>
          <a:p>
            <a:r>
              <a:rPr lang="en-US" sz="1200" b="0" dirty="0">
                <a:latin typeface="+mn-lt"/>
              </a:rPr>
              <a:t>Putman MS, Ruderman EM, Niforatos JD. Publication Rate and Journal Review Time of COVID-19-Related Research. Mayo Clin Proc. 2020 Oct;95(10):2290-2291. doi: 10.1016/j.mayocp.2020.08.017. Epub 2020 Aug 31. PMID: 33012362; PMCID: PMC7458065.</a:t>
            </a:r>
          </a:p>
          <a:p>
            <a:r>
              <a:rPr lang="en-US" sz="1200" b="0" dirty="0">
                <a:latin typeface="+mn-lt"/>
              </a:rPr>
              <a:t>Wang J, Hong N. The COVID-19 research landscape: Measuring topics and collaborations using scientific literature. Medicine (Baltimore). 2020 Oct 23;99(43):e22849. doi: 10.1097/MD.0000000000022849. PMID: 33120818; PMCID: PMC7581087.</a:t>
            </a:r>
            <a:endParaRPr lang="en-US" sz="1200" dirty="0">
              <a:latin typeface="+mn-lt"/>
            </a:endParaRPr>
          </a:p>
          <a:p>
            <a:r>
              <a:rPr lang="en-US" sz="1200" b="0" dirty="0">
                <a:latin typeface="+mn-lt"/>
              </a:rPr>
              <a:t>von Kummer R. Scientific publishing during the COVID-19 pandemic. Neuroradiology. 2021 Jan;63(1):1-2. doi: 10.1007/s00234-020-02608-4. PMID: 33216152; PMCID: PMC7677432.</a:t>
            </a:r>
          </a:p>
          <a:p>
            <a:r>
              <a:rPr lang="en-US" sz="1200" b="0" dirty="0">
                <a:latin typeface="+mn-lt"/>
              </a:rPr>
              <a:t>Odone, A., Galea, S., Stuckler, D., Signorelli, C., &amp; University Vita-Salute San Raffaele COVID-19 literature monitoring working group Amerio Andrea MD PhD Bellini Lorenzo MD Bucci Daria Capraro Michele MD Gaetti Giovanni MD Salvati Stefano MD. (2020). The first 10 000 COVID-19 papers in perspective: are we publishing what we should be publishing?. European journal of public health, 30(5), 849-850.</a:t>
            </a:r>
          </a:p>
          <a:p>
            <a:r>
              <a:rPr lang="en-US" sz="1200" b="0" dirty="0">
                <a:latin typeface="+mn-lt"/>
              </a:rPr>
              <a:t>Mourad M, Bousleiman S, Wapner R, Gyamfi-Bannerman C. Conducting research during the COVID-19 pandemic. Semin Perinatol. 2020;44(7):151287. doi:10.1016/j.semperi.2020.151287</a:t>
            </a:r>
          </a:p>
        </p:txBody>
      </p:sp>
      <p:sp>
        <p:nvSpPr>
          <p:cNvPr id="5" name="Google Shape;77;p12">
            <a:extLst>
              <a:ext uri="{FF2B5EF4-FFF2-40B4-BE49-F238E27FC236}">
                <a16:creationId xmlns:a16="http://schemas.microsoft.com/office/drawing/2014/main" id="{DBC52DC7-CA36-6F4F-B9D4-669375CCB607}"/>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ts val="0"/>
              </a:spcBef>
              <a:spcAft>
                <a:spcPts val="0"/>
              </a:spcAft>
              <a:buClrTx/>
              <a:buSzPts val="1400"/>
              <a:buFontTx/>
              <a:buNone/>
              <a:tabLst/>
              <a:defRPr/>
            </a:pPr>
            <a:r>
              <a:rPr kumimoji="0" lang="en-US" sz="800" b="0" i="0" u="none" strike="noStrike" kern="1200" cap="none" spc="0" normalizeH="0" baseline="0" noProof="0" dirty="0">
                <a:ln>
                  <a:noFill/>
                </a:ln>
                <a:solidFill>
                  <a:prstClr val="black"/>
                </a:solidFill>
                <a:effectLst/>
                <a:uLnTx/>
                <a:uFillTx/>
                <a:latin typeface="Arial"/>
                <a:ea typeface="Arial"/>
                <a:cs typeface="Arial"/>
                <a:sym typeface="Arial"/>
              </a:rPr>
              <a:t>Presented by Partners in Medical Education, Inc. 2021</a:t>
            </a:r>
            <a:endParaRPr kumimoji="0" sz="8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6" name="Google Shape;78;p12">
            <a:extLst>
              <a:ext uri="{FF2B5EF4-FFF2-40B4-BE49-F238E27FC236}">
                <a16:creationId xmlns:a16="http://schemas.microsoft.com/office/drawing/2014/main" id="{D2281F8C-85AB-A041-9412-098A68E80E9C}"/>
              </a:ext>
            </a:extLst>
          </p:cNvPr>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defPPr>
              <a:defRPr lang="en-US"/>
            </a:defPPr>
            <a:lvl1pPr marL="0" marR="0" lvl="0"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1pPr>
            <a:lvl2pPr marL="0" marR="0" lvl="1"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2pPr>
            <a:lvl3pPr marL="0" marR="0" lvl="2"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3pPr>
            <a:lvl4pPr marL="0" marR="0" lvl="3"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4pPr>
            <a:lvl5pPr marL="0" marR="0" lvl="4"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fld id="{00000000-1234-1234-1234-123412341234}" type="slidenum">
              <a:rPr lang="en-US" smtClean="0"/>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t>28</a:t>
            </a:fld>
            <a:endParaRPr kumimoji="0" sz="1000" b="1" i="0" u="none" strike="noStrike" kern="1200" cap="none" spc="0" normalizeH="0" baseline="0" noProof="0" dirty="0">
              <a:ln>
                <a:noFill/>
              </a:ln>
              <a:solidFill>
                <a:prstClr val="black"/>
              </a:solidFill>
              <a:effectLst/>
              <a:uLnTx/>
              <a:uFillTx/>
              <a:latin typeface="Arial"/>
              <a:cs typeface="Arial"/>
              <a:sym typeface="Arial"/>
            </a:endParaRPr>
          </a:p>
        </p:txBody>
      </p:sp>
    </p:spTree>
    <p:extLst>
      <p:ext uri="{BB962C8B-B14F-4D97-AF65-F5344CB8AC3E}">
        <p14:creationId xmlns:p14="http://schemas.microsoft.com/office/powerpoint/2010/main" val="3286431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a:extLst>
              <a:ext uri="{FF2B5EF4-FFF2-40B4-BE49-F238E27FC236}">
                <a16:creationId xmlns:a16="http://schemas.microsoft.com/office/drawing/2014/main" id="{27D689D8-EB33-814E-AEB2-95BE0FBFAF9F}"/>
              </a:ext>
            </a:extLst>
          </p:cNvPr>
          <p:cNvSpPr>
            <a:spLocks noGrp="1"/>
          </p:cNvSpPr>
          <p:nvPr>
            <p:ph type="title"/>
          </p:nvPr>
        </p:nvSpPr>
        <p:spPr>
          <a:xfrm>
            <a:off x="0" y="2344187"/>
            <a:ext cx="9144000" cy="1325563"/>
          </a:xfrm>
        </p:spPr>
        <p:txBody>
          <a:bodyPr/>
          <a:lstStyle/>
          <a:p>
            <a:pPr algn="ctr"/>
            <a:r>
              <a:rPr lang="en-US" i="1" dirty="0"/>
              <a:t>Thank You!</a:t>
            </a:r>
          </a:p>
        </p:txBody>
      </p:sp>
      <p:sp>
        <p:nvSpPr>
          <p:cNvPr id="3" name="Google Shape;77;p12">
            <a:extLst>
              <a:ext uri="{FF2B5EF4-FFF2-40B4-BE49-F238E27FC236}">
                <a16:creationId xmlns:a16="http://schemas.microsoft.com/office/drawing/2014/main" id="{678A45F9-366D-0944-BAF7-88506D727E58}"/>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ts val="0"/>
              </a:spcBef>
              <a:spcAft>
                <a:spcPts val="0"/>
              </a:spcAft>
              <a:buClrTx/>
              <a:buSzPts val="1400"/>
              <a:buFontTx/>
              <a:buNone/>
              <a:tabLst/>
              <a:defRPr/>
            </a:pPr>
            <a:r>
              <a:rPr kumimoji="0" lang="en-US" sz="800" b="0" i="0" u="none" strike="noStrike" kern="1200" cap="none" spc="0" normalizeH="0" baseline="0" noProof="0" dirty="0">
                <a:ln>
                  <a:noFill/>
                </a:ln>
                <a:solidFill>
                  <a:prstClr val="black"/>
                </a:solidFill>
                <a:effectLst/>
                <a:uLnTx/>
                <a:uFillTx/>
                <a:latin typeface="Arial"/>
                <a:ea typeface="Arial"/>
                <a:cs typeface="Arial"/>
                <a:sym typeface="Arial"/>
              </a:rPr>
              <a:t>Presented by Partners in Medical Education, Inc. 2021</a:t>
            </a:r>
            <a:endParaRPr kumimoji="0" sz="8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4" name="Google Shape;78;p12">
            <a:extLst>
              <a:ext uri="{FF2B5EF4-FFF2-40B4-BE49-F238E27FC236}">
                <a16:creationId xmlns:a16="http://schemas.microsoft.com/office/drawing/2014/main" id="{204A1DA2-F6F1-9742-ADDE-B72262004E14}"/>
              </a:ext>
            </a:extLst>
          </p:cNvPr>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fld id="{00000000-1234-1234-1234-123412341234}" type="slidenum">
              <a:rPr lang="en-US" smtClean="0"/>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t>29</a:t>
            </a:fld>
            <a:endParaRPr kumimoji="0" sz="1000" b="1" i="0" u="none" strike="noStrike" kern="1200" cap="none" spc="0" normalizeH="0" baseline="0" noProof="0" dirty="0">
              <a:ln>
                <a:noFill/>
              </a:ln>
              <a:solidFill>
                <a:prstClr val="black"/>
              </a:solidFill>
              <a:effectLst/>
              <a:uLnTx/>
              <a:uFillTx/>
              <a:latin typeface="Arial"/>
              <a:cs typeface="Arial"/>
              <a:sym typeface="Arial"/>
            </a:endParaRPr>
          </a:p>
        </p:txBody>
      </p:sp>
    </p:spTree>
    <p:extLst>
      <p:ext uri="{BB962C8B-B14F-4D97-AF65-F5344CB8AC3E}">
        <p14:creationId xmlns:p14="http://schemas.microsoft.com/office/powerpoint/2010/main" val="1265470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1" name="Google Shape;71;p2"/>
          <p:cNvSpPr txBox="1">
            <a:spLocks noGrp="1"/>
          </p:cNvSpPr>
          <p:nvPr>
            <p:ph type="title"/>
          </p:nvPr>
        </p:nvSpPr>
        <p:spPr>
          <a:xfrm>
            <a:off x="1989344" y="246466"/>
            <a:ext cx="6525900" cy="132570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SzPts val="3500"/>
              <a:buFont typeface="Arial"/>
              <a:buNone/>
            </a:pPr>
            <a:r>
              <a:rPr lang="en-US" sz="3200" dirty="0"/>
              <a:t>Learning Objectives</a:t>
            </a:r>
            <a:endParaRPr dirty="0"/>
          </a:p>
        </p:txBody>
      </p:sp>
      <p:sp>
        <p:nvSpPr>
          <p:cNvPr id="72" name="Google Shape;72;p2"/>
          <p:cNvSpPr txBox="1">
            <a:spLocks noGrp="1"/>
          </p:cNvSpPr>
          <p:nvPr>
            <p:ph type="body" idx="1"/>
          </p:nvPr>
        </p:nvSpPr>
        <p:spPr>
          <a:xfrm>
            <a:off x="628544" y="1933044"/>
            <a:ext cx="7886700" cy="1325701"/>
          </a:xfrm>
          <a:prstGeom prst="rect">
            <a:avLst/>
          </a:prstGeom>
          <a:noFill/>
          <a:ln>
            <a:noFill/>
          </a:ln>
        </p:spPr>
        <p:txBody>
          <a:bodyPr spcFirstLastPara="1" wrap="square" lIns="91425" tIns="91425" rIns="91425" bIns="91425" anchor="t" anchorCtr="0">
            <a:noAutofit/>
          </a:bodyPr>
          <a:lstStyle/>
          <a:p>
            <a:pPr marL="63500" marR="0" lvl="0" indent="0" algn="l" rtl="0">
              <a:lnSpc>
                <a:spcPct val="90000"/>
              </a:lnSpc>
              <a:spcBef>
                <a:spcPts val="1000"/>
              </a:spcBef>
              <a:spcAft>
                <a:spcPts val="0"/>
              </a:spcAft>
              <a:buClr>
                <a:schemeClr val="dk1"/>
              </a:buClr>
              <a:buSzPts val="2600"/>
              <a:buNone/>
            </a:pPr>
            <a:r>
              <a:rPr lang="en-US" sz="2400" dirty="0"/>
              <a:t>At the end of the session, participants will learn about:</a:t>
            </a:r>
          </a:p>
          <a:p>
            <a:pPr marL="406400" marR="0" lvl="0" indent="-342900" algn="l" rtl="0">
              <a:lnSpc>
                <a:spcPct val="90000"/>
              </a:lnSpc>
              <a:spcBef>
                <a:spcPts val="1000"/>
              </a:spcBef>
              <a:spcAft>
                <a:spcPts val="0"/>
              </a:spcAft>
              <a:buClr>
                <a:schemeClr val="dk1"/>
              </a:buClr>
              <a:buSzPts val="2600"/>
            </a:pPr>
            <a:endParaRPr lang="en-US" sz="2400" dirty="0"/>
          </a:p>
          <a:p>
            <a:pPr marL="457200" marR="0" lvl="0" indent="-393700" algn="l" rtl="0">
              <a:lnSpc>
                <a:spcPct val="90000"/>
              </a:lnSpc>
              <a:spcBef>
                <a:spcPts val="1000"/>
              </a:spcBef>
              <a:spcAft>
                <a:spcPts val="0"/>
              </a:spcAft>
              <a:buClr>
                <a:schemeClr val="dk1"/>
              </a:buClr>
              <a:buSzPts val="2600"/>
              <a:buFont typeface="Arial"/>
              <a:buChar char="•"/>
            </a:pPr>
            <a:r>
              <a:rPr lang="en-US" sz="2400" dirty="0"/>
              <a:t>the effect of the COVID 19 pandemic on residency research and scholarly activities.</a:t>
            </a:r>
          </a:p>
          <a:p>
            <a:pPr marL="457200" marR="0" lvl="0" indent="-393700" algn="l" rtl="0">
              <a:lnSpc>
                <a:spcPct val="90000"/>
              </a:lnSpc>
              <a:spcBef>
                <a:spcPts val="1000"/>
              </a:spcBef>
              <a:spcAft>
                <a:spcPts val="0"/>
              </a:spcAft>
              <a:buClr>
                <a:schemeClr val="dk1"/>
              </a:buClr>
              <a:buSzPts val="2600"/>
              <a:buFont typeface="Arial"/>
              <a:buChar char="•"/>
            </a:pPr>
            <a:r>
              <a:rPr lang="en-US" sz="2400" dirty="0"/>
              <a:t>challenges in conducting research during the pandemic.</a:t>
            </a:r>
          </a:p>
          <a:p>
            <a:pPr marL="457200" marR="0" lvl="0" indent="-393700" algn="l" rtl="0">
              <a:lnSpc>
                <a:spcPct val="90000"/>
              </a:lnSpc>
              <a:spcBef>
                <a:spcPts val="1000"/>
              </a:spcBef>
              <a:spcAft>
                <a:spcPts val="0"/>
              </a:spcAft>
              <a:buClr>
                <a:schemeClr val="dk1"/>
              </a:buClr>
              <a:buSzPts val="2600"/>
              <a:buFont typeface="Arial"/>
              <a:buChar char="•"/>
            </a:pPr>
            <a:r>
              <a:rPr lang="en-US" sz="2400" dirty="0"/>
              <a:t>different types of scholarly opportunities and approaches possible during the pandemic.</a:t>
            </a:r>
          </a:p>
          <a:p>
            <a:pPr marL="457200" marR="0" lvl="0" indent="-393700" algn="l" rtl="0">
              <a:lnSpc>
                <a:spcPct val="90000"/>
              </a:lnSpc>
              <a:spcBef>
                <a:spcPts val="1000"/>
              </a:spcBef>
              <a:spcAft>
                <a:spcPts val="0"/>
              </a:spcAft>
              <a:buClr>
                <a:schemeClr val="dk1"/>
              </a:buClr>
              <a:buSzPts val="2600"/>
              <a:buFont typeface="Arial"/>
              <a:buChar char="•"/>
            </a:pPr>
            <a:endParaRPr lang="en-US" sz="2400" dirty="0"/>
          </a:p>
          <a:p>
            <a:pPr marL="457200" marR="0" lvl="0" indent="-393700" algn="l" rtl="0">
              <a:lnSpc>
                <a:spcPct val="90000"/>
              </a:lnSpc>
              <a:spcBef>
                <a:spcPts val="1000"/>
              </a:spcBef>
              <a:spcAft>
                <a:spcPts val="0"/>
              </a:spcAft>
              <a:buClr>
                <a:schemeClr val="dk1"/>
              </a:buClr>
              <a:buSzPts val="2600"/>
              <a:buFont typeface="Arial"/>
              <a:buChar char="•"/>
            </a:pPr>
            <a:endParaRPr lang="en-US" sz="2400" dirty="0"/>
          </a:p>
          <a:p>
            <a:pPr marL="457200" marR="0" lvl="0" indent="-393700" algn="l" rtl="0">
              <a:lnSpc>
                <a:spcPct val="90000"/>
              </a:lnSpc>
              <a:spcBef>
                <a:spcPts val="1000"/>
              </a:spcBef>
              <a:spcAft>
                <a:spcPts val="0"/>
              </a:spcAft>
              <a:buClr>
                <a:schemeClr val="dk1"/>
              </a:buClr>
              <a:buSzPts val="2600"/>
              <a:buFont typeface="Arial"/>
              <a:buChar char="•"/>
            </a:pPr>
            <a:endParaRPr lang="en-US" sz="2400" dirty="0"/>
          </a:p>
          <a:p>
            <a:pPr marL="457200" marR="0" lvl="0" indent="-393700" algn="l" rtl="0">
              <a:lnSpc>
                <a:spcPct val="90000"/>
              </a:lnSpc>
              <a:spcBef>
                <a:spcPts val="1000"/>
              </a:spcBef>
              <a:spcAft>
                <a:spcPts val="0"/>
              </a:spcAft>
              <a:buClr>
                <a:schemeClr val="dk1"/>
              </a:buClr>
              <a:buSzPts val="2600"/>
              <a:buFont typeface="Arial"/>
              <a:buChar char="•"/>
            </a:pPr>
            <a:endParaRPr sz="2400" dirty="0"/>
          </a:p>
        </p:txBody>
      </p:sp>
      <p:pic>
        <p:nvPicPr>
          <p:cNvPr id="73" name="Google Shape;73;p2" descr="http://www.legaltells.com/blog/wp-content/uploads/2011/06/Consistency.jpg"/>
          <p:cNvPicPr preferRelativeResize="0"/>
          <p:nvPr/>
        </p:nvPicPr>
        <p:blipFill rotWithShape="1">
          <a:blip r:embed="rId3">
            <a:alphaModFix/>
          </a:blip>
          <a:srcRect/>
          <a:stretch/>
        </p:blipFill>
        <p:spPr>
          <a:xfrm>
            <a:off x="6718977" y="392535"/>
            <a:ext cx="1796267" cy="1533084"/>
          </a:xfrm>
          <a:prstGeom prst="rect">
            <a:avLst/>
          </a:prstGeom>
          <a:noFill/>
          <a:ln>
            <a:noFill/>
          </a:ln>
        </p:spPr>
      </p:pic>
      <p:sp>
        <p:nvSpPr>
          <p:cNvPr id="5" name="Google Shape;77;p12">
            <a:extLst>
              <a:ext uri="{FF2B5EF4-FFF2-40B4-BE49-F238E27FC236}">
                <a16:creationId xmlns:a16="http://schemas.microsoft.com/office/drawing/2014/main" id="{2487D1BC-FD4F-9C47-BF54-2D2E25A35A83}"/>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ts val="0"/>
              </a:spcBef>
              <a:spcAft>
                <a:spcPts val="0"/>
              </a:spcAft>
              <a:buClrTx/>
              <a:buSzPts val="1400"/>
              <a:buFontTx/>
              <a:buNone/>
              <a:tabLst/>
              <a:defRPr/>
            </a:pPr>
            <a:r>
              <a:rPr kumimoji="0" lang="en-US" sz="800" b="0" i="0" u="none" strike="noStrike" kern="1200" cap="none" spc="0" normalizeH="0" baseline="0" noProof="0" dirty="0">
                <a:ln>
                  <a:noFill/>
                </a:ln>
                <a:solidFill>
                  <a:prstClr val="black"/>
                </a:solidFill>
                <a:effectLst/>
                <a:uLnTx/>
                <a:uFillTx/>
                <a:latin typeface="Arial"/>
                <a:ea typeface="Arial"/>
                <a:cs typeface="Arial"/>
                <a:sym typeface="Arial"/>
              </a:rPr>
              <a:t>Presented by Partners in Medical Education, Inc. 2021</a:t>
            </a:r>
            <a:endParaRPr kumimoji="0" sz="8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6" name="Google Shape;78;p12">
            <a:extLst>
              <a:ext uri="{FF2B5EF4-FFF2-40B4-BE49-F238E27FC236}">
                <a16:creationId xmlns:a16="http://schemas.microsoft.com/office/drawing/2014/main" id="{6809DB8E-7FB5-5445-B9E0-8C31DB1C2A0A}"/>
              </a:ext>
            </a:extLst>
          </p:cNvPr>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fld id="{00000000-1234-1234-1234-123412341234}" type="slidenum">
              <a:rPr lang="en-US" smtClean="0"/>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t>3</a:t>
            </a:fld>
            <a:endParaRPr kumimoji="0" sz="1000" b="1" i="0" u="none" strike="noStrike" kern="1200" cap="none" spc="0" normalizeH="0" baseline="0" noProof="0" dirty="0">
              <a:ln>
                <a:noFill/>
              </a:ln>
              <a:solidFill>
                <a:prstClr val="black"/>
              </a:solidFill>
              <a:effectLst/>
              <a:uLnTx/>
              <a:uFillTx/>
              <a:latin typeface="Arial"/>
              <a:cs typeface="Arial"/>
              <a:sym typeface="Arial"/>
            </a:endParaRPr>
          </a:p>
        </p:txBody>
      </p:sp>
    </p:spTree>
    <p:extLst>
      <p:ext uri="{BB962C8B-B14F-4D97-AF65-F5344CB8AC3E}">
        <p14:creationId xmlns:p14="http://schemas.microsoft.com/office/powerpoint/2010/main" val="17818537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8" name="Rectangle 3"/>
          <p:cNvSpPr txBox="1">
            <a:spLocks noChangeArrowheads="1"/>
          </p:cNvSpPr>
          <p:nvPr/>
        </p:nvSpPr>
        <p:spPr bwMode="auto">
          <a:xfrm>
            <a:off x="5441759" y="220871"/>
            <a:ext cx="3702241" cy="705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8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8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rPr>
              <a:t>   </a:t>
            </a:r>
            <a:r>
              <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rPr>
              <a:t>Latest On-Demand Webinars</a:t>
            </a:r>
            <a:br>
              <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rPr>
            </a:br>
            <a:endParaRPr kumimoji="0" lang="en-US"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000000"/>
              </a:buClr>
              <a:buSzPct val="150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000000"/>
              </a:buClr>
              <a:buSzPct val="150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charset="0"/>
              <a:buChar char="•"/>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p:txBody>
      </p:sp>
      <p:sp>
        <p:nvSpPr>
          <p:cNvPr id="9" name="Rectangle 8"/>
          <p:cNvSpPr>
            <a:spLocks noChangeArrowheads="1"/>
          </p:cNvSpPr>
          <p:nvPr/>
        </p:nvSpPr>
        <p:spPr bwMode="auto">
          <a:xfrm>
            <a:off x="5664199" y="5584371"/>
            <a:ext cx="3479801" cy="920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r>
              <a:rPr kumimoji="0" lang="en-US" sz="1100" b="0" i="1" u="none" strike="noStrike" kern="0" cap="none" spc="0" normalizeH="0" baseline="0" noProof="0" dirty="0">
                <a:ln>
                  <a:noFill/>
                </a:ln>
                <a:solidFill>
                  <a:srgbClr val="000000"/>
                </a:solidFill>
                <a:effectLst/>
                <a:uLnTx/>
                <a:uFillTx/>
                <a:latin typeface="Arial"/>
                <a:cs typeface="Arial"/>
                <a:sym typeface="Arial"/>
              </a:rPr>
              <a:t>Contact us today to learn how our Educational</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r>
              <a:rPr kumimoji="0" lang="en-US" sz="1100" b="0" i="1" u="none" strike="noStrike" kern="0" cap="none" spc="0" normalizeH="0" baseline="0" noProof="0" dirty="0">
                <a:ln>
                  <a:noFill/>
                </a:ln>
                <a:solidFill>
                  <a:srgbClr val="000000"/>
                </a:solidFill>
                <a:effectLst/>
                <a:uLnTx/>
                <a:uFillTx/>
                <a:latin typeface="Arial"/>
                <a:cs typeface="Arial"/>
                <a:sym typeface="Arial"/>
              </a:rPr>
              <a:t>Passports can save you time &amp; money! </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r>
              <a:rPr kumimoji="0" lang="en-US" sz="1100" b="0" i="1" u="none" strike="noStrike" kern="0" cap="none" spc="0" normalizeH="0" baseline="0" noProof="0" dirty="0">
                <a:ln>
                  <a:noFill/>
                </a:ln>
                <a:solidFill>
                  <a:srgbClr val="000000"/>
                </a:solidFill>
                <a:effectLst/>
                <a:uLnTx/>
                <a:uFillTx/>
                <a:latin typeface="Arial"/>
                <a:cs typeface="Arial"/>
                <a:sym typeface="Arial"/>
              </a:rPr>
              <a:t>724-864-7320</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r>
              <a:rPr kumimoji="0" lang="en-US" sz="1100" b="0" i="1" u="none" strike="noStrike" kern="0" cap="none" spc="0" normalizeH="0" baseline="0" noProof="0" dirty="0">
                <a:ln>
                  <a:noFill/>
                </a:ln>
                <a:solidFill>
                  <a:srgbClr val="000000"/>
                </a:solidFill>
                <a:effectLst/>
                <a:uLnTx/>
                <a:uFillTx/>
                <a:latin typeface="Arial"/>
                <a:cs typeface="Arial"/>
                <a:sym typeface="Arial"/>
              </a:rPr>
              <a:t>www.PartnersInMedEd.com</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200" b="0" i="1" u="none" strike="noStrike" kern="0" cap="none" spc="0" normalizeH="0" baseline="0" noProof="0" dirty="0">
              <a:ln>
                <a:noFill/>
              </a:ln>
              <a:solidFill>
                <a:srgbClr val="000000"/>
              </a:solidFill>
              <a:effectLst/>
              <a:uLnTx/>
              <a:uFillTx/>
              <a:latin typeface="Arial"/>
              <a:cs typeface="Arial"/>
              <a:sym typeface="Arial"/>
            </a:endParaRPr>
          </a:p>
        </p:txBody>
      </p:sp>
      <p:sp>
        <p:nvSpPr>
          <p:cNvPr id="15" name="Rectangle 3"/>
          <p:cNvSpPr txBox="1">
            <a:spLocks noChangeArrowheads="1"/>
          </p:cNvSpPr>
          <p:nvPr/>
        </p:nvSpPr>
        <p:spPr bwMode="auto">
          <a:xfrm>
            <a:off x="774714" y="286406"/>
            <a:ext cx="5060092" cy="4365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r>
              <a:rPr kumimoji="0" lang="en-US" sz="18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rPr>
              <a:t> </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rPr>
              <a:t>  Upcoming Live Webinar</a:t>
            </a:r>
            <a:br>
              <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rPr>
            </a:br>
            <a:br>
              <a:rPr lang="en-US" altLang="en-US" sz="1400" b="0" dirty="0">
                <a:solidFill>
                  <a:prstClr val="black"/>
                </a:solidFill>
                <a:latin typeface="+mn-lt"/>
                <a:ea typeface=""/>
                <a:cs typeface="Arial" panose="020B0604020202020204" pitchFamily="34" charset="0"/>
              </a:rPr>
            </a:br>
            <a:r>
              <a:rPr lang="en-US" sz="1400" dirty="0">
                <a:latin typeface="+mn-lt"/>
              </a:rPr>
              <a:t>      </a:t>
            </a:r>
            <a:endParaRPr lang="en-US" altLang="en-US" sz="1400" b="0" dirty="0">
              <a:solidFill>
                <a:prstClr val="black"/>
              </a:solidFill>
              <a:latin typeface="+mn-lt"/>
              <a:ea typeface=""/>
              <a:cs typeface="Arial" panose="020B0604020202020204" pitchFamily="34" charset="0"/>
            </a:endParaRPr>
          </a:p>
          <a:p>
            <a:pPr algn="ctr">
              <a:lnSpc>
                <a:spcPct val="80000"/>
              </a:lnSpc>
              <a:defRPr/>
            </a:pPr>
            <a:r>
              <a:rPr lang="en-US" sz="1400" dirty="0">
                <a:latin typeface="+mn-lt"/>
              </a:rPr>
              <a:t>          How to Maximize Virtual Learning Part 2</a:t>
            </a:r>
          </a:p>
          <a:p>
            <a:pPr algn="ctr">
              <a:defRPr/>
            </a:pPr>
            <a:r>
              <a:rPr lang="en-US" altLang="en-US" sz="1400" b="0" dirty="0">
                <a:solidFill>
                  <a:prstClr val="black"/>
                </a:solidFill>
                <a:latin typeface="+mn-lt"/>
                <a:ea typeface=""/>
                <a:cs typeface="Arial" panose="020B0604020202020204" pitchFamily="34" charset="0"/>
              </a:rPr>
              <a:t>         Tuesday, February 23, 2021</a:t>
            </a:r>
            <a:br>
              <a:rPr lang="en-US" altLang="en-US" sz="1400" b="0" dirty="0">
                <a:solidFill>
                  <a:prstClr val="black"/>
                </a:solidFill>
                <a:latin typeface="+mn-lt"/>
                <a:ea typeface=""/>
                <a:cs typeface="Arial" panose="020B0604020202020204" pitchFamily="34" charset="0"/>
              </a:rPr>
            </a:br>
            <a:r>
              <a:rPr lang="en-US" altLang="en-US" sz="1400" b="0" dirty="0">
                <a:solidFill>
                  <a:prstClr val="black"/>
                </a:solidFill>
                <a:latin typeface="+mn-lt"/>
                <a:ea typeface=""/>
                <a:cs typeface="Arial" panose="020B0604020202020204" pitchFamily="34" charset="0"/>
              </a:rPr>
              <a:t>  12:00pm – 1:00pm EST</a:t>
            </a:r>
          </a:p>
          <a:p>
            <a:pPr algn="ctr">
              <a:lnSpc>
                <a:spcPct val="80000"/>
              </a:lnSpc>
              <a:defRPr/>
            </a:pPr>
            <a:endParaRPr lang="en-US" altLang="en-US" sz="1400" b="0" dirty="0">
              <a:solidFill>
                <a:prstClr val="black"/>
              </a:solidFill>
              <a:latin typeface="+mn-lt"/>
              <a:ea typeface=""/>
              <a:cs typeface="Arial" panose="020B0604020202020204" pitchFamily="34" charset="0"/>
            </a:endParaRPr>
          </a:p>
          <a:p>
            <a:pPr algn="ctr">
              <a:defRPr/>
            </a:pPr>
            <a:r>
              <a:rPr lang="en-US" sz="1400" dirty="0">
                <a:latin typeface="+mn-lt"/>
              </a:rPr>
              <a:t>       Digging for Data Part 3</a:t>
            </a:r>
            <a:br>
              <a:rPr lang="en-US" sz="1400" dirty="0">
                <a:latin typeface="+mn-lt"/>
              </a:rPr>
            </a:br>
            <a:r>
              <a:rPr lang="en-US" altLang="en-US" sz="1400" b="0" dirty="0">
                <a:solidFill>
                  <a:prstClr val="black"/>
                </a:solidFill>
                <a:latin typeface="+mn-lt"/>
                <a:ea typeface=""/>
                <a:cs typeface="Arial" panose="020B0604020202020204" pitchFamily="34" charset="0"/>
              </a:rPr>
              <a:t>Thursday, March 4, 2021</a:t>
            </a:r>
            <a:br>
              <a:rPr lang="en-US" altLang="en-US" sz="1400" b="0" dirty="0">
                <a:solidFill>
                  <a:prstClr val="black"/>
                </a:solidFill>
                <a:latin typeface="+mn-lt"/>
                <a:ea typeface=""/>
                <a:cs typeface="Arial" panose="020B0604020202020204" pitchFamily="34" charset="0"/>
              </a:rPr>
            </a:br>
            <a:r>
              <a:rPr lang="en-US" altLang="en-US" sz="1400" b="0" dirty="0">
                <a:solidFill>
                  <a:prstClr val="black"/>
                </a:solidFill>
                <a:latin typeface="+mn-lt"/>
                <a:ea typeface=""/>
                <a:cs typeface="Arial" panose="020B0604020202020204" pitchFamily="34" charset="0"/>
              </a:rPr>
              <a:t>  12:00pm – 1:00pm EST</a:t>
            </a:r>
          </a:p>
          <a:p>
            <a:pPr algn="ctr">
              <a:lnSpc>
                <a:spcPct val="80000"/>
              </a:lnSpc>
              <a:defRPr/>
            </a:pPr>
            <a:r>
              <a:rPr lang="en-US" altLang="en-US" sz="1400" b="0" dirty="0">
                <a:solidFill>
                  <a:prstClr val="black"/>
                </a:solidFill>
                <a:latin typeface="+mn-lt"/>
                <a:ea typeface=""/>
                <a:cs typeface="Arial" panose="020B0604020202020204" pitchFamily="34" charset="0"/>
              </a:rPr>
              <a:t>  </a:t>
            </a:r>
          </a:p>
          <a:p>
            <a:pPr algn="ctr">
              <a:lnSpc>
                <a:spcPct val="80000"/>
              </a:lnSpc>
              <a:defRPr/>
            </a:pPr>
            <a:r>
              <a:rPr lang="en-US" sz="1400" dirty="0">
                <a:latin typeface="+mn-lt"/>
              </a:rPr>
              <a:t>      Ask Partners – Spring Freebie</a:t>
            </a:r>
            <a:br>
              <a:rPr lang="en-US" sz="1400" dirty="0">
                <a:latin typeface="+mn-lt"/>
              </a:rPr>
            </a:br>
            <a:r>
              <a:rPr lang="en-US" altLang="en-US" sz="1400" b="0" dirty="0">
                <a:solidFill>
                  <a:prstClr val="black"/>
                </a:solidFill>
                <a:latin typeface="+mn-lt"/>
                <a:ea typeface=""/>
                <a:cs typeface="Arial" panose="020B0604020202020204" pitchFamily="34" charset="0"/>
              </a:rPr>
              <a:t>Thursday, March 11, 2021</a:t>
            </a:r>
            <a:br>
              <a:rPr lang="en-US" altLang="en-US" sz="1400" b="0" dirty="0">
                <a:solidFill>
                  <a:prstClr val="black"/>
                </a:solidFill>
                <a:latin typeface="+mn-lt"/>
                <a:ea typeface=""/>
                <a:cs typeface="Arial" panose="020B0604020202020204" pitchFamily="34" charset="0"/>
              </a:rPr>
            </a:br>
            <a:r>
              <a:rPr lang="en-US" altLang="en-US" sz="1400" b="0" dirty="0">
                <a:solidFill>
                  <a:prstClr val="black"/>
                </a:solidFill>
                <a:latin typeface="+mn-lt"/>
                <a:ea typeface=""/>
                <a:cs typeface="Arial" panose="020B0604020202020204" pitchFamily="34" charset="0"/>
              </a:rPr>
              <a:t>  12:00pm – 1:00pm EST</a:t>
            </a:r>
          </a:p>
          <a:p>
            <a:pPr algn="ctr">
              <a:lnSpc>
                <a:spcPct val="80000"/>
              </a:lnSpc>
              <a:defRPr/>
            </a:pPr>
            <a:endParaRPr lang="en-US" altLang="en-US" sz="1400" b="0" dirty="0">
              <a:solidFill>
                <a:prstClr val="black"/>
              </a:solidFill>
              <a:latin typeface="+mn-lt"/>
              <a:ea typeface=""/>
              <a:cs typeface="Arial" panose="020B0604020202020204" pitchFamily="34" charset="0"/>
            </a:endParaRPr>
          </a:p>
          <a:p>
            <a:pPr algn="ctr">
              <a:lnSpc>
                <a:spcPct val="80000"/>
              </a:lnSpc>
              <a:defRPr/>
            </a:pPr>
            <a:r>
              <a:rPr lang="en-US" sz="1400" dirty="0">
                <a:latin typeface="+mn-lt"/>
              </a:rPr>
              <a:t>         Lessons Learned from the Pandemic: </a:t>
            </a:r>
            <a:br>
              <a:rPr lang="en-US" sz="1400" dirty="0">
                <a:latin typeface="+mn-lt"/>
              </a:rPr>
            </a:br>
            <a:r>
              <a:rPr lang="en-US" sz="1400" dirty="0">
                <a:latin typeface="+mn-lt"/>
              </a:rPr>
              <a:t>Planning for the Next Disaster</a:t>
            </a:r>
            <a:br>
              <a:rPr lang="en-US" sz="1400" dirty="0">
                <a:latin typeface="+mn-lt"/>
              </a:rPr>
            </a:br>
            <a:r>
              <a:rPr lang="en-US" altLang="en-US" sz="1400" b="0" dirty="0">
                <a:solidFill>
                  <a:prstClr val="black"/>
                </a:solidFill>
                <a:latin typeface="+mn-lt"/>
                <a:ea typeface=""/>
                <a:cs typeface="Arial" panose="020B0604020202020204" pitchFamily="34" charset="0"/>
              </a:rPr>
              <a:t>Thursday, April 8, 2021</a:t>
            </a:r>
            <a:br>
              <a:rPr lang="en-US" altLang="en-US" sz="1400" b="0" dirty="0">
                <a:solidFill>
                  <a:prstClr val="black"/>
                </a:solidFill>
                <a:latin typeface="+mn-lt"/>
                <a:ea typeface=""/>
                <a:cs typeface="Arial" panose="020B0604020202020204" pitchFamily="34" charset="0"/>
              </a:rPr>
            </a:br>
            <a:r>
              <a:rPr lang="en-US" altLang="en-US" sz="1400" b="0" dirty="0">
                <a:solidFill>
                  <a:prstClr val="black"/>
                </a:solidFill>
                <a:latin typeface="+mn-lt"/>
                <a:ea typeface=""/>
                <a:cs typeface="Arial" panose="020B0604020202020204" pitchFamily="34" charset="0"/>
              </a:rPr>
              <a:t>  12:00pm – 1:00pm EST</a:t>
            </a:r>
          </a:p>
          <a:p>
            <a:pPr algn="ctr">
              <a:lnSpc>
                <a:spcPct val="80000"/>
              </a:lnSpc>
              <a:defRPr/>
            </a:pPr>
            <a:endParaRPr lang="en-US" altLang="en-US" sz="1400" b="0" dirty="0">
              <a:solidFill>
                <a:prstClr val="black"/>
              </a:solidFill>
              <a:latin typeface="+mn-lt"/>
              <a:ea typeface=""/>
              <a:cs typeface="Arial" panose="020B0604020202020204" pitchFamily="34" charset="0"/>
            </a:endParaRPr>
          </a:p>
          <a:p>
            <a:pPr marL="342900" marR="0" lvl="0" indent="-342900" algn="ctr" defTabSz="914400" rtl="0" eaLnBrk="1" fontAlgn="auto" latinLnBrk="0" hangingPunct="1">
              <a:lnSpc>
                <a:spcPct val="80000"/>
              </a:lnSpc>
              <a:spcBef>
                <a:spcPts val="0"/>
              </a:spcBef>
              <a:spcAft>
                <a:spcPts val="0"/>
              </a:spcAft>
              <a:buClr>
                <a:srgbClr val="000000"/>
              </a:buClr>
              <a:buSzTx/>
              <a:buFont typeface="Wingdings" charset="2"/>
              <a:buNone/>
              <a:tabLst/>
              <a:defRPr/>
            </a:pPr>
            <a:r>
              <a:rPr kumimoji="0" lang="en-US" altLang="en-US" sz="1500" b="1" i="0" u="none" strike="noStrike" kern="0" cap="none" spc="0" normalizeH="0" baseline="0" noProof="0" dirty="0">
                <a:ln>
                  <a:noFill/>
                </a:ln>
                <a:solidFill>
                  <a:srgbClr val="000000"/>
                </a:solidFill>
                <a:effectLst/>
                <a:uLnTx/>
                <a:uFillTx/>
                <a:latin typeface="Arial" charset="0"/>
                <a:ea typeface="ＭＳ Ｐゴシック" charset="0"/>
                <a:sym typeface="Arial"/>
              </a:rPr>
              <a:t> </a:t>
            </a:r>
          </a:p>
        </p:txBody>
      </p:sp>
      <p:sp>
        <p:nvSpPr>
          <p:cNvPr id="16" name="Slide Number Placeholder 4">
            <a:extLst>
              <a:ext uri="{FF2B5EF4-FFF2-40B4-BE49-F238E27FC236}">
                <a16:creationId xmlns:a16="http://schemas.microsoft.com/office/drawing/2014/main" id="{1BC0267B-F438-E24C-9DAA-F6D2132B4198}"/>
              </a:ext>
            </a:extLst>
          </p:cNvPr>
          <p:cNvSpPr txBox="1">
            <a:spLocks/>
          </p:cNvSpPr>
          <p:nvPr/>
        </p:nvSpPr>
        <p:spPr>
          <a:xfrm>
            <a:off x="6457950" y="6433131"/>
            <a:ext cx="2057400" cy="365125"/>
          </a:xfrm>
          <a:prstGeom prst="rect">
            <a:avLst/>
          </a:prstGeom>
        </p:spPr>
        <p:txBody>
          <a:bodyPr anchor="ctr"/>
          <a:lstStyle>
            <a:defPPr>
              <a:defRPr lang="en-US"/>
            </a:defPPr>
            <a:lvl1pPr algn="r" rtl="0" eaLnBrk="0" fontAlgn="base" hangingPunct="0">
              <a:spcBef>
                <a:spcPct val="0"/>
              </a:spcBef>
              <a:spcAft>
                <a:spcPct val="0"/>
              </a:spcAft>
              <a:defRPr sz="1000" b="1" kern="1200">
                <a:solidFill>
                  <a:schemeClr val="tx1"/>
                </a:solidFill>
                <a:latin typeface="Arial" charset="0"/>
                <a:ea typeface="Arial" charset="0"/>
                <a:cs typeface="Arial" charset="0"/>
              </a:defRPr>
            </a:lvl1pPr>
            <a:lvl2pPr marL="457200" algn="l" rtl="0" eaLnBrk="0" fontAlgn="base" hangingPunct="0">
              <a:spcBef>
                <a:spcPct val="0"/>
              </a:spcBef>
              <a:spcAft>
                <a:spcPct val="0"/>
              </a:spcAft>
              <a:defRPr sz="2000" b="1" kern="1200">
                <a:solidFill>
                  <a:schemeClr val="tx1"/>
                </a:solidFill>
                <a:latin typeface="Comic Sans MS" charset="0"/>
                <a:ea typeface="+mn-ea"/>
                <a:cs typeface="+mn-cs"/>
              </a:defRPr>
            </a:lvl2pPr>
            <a:lvl3pPr marL="914400" algn="l" rtl="0" eaLnBrk="0" fontAlgn="base" hangingPunct="0">
              <a:spcBef>
                <a:spcPct val="0"/>
              </a:spcBef>
              <a:spcAft>
                <a:spcPct val="0"/>
              </a:spcAft>
              <a:defRPr sz="2000" b="1" kern="1200">
                <a:solidFill>
                  <a:schemeClr val="tx1"/>
                </a:solidFill>
                <a:latin typeface="Comic Sans MS" charset="0"/>
                <a:ea typeface="+mn-ea"/>
                <a:cs typeface="+mn-cs"/>
              </a:defRPr>
            </a:lvl3pPr>
            <a:lvl4pPr marL="1371600" algn="l" rtl="0" eaLnBrk="0" fontAlgn="base" hangingPunct="0">
              <a:spcBef>
                <a:spcPct val="0"/>
              </a:spcBef>
              <a:spcAft>
                <a:spcPct val="0"/>
              </a:spcAft>
              <a:defRPr sz="2000" b="1" kern="1200">
                <a:solidFill>
                  <a:schemeClr val="tx1"/>
                </a:solidFill>
                <a:latin typeface="Comic Sans MS" charset="0"/>
                <a:ea typeface="+mn-ea"/>
                <a:cs typeface="+mn-cs"/>
              </a:defRPr>
            </a:lvl4pPr>
            <a:lvl5pPr marL="1828800" algn="l" rtl="0" eaLnBrk="0" fontAlgn="base" hangingPunct="0">
              <a:spcBef>
                <a:spcPct val="0"/>
              </a:spcBef>
              <a:spcAft>
                <a:spcPct val="0"/>
              </a:spcAft>
              <a:defRPr sz="2000" b="1" kern="1200">
                <a:solidFill>
                  <a:schemeClr val="tx1"/>
                </a:solidFill>
                <a:latin typeface="Comic Sans MS" charset="0"/>
                <a:ea typeface="+mn-ea"/>
                <a:cs typeface="+mn-cs"/>
              </a:defRPr>
            </a:lvl5pPr>
            <a:lvl6pPr marL="2286000" algn="l" defTabSz="914400" rtl="0" eaLnBrk="1" latinLnBrk="0" hangingPunct="1">
              <a:defRPr sz="2000" b="1" kern="1200">
                <a:solidFill>
                  <a:schemeClr val="tx1"/>
                </a:solidFill>
                <a:latin typeface="Comic Sans MS" charset="0"/>
                <a:ea typeface="+mn-ea"/>
                <a:cs typeface="+mn-cs"/>
              </a:defRPr>
            </a:lvl6pPr>
            <a:lvl7pPr marL="2743200" algn="l" defTabSz="914400" rtl="0" eaLnBrk="1" latinLnBrk="0" hangingPunct="1">
              <a:defRPr sz="2000" b="1" kern="1200">
                <a:solidFill>
                  <a:schemeClr val="tx1"/>
                </a:solidFill>
                <a:latin typeface="Comic Sans MS" charset="0"/>
                <a:ea typeface="+mn-ea"/>
                <a:cs typeface="+mn-cs"/>
              </a:defRPr>
            </a:lvl7pPr>
            <a:lvl8pPr marL="3200400" algn="l" defTabSz="914400" rtl="0" eaLnBrk="1" latinLnBrk="0" hangingPunct="1">
              <a:defRPr sz="2000" b="1" kern="1200">
                <a:solidFill>
                  <a:schemeClr val="tx1"/>
                </a:solidFill>
                <a:latin typeface="Comic Sans MS" charset="0"/>
                <a:ea typeface="+mn-ea"/>
                <a:cs typeface="+mn-cs"/>
              </a:defRPr>
            </a:lvl8pPr>
            <a:lvl9pPr marL="3657600" algn="l" defTabSz="914400" rtl="0" eaLnBrk="1" latinLnBrk="0" hangingPunct="1">
              <a:defRPr sz="2000" b="1" kern="1200">
                <a:solidFill>
                  <a:schemeClr val="tx1"/>
                </a:solidFill>
                <a:latin typeface="Comic Sans MS" charset="0"/>
                <a:ea typeface="+mn-ea"/>
                <a:cs typeface="+mn-cs"/>
              </a:defRPr>
            </a:lvl9pPr>
          </a:lstStyle>
          <a:p>
            <a:pPr marL="0" marR="0" lvl="0" indent="0" algn="r" defTabSz="914400" rtl="0" eaLnBrk="0" fontAlgn="base" latinLnBrk="0" hangingPunct="0">
              <a:lnSpc>
                <a:spcPct val="100000"/>
              </a:lnSpc>
              <a:spcBef>
                <a:spcPct val="0"/>
              </a:spcBef>
              <a:spcAft>
                <a:spcPct val="0"/>
              </a:spcAft>
              <a:buClr>
                <a:srgbClr val="000000"/>
              </a:buClr>
              <a:buSzTx/>
              <a:buFont typeface="Arial"/>
              <a:buNone/>
              <a:tabLst/>
              <a:defRPr/>
            </a:pPr>
            <a:fld id="{6AD68910-38FE-C240-95D4-C063CA8D3DE6}" type="slidenum">
              <a:rPr kumimoji="0" lang="en-US" altLang="en-US" sz="1000" b="1" i="0" u="none" strike="noStrike" kern="1200" cap="none" spc="0" normalizeH="0" baseline="0" noProof="0" smtClean="0">
                <a:ln>
                  <a:noFill/>
                </a:ln>
                <a:solidFill>
                  <a:srgbClr val="000000"/>
                </a:solidFill>
                <a:effectLst/>
                <a:uLnTx/>
                <a:uFillTx/>
                <a:latin typeface="Arial" charset="0"/>
                <a:cs typeface="Arial" charset="0"/>
                <a:sym typeface="Arial"/>
              </a:rPr>
              <a:pPr marL="0" marR="0" lvl="0" indent="0" algn="r" defTabSz="914400" rtl="0" eaLnBrk="0" fontAlgn="base" latinLnBrk="0" hangingPunct="0">
                <a:lnSpc>
                  <a:spcPct val="100000"/>
                </a:lnSpc>
                <a:spcBef>
                  <a:spcPct val="0"/>
                </a:spcBef>
                <a:spcAft>
                  <a:spcPct val="0"/>
                </a:spcAft>
                <a:buClr>
                  <a:srgbClr val="000000"/>
                </a:buClr>
                <a:buSzTx/>
                <a:buFont typeface="Arial"/>
                <a:buNone/>
                <a:tabLst/>
                <a:defRPr/>
              </a:pPr>
              <a:t>30</a:t>
            </a:fld>
            <a:endParaRPr kumimoji="0" lang="en-US" altLang="en-US" sz="1000" b="1" i="0" u="none" strike="noStrike" kern="1200" cap="none" spc="0" normalizeH="0" baseline="0" noProof="0" dirty="0">
              <a:ln>
                <a:noFill/>
              </a:ln>
              <a:solidFill>
                <a:srgbClr val="000000"/>
              </a:solidFill>
              <a:effectLst/>
              <a:uLnTx/>
              <a:uFillTx/>
              <a:latin typeface="Arial" charset="0"/>
              <a:cs typeface="Arial" charset="0"/>
              <a:sym typeface="Arial"/>
            </a:endParaRPr>
          </a:p>
        </p:txBody>
      </p:sp>
      <p:sp>
        <p:nvSpPr>
          <p:cNvPr id="17" name="Rectangle 3">
            <a:extLst>
              <a:ext uri="{FF2B5EF4-FFF2-40B4-BE49-F238E27FC236}">
                <a16:creationId xmlns:a16="http://schemas.microsoft.com/office/drawing/2014/main" id="{CFB48B9B-7E89-264A-A803-E6C70EA0A372}"/>
              </a:ext>
            </a:extLst>
          </p:cNvPr>
          <p:cNvSpPr txBox="1">
            <a:spLocks noChangeArrowheads="1"/>
          </p:cNvSpPr>
          <p:nvPr/>
        </p:nvSpPr>
        <p:spPr bwMode="auto">
          <a:xfrm>
            <a:off x="683322" y="4297954"/>
            <a:ext cx="5022581" cy="103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8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8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rPr>
              <a:t>   </a:t>
            </a:r>
            <a:r>
              <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rPr>
              <a:t>NEW Faculty Development Series</a:t>
            </a:r>
            <a:br>
              <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rPr>
            </a:b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000000"/>
              </a:buClr>
              <a:buSzPct val="150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charset="0"/>
              <a:buChar char="•"/>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p:txBody>
      </p:sp>
      <p:sp>
        <p:nvSpPr>
          <p:cNvPr id="19" name="Rectangle 3">
            <a:extLst>
              <a:ext uri="{FF2B5EF4-FFF2-40B4-BE49-F238E27FC236}">
                <a16:creationId xmlns:a16="http://schemas.microsoft.com/office/drawing/2014/main" id="{1C34D67E-6A64-9842-B68B-F6E1EFE5B26A}"/>
              </a:ext>
            </a:extLst>
          </p:cNvPr>
          <p:cNvSpPr txBox="1">
            <a:spLocks noChangeArrowheads="1"/>
          </p:cNvSpPr>
          <p:nvPr/>
        </p:nvSpPr>
        <p:spPr bwMode="auto">
          <a:xfrm>
            <a:off x="780586" y="5000874"/>
            <a:ext cx="4846104" cy="128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rPr>
              <a:t>15 Minutes to Effective Feedback</a:t>
            </a:r>
            <a:br>
              <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rPr>
            </a:br>
            <a:endPar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rPr>
              <a:t>Toolbox for Teaching Millennials</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rPr>
              <a:t>Taking Supervision to the Next Level</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endParaRPr>
          </a:p>
          <a:p>
            <a:pPr marL="0" marR="0" lvl="0" indent="0" algn="ctr" defTabSz="914400" rtl="0" eaLnBrk="1" fontAlgn="auto" latinLnBrk="0" hangingPunct="1">
              <a:lnSpc>
                <a:spcPct val="80000"/>
              </a:lnSpc>
              <a:spcBef>
                <a:spcPct val="20000"/>
              </a:spcBef>
              <a:spcAft>
                <a:spcPts val="0"/>
              </a:spcAft>
              <a:buClr>
                <a:srgbClr val="000000"/>
              </a:buClr>
              <a:buSzPct val="150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000000"/>
              </a:buClr>
              <a:buSzPct val="150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p:txBody>
      </p:sp>
      <p:sp>
        <p:nvSpPr>
          <p:cNvPr id="10" name="TextBox 9">
            <a:extLst>
              <a:ext uri="{FF2B5EF4-FFF2-40B4-BE49-F238E27FC236}">
                <a16:creationId xmlns:a16="http://schemas.microsoft.com/office/drawing/2014/main" id="{FAC18BD8-A5B9-3741-B6AD-A994C0913D2D}"/>
              </a:ext>
            </a:extLst>
          </p:cNvPr>
          <p:cNvSpPr txBox="1"/>
          <p:nvPr/>
        </p:nvSpPr>
        <p:spPr>
          <a:xfrm>
            <a:off x="5638800" y="725880"/>
            <a:ext cx="3505200" cy="6186309"/>
          </a:xfrm>
          <a:prstGeom prst="rect">
            <a:avLst/>
          </a:prstGeom>
          <a:noFill/>
        </p:spPr>
        <p:txBody>
          <a:bodyPr wrap="square" rtlCol="0">
            <a:spAutoFit/>
          </a:bodyPr>
          <a:lstStyle/>
          <a:p>
            <a:pPr algn="ctr"/>
            <a:endParaRPr lang="en-US" sz="1200" dirty="0">
              <a:solidFill>
                <a:srgbClr val="0070C0"/>
              </a:solidFill>
              <a:latin typeface="+mn-lt"/>
              <a:cs typeface="Arial" panose="020B0604020202020204" pitchFamily="34" charset="0"/>
            </a:endParaRPr>
          </a:p>
          <a:p>
            <a:pPr algn="ctr"/>
            <a:endParaRPr lang="en-US" sz="1200" dirty="0">
              <a:solidFill>
                <a:srgbClr val="0070C0"/>
              </a:solidFill>
              <a:latin typeface="+mn-lt"/>
            </a:endParaRPr>
          </a:p>
          <a:p>
            <a:pPr algn="ctr"/>
            <a:r>
              <a:rPr lang="en-US" sz="1200" dirty="0">
                <a:solidFill>
                  <a:srgbClr val="0070C0"/>
                </a:solidFill>
                <a:latin typeface="+mn-lt"/>
              </a:rPr>
              <a:t>ADS Annual Update: Best Practices</a:t>
            </a:r>
          </a:p>
          <a:p>
            <a:pPr algn="ctr"/>
            <a:endParaRPr lang="en-US" sz="1200" dirty="0">
              <a:solidFill>
                <a:srgbClr val="0070C0"/>
              </a:solidFill>
              <a:latin typeface="+mn-lt"/>
            </a:endParaRPr>
          </a:p>
          <a:p>
            <a:pPr algn="ctr"/>
            <a:r>
              <a:rPr lang="en-US" sz="1200" dirty="0">
                <a:solidFill>
                  <a:srgbClr val="0070C0"/>
                </a:solidFill>
                <a:latin typeface="+mn-lt"/>
              </a:rPr>
              <a:t>Graduate Medical Education Financing</a:t>
            </a:r>
          </a:p>
          <a:p>
            <a:pPr algn="ctr"/>
            <a:endParaRPr lang="en-US" sz="1200" dirty="0">
              <a:solidFill>
                <a:srgbClr val="0070C0"/>
              </a:solidFill>
              <a:latin typeface="+mn-lt"/>
            </a:endParaRPr>
          </a:p>
          <a:p>
            <a:pPr algn="ctr"/>
            <a:r>
              <a:rPr lang="en-US" sz="1200" dirty="0">
                <a:solidFill>
                  <a:srgbClr val="0070C0"/>
                </a:solidFill>
                <a:latin typeface="+mn-lt"/>
              </a:rPr>
              <a:t>Artificial Intelligence in Medicine:</a:t>
            </a:r>
            <a:br>
              <a:rPr lang="en-US" sz="1200" dirty="0">
                <a:solidFill>
                  <a:srgbClr val="0070C0"/>
                </a:solidFill>
                <a:latin typeface="+mn-lt"/>
              </a:rPr>
            </a:br>
            <a:r>
              <a:rPr lang="en-US" sz="1200" dirty="0">
                <a:solidFill>
                  <a:srgbClr val="0070C0"/>
                </a:solidFill>
                <a:latin typeface="+mn-lt"/>
              </a:rPr>
              <a:t> Its Impact on GME</a:t>
            </a:r>
          </a:p>
          <a:p>
            <a:pPr algn="ctr"/>
            <a:endParaRPr lang="en-US" sz="1200" dirty="0">
              <a:solidFill>
                <a:srgbClr val="0070C0"/>
              </a:solidFill>
              <a:latin typeface="+mn-lt"/>
            </a:endParaRPr>
          </a:p>
          <a:p>
            <a:pPr algn="ctr"/>
            <a:r>
              <a:rPr lang="en-US" sz="1200" dirty="0">
                <a:solidFill>
                  <a:srgbClr val="0070C0"/>
                </a:solidFill>
                <a:latin typeface="+mn-lt"/>
              </a:rPr>
              <a:t>GME Workforce Planning</a:t>
            </a:r>
          </a:p>
          <a:p>
            <a:pPr algn="ctr"/>
            <a:endParaRPr lang="en-US" sz="1200" dirty="0">
              <a:solidFill>
                <a:srgbClr val="0070C0"/>
              </a:solidFill>
              <a:latin typeface="+mn-lt"/>
            </a:endParaRPr>
          </a:p>
          <a:p>
            <a:pPr algn="ctr"/>
            <a:r>
              <a:rPr lang="en-US" sz="1200" dirty="0">
                <a:solidFill>
                  <a:srgbClr val="0070C0"/>
                </a:solidFill>
                <a:latin typeface="+mn-lt"/>
              </a:rPr>
              <a:t>Working with a Statistician on your Research Project</a:t>
            </a:r>
          </a:p>
          <a:p>
            <a:pPr algn="ctr"/>
            <a:endParaRPr lang="en-US" sz="1200" dirty="0">
              <a:solidFill>
                <a:srgbClr val="0070C0"/>
              </a:solidFill>
              <a:latin typeface="+mn-lt"/>
            </a:endParaRPr>
          </a:p>
          <a:p>
            <a:pPr algn="ctr"/>
            <a:r>
              <a:rPr lang="en-US" sz="1200" dirty="0">
                <a:solidFill>
                  <a:srgbClr val="0070C0"/>
                </a:solidFill>
                <a:latin typeface="+mn-lt"/>
              </a:rPr>
              <a:t>Quality Improvement in GME: 5 years later</a:t>
            </a:r>
          </a:p>
          <a:p>
            <a:pPr algn="ctr"/>
            <a:endParaRPr lang="en-US" sz="1200" dirty="0">
              <a:solidFill>
                <a:srgbClr val="0070C0"/>
              </a:solidFill>
              <a:latin typeface="+mn-lt"/>
            </a:endParaRPr>
          </a:p>
          <a:p>
            <a:pPr algn="ctr"/>
            <a:r>
              <a:rPr lang="en-US" sz="1200" dirty="0">
                <a:solidFill>
                  <a:srgbClr val="0070C0"/>
                </a:solidFill>
                <a:latin typeface="+mn-lt"/>
              </a:rPr>
              <a:t>An Interdisciplinary Approach – Breaking Down the Wall</a:t>
            </a:r>
          </a:p>
          <a:p>
            <a:pPr algn="ctr"/>
            <a:endParaRPr lang="en-US" sz="1200" dirty="0">
              <a:solidFill>
                <a:srgbClr val="0070C0"/>
              </a:solidFill>
              <a:latin typeface="+mn-lt"/>
            </a:endParaRPr>
          </a:p>
          <a:p>
            <a:pPr algn="ctr"/>
            <a:r>
              <a:rPr lang="en-US" sz="1200" dirty="0">
                <a:solidFill>
                  <a:srgbClr val="0070C0"/>
                </a:solidFill>
                <a:latin typeface="+mn-lt"/>
              </a:rPr>
              <a:t>Meet the Experts – Fall Freebie</a:t>
            </a:r>
          </a:p>
          <a:p>
            <a:pPr algn="ctr"/>
            <a:endParaRPr lang="en-US" sz="1200" dirty="0">
              <a:solidFill>
                <a:srgbClr val="0070C0"/>
              </a:solidFill>
              <a:latin typeface="+mn-lt"/>
            </a:endParaRPr>
          </a:p>
          <a:p>
            <a:pPr algn="ctr"/>
            <a:r>
              <a:rPr lang="en-US" sz="1200" dirty="0">
                <a:solidFill>
                  <a:srgbClr val="0070C0"/>
                </a:solidFill>
                <a:latin typeface="+mn-lt"/>
              </a:rPr>
              <a:t>Working with Struggling Learners</a:t>
            </a:r>
          </a:p>
          <a:p>
            <a:pPr algn="ctr"/>
            <a:endParaRPr lang="en-US" sz="1200" dirty="0">
              <a:solidFill>
                <a:srgbClr val="0070C0"/>
              </a:solidFill>
              <a:latin typeface="+mn-lt"/>
            </a:endParaRPr>
          </a:p>
          <a:p>
            <a:pPr algn="ctr"/>
            <a:r>
              <a:rPr lang="en-US" sz="1200" dirty="0">
                <a:solidFill>
                  <a:srgbClr val="0070C0"/>
                </a:solidFill>
                <a:latin typeface="+mn-lt"/>
              </a:rPr>
              <a:t>DIO Role and Responsibilities: Keys to Success</a:t>
            </a:r>
          </a:p>
          <a:p>
            <a:pPr algn="ctr"/>
            <a:endParaRPr lang="en-US" sz="1200" dirty="0">
              <a:solidFill>
                <a:srgbClr val="0070C0"/>
              </a:solidFill>
              <a:latin typeface="+mn-lt"/>
            </a:endParaRPr>
          </a:p>
          <a:p>
            <a:pPr algn="ctr"/>
            <a:endParaRPr lang="en-US" sz="1300" dirty="0">
              <a:solidFill>
                <a:srgbClr val="0070C0"/>
              </a:solidFill>
              <a:latin typeface="+mn-lt"/>
            </a:endParaRPr>
          </a:p>
          <a:p>
            <a:pPr algn="ctr"/>
            <a:endParaRPr lang="en-US" sz="1300" dirty="0">
              <a:solidFill>
                <a:srgbClr val="0070C0"/>
              </a:solidFill>
              <a:latin typeface="Arial" panose="020B0604020202020204" pitchFamily="34" charset="0"/>
              <a:cs typeface="Arial" panose="020B0604020202020204" pitchFamily="34" charset="0"/>
            </a:endParaRPr>
          </a:p>
          <a:p>
            <a:pPr algn="ctr"/>
            <a:endParaRPr lang="en-US" sz="1300" b="1" dirty="0">
              <a:solidFill>
                <a:srgbClr val="0070C0"/>
              </a:solidFill>
              <a:latin typeface="Arial" panose="020B0604020202020204" pitchFamily="34" charset="0"/>
              <a:cs typeface="Arial" panose="020B0604020202020204" pitchFamily="34" charset="0"/>
            </a:endParaRPr>
          </a:p>
          <a:p>
            <a:pPr algn="ctr"/>
            <a:br>
              <a:rPr lang="en-US" sz="1300" b="1" dirty="0">
                <a:solidFill>
                  <a:srgbClr val="0070C0"/>
                </a:solidFill>
                <a:latin typeface="Arial" panose="020B0604020202020204" pitchFamily="34" charset="0"/>
                <a:cs typeface="Arial" panose="020B0604020202020204" pitchFamily="34" charset="0"/>
              </a:rPr>
            </a:br>
            <a:endParaRPr lang="en-US" sz="1600" b="1" dirty="0">
              <a:solidFill>
                <a:srgbClr val="0070C0"/>
              </a:solidFill>
            </a:endParaRPr>
          </a:p>
          <a:p>
            <a:pPr algn="ctr"/>
            <a:endParaRPr lang="en-US" sz="1600" b="1" dirty="0">
              <a:solidFill>
                <a:srgbClr val="0070C0"/>
              </a:solidFill>
            </a:endParaRPr>
          </a:p>
        </p:txBody>
      </p:sp>
      <p:sp>
        <p:nvSpPr>
          <p:cNvPr id="11" name="Footer Placeholder 3">
            <a:extLst>
              <a:ext uri="{FF2B5EF4-FFF2-40B4-BE49-F238E27FC236}">
                <a16:creationId xmlns:a16="http://schemas.microsoft.com/office/drawing/2014/main" id="{31C1B05A-8258-2A47-BB75-5DA517CF0AB6}"/>
              </a:ext>
            </a:extLst>
          </p:cNvPr>
          <p:cNvSpPr txBox="1">
            <a:spLocks/>
          </p:cNvSpPr>
          <p:nvPr/>
        </p:nvSpPr>
        <p:spPr>
          <a:xfrm>
            <a:off x="3028950" y="6433130"/>
            <a:ext cx="3086100" cy="365125"/>
          </a:xfrm>
          <a:prstGeom prst="rect">
            <a:avLst/>
          </a:prstGeom>
        </p:spPr>
        <p:txBody>
          <a:bodyPr vert="horz" lIns="91440" tIns="45720" rIns="91440" bIns="45720" rtlCol="0" anchor="ctr"/>
          <a:lstStyle>
            <a:defPPr marR="0" lvl="0" algn="l" rtl="0">
              <a:lnSpc>
                <a:spcPct val="100000"/>
              </a:lnSpc>
              <a:spcBef>
                <a:spcPts val="0"/>
              </a:spcBef>
              <a:spcAft>
                <a:spcPts val="0"/>
              </a:spcAft>
              <a:defRPr lang="en-US"/>
            </a:defPPr>
            <a:lvl1pPr marR="0" lvl="0" algn="ctr" rtl="0" eaLnBrk="0" fontAlgn="base" hangingPunct="0">
              <a:lnSpc>
                <a:spcPct val="100000"/>
              </a:lnSpc>
              <a:spcBef>
                <a:spcPct val="0"/>
              </a:spcBef>
              <a:spcAft>
                <a:spcPct val="0"/>
              </a:spcAft>
              <a:buClr>
                <a:srgbClr val="000000"/>
              </a:buClr>
              <a:buFont typeface="Arial"/>
              <a:defRPr sz="800" b="0" i="0" u="none" strike="noStrike" kern="1200" cap="none">
                <a:solidFill>
                  <a:schemeClr val="tx1"/>
                </a:solidFill>
                <a:latin typeface="Arial" charset="0"/>
                <a:ea typeface="Arial" charset="0"/>
                <a:cs typeface="Arial" charset="0"/>
                <a:sym typeface="Arial"/>
              </a:defRPr>
            </a:lvl1pPr>
            <a:lvl2pPr marL="457200" marR="0" lvl="1"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2pPr>
            <a:lvl3pPr marL="914400" marR="0" lvl="2"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3pPr>
            <a:lvl4pPr marL="1371600" marR="0" lvl="3"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4pPr>
            <a:lvl5pPr marL="1828800" marR="0" lvl="4"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9pPr>
          </a:lstStyle>
          <a:p>
            <a:pPr>
              <a:defRPr/>
            </a:pPr>
            <a:r>
              <a:rPr lang="en-US" dirty="0"/>
              <a:t>Presented by Partners in Medical Education, Inc. 2021</a:t>
            </a:r>
          </a:p>
        </p:txBody>
      </p:sp>
    </p:spTree>
    <p:custDataLst>
      <p:tags r:id="rId1"/>
    </p:custDataLst>
    <p:extLst>
      <p:ext uri="{BB962C8B-B14F-4D97-AF65-F5344CB8AC3E}">
        <p14:creationId xmlns:p14="http://schemas.microsoft.com/office/powerpoint/2010/main" val="19047857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dirty="0"/>
              <a:t>Presented by Partners in Medical Education, Inc. 2021</a:t>
            </a:r>
          </a:p>
        </p:txBody>
      </p:sp>
      <p:sp>
        <p:nvSpPr>
          <p:cNvPr id="5" name="Slide Number Placeholder 4"/>
          <p:cNvSpPr>
            <a:spLocks noGrp="1"/>
          </p:cNvSpPr>
          <p:nvPr>
            <p:ph type="sldNum" sz="quarter" idx="11"/>
          </p:nvPr>
        </p:nvSpPr>
        <p:spPr>
          <a:xfrm>
            <a:off x="7992532" y="6433131"/>
            <a:ext cx="522817" cy="365125"/>
          </a:xfrm>
        </p:spPr>
        <p:txBody>
          <a:bodyPr/>
          <a:lstStyle/>
          <a:p>
            <a:pPr>
              <a:defRPr/>
            </a:pPr>
            <a:fld id="{6AD68910-38FE-C240-95D4-C063CA8D3DE6}" type="slidenum">
              <a:rPr lang="en-US" altLang="en-US" smtClean="0"/>
              <a:pPr>
                <a:defRPr/>
              </a:pPr>
              <a:t>31</a:t>
            </a:fld>
            <a:endParaRPr lang="en-US" altLang="en-US" dirty="0"/>
          </a:p>
        </p:txBody>
      </p:sp>
      <p:pic>
        <p:nvPicPr>
          <p:cNvPr id="6" name="Picture 3">
            <a:extLst>
              <a:ext uri="{FF2B5EF4-FFF2-40B4-BE49-F238E27FC236}">
                <a16:creationId xmlns:a16="http://schemas.microsoft.com/office/drawing/2014/main" id="{33CDE63F-8254-C349-8236-48B0174E130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68925" y="484910"/>
            <a:ext cx="3768064" cy="15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a:extLst>
              <a:ext uri="{FF2B5EF4-FFF2-40B4-BE49-F238E27FC236}">
                <a16:creationId xmlns:a16="http://schemas.microsoft.com/office/drawing/2014/main" id="{42E7CFA8-C95E-6942-B725-C18C0A8296C0}"/>
              </a:ext>
            </a:extLst>
          </p:cNvPr>
          <p:cNvSpPr txBox="1">
            <a:spLocks noChangeArrowheads="1"/>
          </p:cNvSpPr>
          <p:nvPr/>
        </p:nvSpPr>
        <p:spPr>
          <a:xfrm>
            <a:off x="838200" y="2146300"/>
            <a:ext cx="7677150" cy="380294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auto">
              <a:lnSpc>
                <a:spcPct val="80000"/>
              </a:lnSpc>
              <a:spcAft>
                <a:spcPts val="0"/>
              </a:spcAft>
              <a:buFont typeface="Arial" panose="020B0604020202020204" pitchFamily="34" charset="0"/>
              <a:buNone/>
              <a:defRPr/>
            </a:pPr>
            <a:r>
              <a:rPr lang="en-US" sz="2000" b="1" dirty="0"/>
              <a:t>    </a:t>
            </a:r>
            <a:r>
              <a:rPr lang="en-US" sz="2000" b="0" dirty="0"/>
              <a:t>Partners in Medical Education, Inc. provides comprehensive consulting services to the GME community.  </a:t>
            </a:r>
          </a:p>
          <a:p>
            <a:pPr algn="ctr" fontAlgn="auto">
              <a:lnSpc>
                <a:spcPct val="80000"/>
              </a:lnSpc>
              <a:spcAft>
                <a:spcPts val="0"/>
              </a:spcAft>
              <a:buFont typeface="Arial" panose="020B0604020202020204" pitchFamily="34" charset="0"/>
              <a:buNone/>
              <a:defRPr/>
            </a:pPr>
            <a:br>
              <a:rPr lang="en-US" sz="2000" b="0" dirty="0"/>
            </a:br>
            <a:br>
              <a:rPr lang="en-US" sz="2000" b="0" dirty="0"/>
            </a:br>
            <a:r>
              <a:rPr lang="en-US" b="1" dirty="0"/>
              <a:t>Partners in Medical Education</a:t>
            </a:r>
          </a:p>
          <a:p>
            <a:pPr algn="ctr" fontAlgn="auto">
              <a:lnSpc>
                <a:spcPct val="80000"/>
              </a:lnSpc>
              <a:spcAft>
                <a:spcPts val="0"/>
              </a:spcAft>
              <a:buFont typeface="Arial" panose="020B0604020202020204" pitchFamily="34" charset="0"/>
              <a:buNone/>
              <a:defRPr/>
            </a:pPr>
            <a:r>
              <a:rPr lang="en-US" sz="2000" b="0" dirty="0"/>
              <a:t>724-864-7320  |  </a:t>
            </a:r>
            <a:r>
              <a:rPr lang="en-US" sz="2000" b="0" dirty="0">
                <a:solidFill>
                  <a:srgbClr val="FF0000"/>
                </a:solidFill>
                <a:hlinkClick r:id="rId4"/>
              </a:rPr>
              <a:t>info@PartnersInMedEd.com</a:t>
            </a:r>
            <a:endParaRPr lang="en-US" sz="2000" b="0" dirty="0">
              <a:solidFill>
                <a:srgbClr val="FF0000"/>
              </a:solidFill>
            </a:endParaRPr>
          </a:p>
          <a:p>
            <a:pPr algn="ctr" fontAlgn="auto">
              <a:lnSpc>
                <a:spcPct val="80000"/>
              </a:lnSpc>
              <a:spcAft>
                <a:spcPts val="0"/>
              </a:spcAft>
              <a:buFont typeface="Wingdings" pitchFamily="2" charset="2"/>
              <a:buNone/>
              <a:defRPr/>
            </a:pPr>
            <a:endParaRPr lang="en-US" sz="2000" b="1" dirty="0"/>
          </a:p>
          <a:p>
            <a:pPr algn="ctr" fontAlgn="auto">
              <a:lnSpc>
                <a:spcPct val="80000"/>
              </a:lnSpc>
              <a:spcAft>
                <a:spcPts val="0"/>
              </a:spcAft>
              <a:buFont typeface="Arial" panose="020B0604020202020204" pitchFamily="34" charset="0"/>
              <a:buNone/>
              <a:defRPr/>
            </a:pPr>
            <a:r>
              <a:rPr lang="en-US" sz="2400" b="1" dirty="0"/>
              <a:t>Grace Brannan, PhD</a:t>
            </a:r>
          </a:p>
          <a:p>
            <a:pPr algn="ctr" fontAlgn="auto">
              <a:lnSpc>
                <a:spcPct val="80000"/>
              </a:lnSpc>
              <a:spcAft>
                <a:spcPts val="0"/>
              </a:spcAft>
              <a:buFont typeface="Arial" panose="020B0604020202020204" pitchFamily="34" charset="0"/>
              <a:buNone/>
              <a:defRPr/>
            </a:pPr>
            <a:r>
              <a:rPr lang="en-US" sz="2400" b="0" dirty="0"/>
              <a:t>  </a:t>
            </a:r>
            <a:r>
              <a:rPr lang="en-US" sz="2000" b="0" dirty="0">
                <a:hlinkClick r:id="rId5"/>
              </a:rPr>
              <a:t>gdbconsulting@outlook.com</a:t>
            </a:r>
            <a:endParaRPr lang="en-US" sz="2000" b="0" dirty="0"/>
          </a:p>
          <a:p>
            <a:pPr algn="ctr" fontAlgn="auto">
              <a:lnSpc>
                <a:spcPct val="80000"/>
              </a:lnSpc>
              <a:spcAft>
                <a:spcPts val="0"/>
              </a:spcAft>
              <a:buFont typeface="Arial" panose="020B0604020202020204" pitchFamily="34" charset="0"/>
              <a:buNone/>
              <a:defRPr/>
            </a:pPr>
            <a:endParaRPr lang="en-US" sz="2200" b="0" dirty="0"/>
          </a:p>
          <a:p>
            <a:pPr algn="ctr" fontAlgn="auto">
              <a:lnSpc>
                <a:spcPct val="80000"/>
              </a:lnSpc>
              <a:spcAft>
                <a:spcPts val="0"/>
              </a:spcAft>
              <a:buFont typeface="Arial" panose="020B0604020202020204" pitchFamily="34" charset="0"/>
              <a:buNone/>
              <a:defRPr/>
            </a:pPr>
            <a:r>
              <a:rPr lang="en-US" sz="1800" b="1" dirty="0"/>
              <a:t>www.PartnersInMedEd.com</a:t>
            </a:r>
            <a:endParaRPr lang="en-US" sz="2400" b="1" dirty="0"/>
          </a:p>
          <a:p>
            <a:pPr fontAlgn="auto">
              <a:lnSpc>
                <a:spcPct val="80000"/>
              </a:lnSpc>
              <a:spcAft>
                <a:spcPts val="0"/>
              </a:spcAft>
              <a:buFont typeface="Wingdings" pitchFamily="2" charset="2"/>
              <a:buNone/>
              <a:defRPr/>
            </a:pPr>
            <a:endParaRPr lang="en-US" b="1" dirty="0"/>
          </a:p>
        </p:txBody>
      </p:sp>
    </p:spTree>
    <p:extLst>
      <p:ext uri="{BB962C8B-B14F-4D97-AF65-F5344CB8AC3E}">
        <p14:creationId xmlns:p14="http://schemas.microsoft.com/office/powerpoint/2010/main" val="262053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1" name="Google Shape;71;p2"/>
          <p:cNvSpPr txBox="1">
            <a:spLocks noGrp="1"/>
          </p:cNvSpPr>
          <p:nvPr>
            <p:ph type="title"/>
          </p:nvPr>
        </p:nvSpPr>
        <p:spPr>
          <a:xfrm>
            <a:off x="1989344" y="246466"/>
            <a:ext cx="6525900" cy="1325700"/>
          </a:xfrm>
          <a:prstGeom prst="rect">
            <a:avLst/>
          </a:prstGeom>
          <a:noFill/>
          <a:ln>
            <a:noFill/>
          </a:ln>
        </p:spPr>
        <p:txBody>
          <a:bodyPr spcFirstLastPara="1" wrap="square" lIns="91425" tIns="91425" rIns="91425" bIns="91425" anchor="ctr" anchorCtr="0">
            <a:noAutofit/>
          </a:bodyPr>
          <a:lstStyle/>
          <a:p>
            <a:pPr lvl="0">
              <a:spcBef>
                <a:spcPts val="0"/>
              </a:spcBef>
              <a:buClr>
                <a:schemeClr val="dk1"/>
              </a:buClr>
              <a:buSzPts val="3500"/>
            </a:pPr>
            <a:r>
              <a:rPr lang="en-US" sz="3200" dirty="0"/>
              <a:t>ACGME Scholarly FAQ</a:t>
            </a:r>
            <a:endParaRPr sz="3200" dirty="0"/>
          </a:p>
        </p:txBody>
      </p:sp>
      <p:sp>
        <p:nvSpPr>
          <p:cNvPr id="72" name="Google Shape;72;p2"/>
          <p:cNvSpPr txBox="1">
            <a:spLocks noGrp="1"/>
          </p:cNvSpPr>
          <p:nvPr>
            <p:ph type="body" idx="1"/>
          </p:nvPr>
        </p:nvSpPr>
        <p:spPr>
          <a:xfrm>
            <a:off x="735330" y="1747986"/>
            <a:ext cx="7886700" cy="1325701"/>
          </a:xfrm>
          <a:prstGeom prst="rect">
            <a:avLst/>
          </a:prstGeom>
          <a:noFill/>
          <a:ln>
            <a:noFill/>
          </a:ln>
        </p:spPr>
        <p:txBody>
          <a:bodyPr spcFirstLastPara="1" wrap="square" lIns="91425" tIns="91425" rIns="91425" bIns="91425" anchor="t" anchorCtr="0">
            <a:noAutofit/>
          </a:bodyPr>
          <a:lstStyle/>
          <a:p>
            <a:r>
              <a:rPr lang="en-US" sz="2000" b="1" dirty="0"/>
              <a:t>Question:	</a:t>
            </a:r>
            <a:r>
              <a:rPr lang="en-US" sz="2000" dirty="0"/>
              <a:t>Since many professional meetings were canceled due to COVID-19, if abstracts and posters authored by faculty members, residents, and fellows were accepted but not presented, should they count these toward scholarly activity requirements in the Annual Update?</a:t>
            </a:r>
          </a:p>
          <a:p>
            <a:endParaRPr lang="en-US" sz="2000" b="1" dirty="0"/>
          </a:p>
          <a:p>
            <a:r>
              <a:rPr lang="en-US" sz="2000" b="1" dirty="0"/>
              <a:t>Answer:</a:t>
            </a:r>
            <a:r>
              <a:rPr lang="en-US" sz="2000" dirty="0"/>
              <a:t>	Yes. As long as the scholarly work was accepted and planned to be presented, it is acceptable to list as scholarly activity for both residents/fellows and faculty members.</a:t>
            </a:r>
          </a:p>
          <a:p>
            <a:endParaRPr lang="en-US" sz="2400" dirty="0"/>
          </a:p>
          <a:p>
            <a:pPr marL="0" indent="0">
              <a:buNone/>
            </a:pPr>
            <a:r>
              <a:rPr lang="en-US" sz="1800" dirty="0"/>
              <a:t>https://www.acgme.org/COVID-19/Frequently-Asked-Questions#adsinfo</a:t>
            </a:r>
          </a:p>
          <a:p>
            <a:pPr marL="0" indent="0">
              <a:buNone/>
            </a:pPr>
            <a:endParaRPr lang="en-US" sz="1800" dirty="0"/>
          </a:p>
          <a:p>
            <a:pPr marL="0" indent="0">
              <a:buNone/>
            </a:pPr>
            <a:endParaRPr lang="en-US" sz="1800" dirty="0"/>
          </a:p>
          <a:p>
            <a:endParaRPr lang="en-US" sz="1800" dirty="0"/>
          </a:p>
          <a:p>
            <a:endParaRPr lang="en-US" sz="1800" dirty="0"/>
          </a:p>
          <a:p>
            <a:endParaRPr lang="en-US" sz="1800" dirty="0"/>
          </a:p>
        </p:txBody>
      </p:sp>
      <p:sp>
        <p:nvSpPr>
          <p:cNvPr id="5" name="Google Shape;77;p12">
            <a:extLst>
              <a:ext uri="{FF2B5EF4-FFF2-40B4-BE49-F238E27FC236}">
                <a16:creationId xmlns:a16="http://schemas.microsoft.com/office/drawing/2014/main" id="{DBC52DC7-CA36-6F4F-B9D4-669375CCB607}"/>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ts val="0"/>
              </a:spcBef>
              <a:spcAft>
                <a:spcPts val="0"/>
              </a:spcAft>
              <a:buClrTx/>
              <a:buSzPts val="1400"/>
              <a:buFontTx/>
              <a:buNone/>
              <a:tabLst/>
              <a:defRPr/>
            </a:pPr>
            <a:r>
              <a:rPr kumimoji="0" lang="en-US" sz="800" b="0" i="0" u="none" strike="noStrike" kern="1200" cap="none" spc="0" normalizeH="0" baseline="0" noProof="0" dirty="0">
                <a:ln>
                  <a:noFill/>
                </a:ln>
                <a:solidFill>
                  <a:prstClr val="black"/>
                </a:solidFill>
                <a:effectLst/>
                <a:uLnTx/>
                <a:uFillTx/>
                <a:latin typeface="Arial"/>
                <a:ea typeface="Arial"/>
                <a:cs typeface="Arial"/>
                <a:sym typeface="Arial"/>
              </a:rPr>
              <a:t>Presented by Partners in Medical Education, Inc. 2021</a:t>
            </a:r>
            <a:endParaRPr kumimoji="0" sz="8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6" name="Google Shape;78;p12">
            <a:extLst>
              <a:ext uri="{FF2B5EF4-FFF2-40B4-BE49-F238E27FC236}">
                <a16:creationId xmlns:a16="http://schemas.microsoft.com/office/drawing/2014/main" id="{D2281F8C-85AB-A041-9412-098A68E80E9C}"/>
              </a:ext>
            </a:extLst>
          </p:cNvPr>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defPPr>
              <a:defRPr lang="en-US"/>
            </a:defPPr>
            <a:lvl1pPr marL="0" marR="0" lvl="0"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1pPr>
            <a:lvl2pPr marL="0" marR="0" lvl="1"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2pPr>
            <a:lvl3pPr marL="0" marR="0" lvl="2"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3pPr>
            <a:lvl4pPr marL="0" marR="0" lvl="3"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4pPr>
            <a:lvl5pPr marL="0" marR="0" lvl="4"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fld id="{00000000-1234-1234-1234-123412341234}" type="slidenum">
              <a:rPr lang="en-US" smtClean="0"/>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t>4</a:t>
            </a:fld>
            <a:endParaRPr kumimoji="0" sz="1000" b="1" i="0" u="none" strike="noStrike" kern="1200" cap="none" spc="0" normalizeH="0" baseline="0" noProof="0" dirty="0">
              <a:ln>
                <a:noFill/>
              </a:ln>
              <a:solidFill>
                <a:prstClr val="black"/>
              </a:solidFill>
              <a:effectLst/>
              <a:uLnTx/>
              <a:uFillTx/>
              <a:latin typeface="Arial"/>
              <a:cs typeface="Arial"/>
              <a:sym typeface="Arial"/>
            </a:endParaRPr>
          </a:p>
        </p:txBody>
      </p:sp>
    </p:spTree>
    <p:extLst>
      <p:ext uri="{BB962C8B-B14F-4D97-AF65-F5344CB8AC3E}">
        <p14:creationId xmlns:p14="http://schemas.microsoft.com/office/powerpoint/2010/main" val="408174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1" name="Google Shape;71;p2"/>
          <p:cNvSpPr txBox="1">
            <a:spLocks noGrp="1"/>
          </p:cNvSpPr>
          <p:nvPr>
            <p:ph type="title"/>
          </p:nvPr>
        </p:nvSpPr>
        <p:spPr>
          <a:xfrm>
            <a:off x="1989344" y="246466"/>
            <a:ext cx="6525900" cy="1325700"/>
          </a:xfrm>
          <a:prstGeom prst="rect">
            <a:avLst/>
          </a:prstGeom>
          <a:noFill/>
          <a:ln>
            <a:noFill/>
          </a:ln>
        </p:spPr>
        <p:txBody>
          <a:bodyPr spcFirstLastPara="1" wrap="square" lIns="91425" tIns="91425" rIns="91425" bIns="91425" anchor="ctr" anchorCtr="0">
            <a:noAutofit/>
          </a:bodyPr>
          <a:lstStyle/>
          <a:p>
            <a:pPr lvl="0">
              <a:spcBef>
                <a:spcPts val="0"/>
              </a:spcBef>
              <a:buClr>
                <a:schemeClr val="dk1"/>
              </a:buClr>
              <a:buSzPts val="3500"/>
            </a:pPr>
            <a:r>
              <a:rPr lang="en-US" sz="3200" dirty="0"/>
              <a:t>Nationwide Research Status</a:t>
            </a:r>
            <a:endParaRPr sz="3200" dirty="0"/>
          </a:p>
        </p:txBody>
      </p:sp>
      <p:sp>
        <p:nvSpPr>
          <p:cNvPr id="72" name="Google Shape;72;p2"/>
          <p:cNvSpPr txBox="1">
            <a:spLocks noGrp="1"/>
          </p:cNvSpPr>
          <p:nvPr>
            <p:ph type="body" idx="1"/>
          </p:nvPr>
        </p:nvSpPr>
        <p:spPr>
          <a:xfrm>
            <a:off x="735330" y="1747986"/>
            <a:ext cx="7886700" cy="1325701"/>
          </a:xfrm>
          <a:prstGeom prst="rect">
            <a:avLst/>
          </a:prstGeom>
          <a:noFill/>
          <a:ln>
            <a:noFill/>
          </a:ln>
        </p:spPr>
        <p:txBody>
          <a:bodyPr spcFirstLastPara="1" wrap="square" lIns="91425" tIns="91425" rIns="91425" bIns="91425" anchor="t" anchorCtr="0">
            <a:noAutofit/>
          </a:bodyPr>
          <a:lstStyle/>
          <a:p>
            <a:r>
              <a:rPr lang="en-US" sz="2400" dirty="0"/>
              <a:t>80% of onsite research in the US were halted in March 2020. </a:t>
            </a:r>
            <a:r>
              <a:rPr lang="en-US" sz="1600" dirty="0"/>
              <a:t>(Lumeng, 2020; Wigginton 2020)</a:t>
            </a:r>
          </a:p>
          <a:p>
            <a:endParaRPr lang="en-US" sz="2400" dirty="0"/>
          </a:p>
          <a:p>
            <a:r>
              <a:rPr lang="en-US" sz="2400" dirty="0"/>
              <a:t>Laboratory and field-based research- partial return</a:t>
            </a:r>
          </a:p>
          <a:p>
            <a:endParaRPr lang="en-US" sz="2400" dirty="0"/>
          </a:p>
          <a:p>
            <a:r>
              <a:rPr lang="en-US" sz="2400" dirty="0"/>
              <a:t>Studies with human participants-slower to resume</a:t>
            </a:r>
          </a:p>
          <a:p>
            <a:pPr marL="0" indent="0">
              <a:buNone/>
            </a:pPr>
            <a:endParaRPr lang="en-US" sz="1800" dirty="0"/>
          </a:p>
          <a:p>
            <a:pPr marL="0" indent="0">
              <a:buNone/>
            </a:pPr>
            <a:endParaRPr lang="en-US" sz="1800" dirty="0"/>
          </a:p>
          <a:p>
            <a:pPr marL="0" indent="0">
              <a:buNone/>
            </a:pPr>
            <a:endParaRPr lang="en-US" sz="1800" dirty="0"/>
          </a:p>
          <a:p>
            <a:endParaRPr lang="en-US" sz="1800" dirty="0"/>
          </a:p>
          <a:p>
            <a:endParaRPr lang="en-US" sz="1800" dirty="0"/>
          </a:p>
          <a:p>
            <a:endParaRPr lang="en-US" sz="1800" dirty="0"/>
          </a:p>
        </p:txBody>
      </p:sp>
      <p:sp>
        <p:nvSpPr>
          <p:cNvPr id="5" name="Google Shape;77;p12">
            <a:extLst>
              <a:ext uri="{FF2B5EF4-FFF2-40B4-BE49-F238E27FC236}">
                <a16:creationId xmlns:a16="http://schemas.microsoft.com/office/drawing/2014/main" id="{DBC52DC7-CA36-6F4F-B9D4-669375CCB607}"/>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ts val="0"/>
              </a:spcBef>
              <a:spcAft>
                <a:spcPts val="0"/>
              </a:spcAft>
              <a:buClrTx/>
              <a:buSzPts val="1400"/>
              <a:buFontTx/>
              <a:buNone/>
              <a:tabLst/>
              <a:defRPr/>
            </a:pPr>
            <a:r>
              <a:rPr kumimoji="0" lang="en-US" sz="800" b="0" i="0" u="none" strike="noStrike" kern="1200" cap="none" spc="0" normalizeH="0" baseline="0" noProof="0" dirty="0">
                <a:ln>
                  <a:noFill/>
                </a:ln>
                <a:solidFill>
                  <a:prstClr val="black"/>
                </a:solidFill>
                <a:effectLst/>
                <a:uLnTx/>
                <a:uFillTx/>
                <a:latin typeface="Arial"/>
                <a:ea typeface="Arial"/>
                <a:cs typeface="Arial"/>
                <a:sym typeface="Arial"/>
              </a:rPr>
              <a:t>Presented by Partners in Medical Education, Inc. 2021</a:t>
            </a:r>
            <a:endParaRPr kumimoji="0" sz="8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6" name="Google Shape;78;p12">
            <a:extLst>
              <a:ext uri="{FF2B5EF4-FFF2-40B4-BE49-F238E27FC236}">
                <a16:creationId xmlns:a16="http://schemas.microsoft.com/office/drawing/2014/main" id="{D2281F8C-85AB-A041-9412-098A68E80E9C}"/>
              </a:ext>
            </a:extLst>
          </p:cNvPr>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defPPr>
              <a:defRPr lang="en-US"/>
            </a:defPPr>
            <a:lvl1pPr marL="0" marR="0" lvl="0"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1pPr>
            <a:lvl2pPr marL="0" marR="0" lvl="1"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2pPr>
            <a:lvl3pPr marL="0" marR="0" lvl="2"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3pPr>
            <a:lvl4pPr marL="0" marR="0" lvl="3"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4pPr>
            <a:lvl5pPr marL="0" marR="0" lvl="4"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fld id="{00000000-1234-1234-1234-123412341234}" type="slidenum">
              <a:rPr lang="en-US" smtClean="0"/>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t>5</a:t>
            </a:fld>
            <a:endParaRPr kumimoji="0" sz="1000" b="1" i="0" u="none" strike="noStrike" kern="1200" cap="none" spc="0" normalizeH="0" baseline="0" noProof="0" dirty="0">
              <a:ln>
                <a:noFill/>
              </a:ln>
              <a:solidFill>
                <a:prstClr val="black"/>
              </a:solidFill>
              <a:effectLst/>
              <a:uLnTx/>
              <a:uFillTx/>
              <a:latin typeface="Arial"/>
              <a:cs typeface="Arial"/>
              <a:sym typeface="Arial"/>
            </a:endParaRPr>
          </a:p>
        </p:txBody>
      </p:sp>
    </p:spTree>
    <p:extLst>
      <p:ext uri="{BB962C8B-B14F-4D97-AF65-F5344CB8AC3E}">
        <p14:creationId xmlns:p14="http://schemas.microsoft.com/office/powerpoint/2010/main" val="52997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1" name="Google Shape;71;p2"/>
          <p:cNvSpPr txBox="1">
            <a:spLocks noGrp="1"/>
          </p:cNvSpPr>
          <p:nvPr>
            <p:ph type="title"/>
          </p:nvPr>
        </p:nvSpPr>
        <p:spPr>
          <a:xfrm>
            <a:off x="1989344" y="246466"/>
            <a:ext cx="6525900" cy="1325700"/>
          </a:xfrm>
          <a:prstGeom prst="rect">
            <a:avLst/>
          </a:prstGeom>
          <a:noFill/>
          <a:ln>
            <a:noFill/>
          </a:ln>
        </p:spPr>
        <p:txBody>
          <a:bodyPr spcFirstLastPara="1" wrap="square" lIns="91425" tIns="91425" rIns="91425" bIns="91425" anchor="ctr" anchorCtr="0">
            <a:noAutofit/>
          </a:bodyPr>
          <a:lstStyle/>
          <a:p>
            <a:pPr lvl="0">
              <a:spcBef>
                <a:spcPts val="0"/>
              </a:spcBef>
              <a:buClr>
                <a:schemeClr val="dk1"/>
              </a:buClr>
              <a:buSzPts val="3500"/>
            </a:pPr>
            <a:r>
              <a:rPr lang="en-US" sz="3200" dirty="0"/>
              <a:t>Environmental Scan of Current  Challenges</a:t>
            </a:r>
            <a:endParaRPr dirty="0"/>
          </a:p>
        </p:txBody>
      </p:sp>
      <p:sp>
        <p:nvSpPr>
          <p:cNvPr id="72" name="Google Shape;72;p2"/>
          <p:cNvSpPr txBox="1">
            <a:spLocks noGrp="1"/>
          </p:cNvSpPr>
          <p:nvPr>
            <p:ph type="body" idx="1"/>
          </p:nvPr>
        </p:nvSpPr>
        <p:spPr>
          <a:xfrm>
            <a:off x="735330" y="1747986"/>
            <a:ext cx="7886700" cy="1325701"/>
          </a:xfrm>
          <a:prstGeom prst="rect">
            <a:avLst/>
          </a:prstGeom>
          <a:noFill/>
          <a:ln>
            <a:noFill/>
          </a:ln>
        </p:spPr>
        <p:txBody>
          <a:bodyPr spcFirstLastPara="1" wrap="square" lIns="91425" tIns="91425" rIns="91425" bIns="91425" anchor="t" anchorCtr="0">
            <a:noAutofit/>
          </a:bodyPr>
          <a:lstStyle/>
          <a:p>
            <a:r>
              <a:rPr lang="en-US" sz="2400" dirty="0"/>
              <a:t>Residency Programs</a:t>
            </a:r>
          </a:p>
          <a:p>
            <a:endParaRPr lang="en-US" sz="2400" dirty="0"/>
          </a:p>
          <a:p>
            <a:r>
              <a:rPr lang="en-US" sz="2400" dirty="0"/>
              <a:t>Participants</a:t>
            </a:r>
          </a:p>
          <a:p>
            <a:endParaRPr lang="en-US" sz="2400" dirty="0"/>
          </a:p>
          <a:p>
            <a:r>
              <a:rPr lang="en-US" sz="2400" dirty="0"/>
              <a:t>Institutions</a:t>
            </a:r>
          </a:p>
          <a:p>
            <a:endParaRPr lang="en-US" sz="2400" dirty="0"/>
          </a:p>
          <a:p>
            <a:r>
              <a:rPr lang="en-US" sz="2400" dirty="0"/>
              <a:t>Journals </a:t>
            </a:r>
          </a:p>
          <a:p>
            <a:pPr marL="0" indent="0">
              <a:buNone/>
            </a:pPr>
            <a:endParaRPr lang="en-US" sz="2400" dirty="0"/>
          </a:p>
          <a:p>
            <a:pPr marL="0" indent="0">
              <a:buNone/>
            </a:pPr>
            <a:endParaRPr lang="en-US" sz="1800" dirty="0"/>
          </a:p>
          <a:p>
            <a:endParaRPr lang="en-US" sz="1800" dirty="0"/>
          </a:p>
          <a:p>
            <a:endParaRPr lang="en-US" sz="1800" dirty="0"/>
          </a:p>
          <a:p>
            <a:endParaRPr lang="en-US" sz="1800" dirty="0"/>
          </a:p>
        </p:txBody>
      </p:sp>
      <p:sp>
        <p:nvSpPr>
          <p:cNvPr id="5" name="Google Shape;77;p12">
            <a:extLst>
              <a:ext uri="{FF2B5EF4-FFF2-40B4-BE49-F238E27FC236}">
                <a16:creationId xmlns:a16="http://schemas.microsoft.com/office/drawing/2014/main" id="{DBC52DC7-CA36-6F4F-B9D4-669375CCB607}"/>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ts val="0"/>
              </a:spcBef>
              <a:spcAft>
                <a:spcPts val="0"/>
              </a:spcAft>
              <a:buClrTx/>
              <a:buSzPts val="1400"/>
              <a:buFontTx/>
              <a:buNone/>
              <a:tabLst/>
              <a:defRPr/>
            </a:pPr>
            <a:r>
              <a:rPr kumimoji="0" lang="en-US" sz="800" b="0" i="0" u="none" strike="noStrike" kern="1200" cap="none" spc="0" normalizeH="0" baseline="0" noProof="0" dirty="0">
                <a:ln>
                  <a:noFill/>
                </a:ln>
                <a:solidFill>
                  <a:prstClr val="black"/>
                </a:solidFill>
                <a:effectLst/>
                <a:uLnTx/>
                <a:uFillTx/>
                <a:latin typeface="Arial"/>
                <a:ea typeface="Arial"/>
                <a:cs typeface="Arial"/>
                <a:sym typeface="Arial"/>
              </a:rPr>
              <a:t>Presented by Partners in Medical Education, Inc. 2021</a:t>
            </a:r>
            <a:endParaRPr kumimoji="0" sz="8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6" name="Google Shape;78;p12">
            <a:extLst>
              <a:ext uri="{FF2B5EF4-FFF2-40B4-BE49-F238E27FC236}">
                <a16:creationId xmlns:a16="http://schemas.microsoft.com/office/drawing/2014/main" id="{D2281F8C-85AB-A041-9412-098A68E80E9C}"/>
              </a:ext>
            </a:extLst>
          </p:cNvPr>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defPPr>
              <a:defRPr lang="en-US"/>
            </a:defPPr>
            <a:lvl1pPr marL="0" marR="0" lvl="0"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1pPr>
            <a:lvl2pPr marL="0" marR="0" lvl="1"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2pPr>
            <a:lvl3pPr marL="0" marR="0" lvl="2"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3pPr>
            <a:lvl4pPr marL="0" marR="0" lvl="3"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4pPr>
            <a:lvl5pPr marL="0" marR="0" lvl="4"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fld id="{00000000-1234-1234-1234-123412341234}" type="slidenum">
              <a:rPr lang="en-US" smtClean="0"/>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t>6</a:t>
            </a:fld>
            <a:endParaRPr kumimoji="0" sz="1000" b="1" i="0" u="none" strike="noStrike" kern="1200" cap="none" spc="0" normalizeH="0" baseline="0" noProof="0" dirty="0">
              <a:ln>
                <a:noFill/>
              </a:ln>
              <a:solidFill>
                <a:prstClr val="black"/>
              </a:solidFill>
              <a:effectLst/>
              <a:uLnTx/>
              <a:uFillTx/>
              <a:latin typeface="Arial"/>
              <a:cs typeface="Arial"/>
              <a:sym typeface="Arial"/>
            </a:endParaRPr>
          </a:p>
        </p:txBody>
      </p:sp>
    </p:spTree>
    <p:extLst>
      <p:ext uri="{BB962C8B-B14F-4D97-AF65-F5344CB8AC3E}">
        <p14:creationId xmlns:p14="http://schemas.microsoft.com/office/powerpoint/2010/main" val="1352112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1" name="Google Shape;71;p2"/>
          <p:cNvSpPr txBox="1">
            <a:spLocks noGrp="1"/>
          </p:cNvSpPr>
          <p:nvPr>
            <p:ph type="title"/>
          </p:nvPr>
        </p:nvSpPr>
        <p:spPr>
          <a:xfrm>
            <a:off x="1989344" y="246466"/>
            <a:ext cx="6525900" cy="1325700"/>
          </a:xfrm>
          <a:prstGeom prst="rect">
            <a:avLst/>
          </a:prstGeom>
          <a:noFill/>
          <a:ln>
            <a:noFill/>
          </a:ln>
        </p:spPr>
        <p:txBody>
          <a:bodyPr spcFirstLastPara="1" wrap="square" lIns="91425" tIns="91425" rIns="91425" bIns="91425" anchor="ctr" anchorCtr="0">
            <a:noAutofit/>
          </a:bodyPr>
          <a:lstStyle/>
          <a:p>
            <a:pPr lvl="0">
              <a:spcBef>
                <a:spcPts val="0"/>
              </a:spcBef>
              <a:buClr>
                <a:schemeClr val="dk1"/>
              </a:buClr>
              <a:buSzPts val="3500"/>
            </a:pPr>
            <a:r>
              <a:rPr lang="en-US" sz="3200" dirty="0"/>
              <a:t>Challenges-Residency Programs</a:t>
            </a:r>
            <a:endParaRPr dirty="0"/>
          </a:p>
        </p:txBody>
      </p:sp>
      <p:sp>
        <p:nvSpPr>
          <p:cNvPr id="72" name="Google Shape;72;p2"/>
          <p:cNvSpPr txBox="1">
            <a:spLocks noGrp="1"/>
          </p:cNvSpPr>
          <p:nvPr>
            <p:ph type="body" idx="1"/>
          </p:nvPr>
        </p:nvSpPr>
        <p:spPr>
          <a:xfrm>
            <a:off x="735330" y="1747986"/>
            <a:ext cx="7886700" cy="1325701"/>
          </a:xfrm>
          <a:prstGeom prst="rect">
            <a:avLst/>
          </a:prstGeom>
          <a:noFill/>
          <a:ln>
            <a:noFill/>
          </a:ln>
        </p:spPr>
        <p:txBody>
          <a:bodyPr spcFirstLastPara="1" wrap="square" lIns="91425" tIns="91425" rIns="91425" bIns="91425" anchor="t" anchorCtr="0">
            <a:noAutofit/>
          </a:bodyPr>
          <a:lstStyle/>
          <a:p>
            <a:r>
              <a:rPr lang="en-US" sz="2400" dirty="0"/>
              <a:t>Participant Interaction</a:t>
            </a:r>
          </a:p>
          <a:p>
            <a:endParaRPr lang="en-US" sz="2400" dirty="0"/>
          </a:p>
          <a:p>
            <a:r>
              <a:rPr lang="en-US" sz="2400" dirty="0"/>
              <a:t>Lack of Time-patient care is a top priority</a:t>
            </a:r>
          </a:p>
          <a:p>
            <a:endParaRPr lang="en-US" sz="2400" dirty="0"/>
          </a:p>
          <a:p>
            <a:r>
              <a:rPr lang="en-US" sz="2400" dirty="0"/>
              <a:t>Protecting Participants and Researchers</a:t>
            </a:r>
            <a:endParaRPr lang="en-US" sz="2000" dirty="0"/>
          </a:p>
          <a:p>
            <a:endParaRPr lang="en-US" sz="2000" dirty="0"/>
          </a:p>
          <a:p>
            <a:r>
              <a:rPr lang="en-US" sz="2400" dirty="0"/>
              <a:t>Maintaining Scientific Merit</a:t>
            </a:r>
          </a:p>
          <a:p>
            <a:endParaRPr lang="en-US" sz="2400" dirty="0"/>
          </a:p>
          <a:p>
            <a:r>
              <a:rPr lang="en-US" sz="2400" dirty="0"/>
              <a:t>Outcomes</a:t>
            </a:r>
          </a:p>
          <a:p>
            <a:endParaRPr lang="en-US" sz="1800" dirty="0"/>
          </a:p>
          <a:p>
            <a:pPr marL="0" indent="0">
              <a:buNone/>
            </a:pPr>
            <a:endParaRPr lang="en-US" sz="1800" dirty="0"/>
          </a:p>
          <a:p>
            <a:pPr marL="0" indent="0">
              <a:buNone/>
            </a:pPr>
            <a:endParaRPr lang="en-US" sz="1800" dirty="0"/>
          </a:p>
          <a:p>
            <a:endParaRPr lang="en-US" sz="1800" dirty="0"/>
          </a:p>
          <a:p>
            <a:endParaRPr lang="en-US" sz="1800" dirty="0"/>
          </a:p>
          <a:p>
            <a:endParaRPr lang="en-US" sz="1800" dirty="0"/>
          </a:p>
        </p:txBody>
      </p:sp>
      <p:sp>
        <p:nvSpPr>
          <p:cNvPr id="5" name="Google Shape;77;p12">
            <a:extLst>
              <a:ext uri="{FF2B5EF4-FFF2-40B4-BE49-F238E27FC236}">
                <a16:creationId xmlns:a16="http://schemas.microsoft.com/office/drawing/2014/main" id="{DBC52DC7-CA36-6F4F-B9D4-669375CCB607}"/>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ts val="0"/>
              </a:spcBef>
              <a:spcAft>
                <a:spcPts val="0"/>
              </a:spcAft>
              <a:buClrTx/>
              <a:buSzPts val="1400"/>
              <a:buFontTx/>
              <a:buNone/>
              <a:tabLst/>
              <a:defRPr/>
            </a:pPr>
            <a:r>
              <a:rPr kumimoji="0" lang="en-US" sz="800" b="0" i="0" u="none" strike="noStrike" kern="1200" cap="none" spc="0" normalizeH="0" baseline="0" noProof="0" dirty="0">
                <a:ln>
                  <a:noFill/>
                </a:ln>
                <a:solidFill>
                  <a:prstClr val="black"/>
                </a:solidFill>
                <a:effectLst/>
                <a:uLnTx/>
                <a:uFillTx/>
                <a:latin typeface="Arial"/>
                <a:ea typeface="Arial"/>
                <a:cs typeface="Arial"/>
                <a:sym typeface="Arial"/>
              </a:rPr>
              <a:t>Presented by Partners in Medical Education, Inc. 2021</a:t>
            </a:r>
            <a:endParaRPr kumimoji="0" sz="8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6" name="Google Shape;78;p12">
            <a:extLst>
              <a:ext uri="{FF2B5EF4-FFF2-40B4-BE49-F238E27FC236}">
                <a16:creationId xmlns:a16="http://schemas.microsoft.com/office/drawing/2014/main" id="{D2281F8C-85AB-A041-9412-098A68E80E9C}"/>
              </a:ext>
            </a:extLst>
          </p:cNvPr>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defPPr>
              <a:defRPr lang="en-US"/>
            </a:defPPr>
            <a:lvl1pPr marL="0" marR="0" lvl="0"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1pPr>
            <a:lvl2pPr marL="0" marR="0" lvl="1"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2pPr>
            <a:lvl3pPr marL="0" marR="0" lvl="2"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3pPr>
            <a:lvl4pPr marL="0" marR="0" lvl="3"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4pPr>
            <a:lvl5pPr marL="0" marR="0" lvl="4"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fld id="{00000000-1234-1234-1234-123412341234}" type="slidenum">
              <a:rPr lang="en-US" smtClean="0"/>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t>7</a:t>
            </a:fld>
            <a:endParaRPr kumimoji="0" sz="1000" b="1" i="0" u="none" strike="noStrike" kern="1200" cap="none" spc="0" normalizeH="0" baseline="0" noProof="0" dirty="0">
              <a:ln>
                <a:noFill/>
              </a:ln>
              <a:solidFill>
                <a:prstClr val="black"/>
              </a:solidFill>
              <a:effectLst/>
              <a:uLnTx/>
              <a:uFillTx/>
              <a:latin typeface="Arial"/>
              <a:cs typeface="Arial"/>
              <a:sym typeface="Arial"/>
            </a:endParaRPr>
          </a:p>
        </p:txBody>
      </p:sp>
    </p:spTree>
    <p:extLst>
      <p:ext uri="{BB962C8B-B14F-4D97-AF65-F5344CB8AC3E}">
        <p14:creationId xmlns:p14="http://schemas.microsoft.com/office/powerpoint/2010/main" val="586813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1" name="Google Shape;71;p2"/>
          <p:cNvSpPr txBox="1">
            <a:spLocks noGrp="1"/>
          </p:cNvSpPr>
          <p:nvPr>
            <p:ph type="title"/>
          </p:nvPr>
        </p:nvSpPr>
        <p:spPr>
          <a:xfrm>
            <a:off x="1989344" y="246466"/>
            <a:ext cx="6525900" cy="1325700"/>
          </a:xfrm>
          <a:prstGeom prst="rect">
            <a:avLst/>
          </a:prstGeom>
          <a:noFill/>
          <a:ln>
            <a:noFill/>
          </a:ln>
        </p:spPr>
        <p:txBody>
          <a:bodyPr spcFirstLastPara="1" wrap="square" lIns="91425" tIns="91425" rIns="91425" bIns="91425" anchor="ctr" anchorCtr="0">
            <a:noAutofit/>
          </a:bodyPr>
          <a:lstStyle/>
          <a:p>
            <a:pPr lvl="0">
              <a:spcBef>
                <a:spcPts val="0"/>
              </a:spcBef>
              <a:buClr>
                <a:schemeClr val="dk1"/>
              </a:buClr>
              <a:buSzPts val="3500"/>
            </a:pPr>
            <a:r>
              <a:rPr lang="en-US" sz="3200" dirty="0"/>
              <a:t>Challenges for Participants</a:t>
            </a:r>
            <a:endParaRPr dirty="0"/>
          </a:p>
        </p:txBody>
      </p:sp>
      <p:sp>
        <p:nvSpPr>
          <p:cNvPr id="72" name="Google Shape;72;p2"/>
          <p:cNvSpPr txBox="1">
            <a:spLocks noGrp="1"/>
          </p:cNvSpPr>
          <p:nvPr>
            <p:ph type="body" idx="1"/>
          </p:nvPr>
        </p:nvSpPr>
        <p:spPr>
          <a:xfrm>
            <a:off x="768065" y="1979789"/>
            <a:ext cx="7886700" cy="1325701"/>
          </a:xfrm>
          <a:prstGeom prst="rect">
            <a:avLst/>
          </a:prstGeom>
          <a:noFill/>
          <a:ln>
            <a:noFill/>
          </a:ln>
        </p:spPr>
        <p:txBody>
          <a:bodyPr spcFirstLastPara="1" wrap="square" lIns="91425" tIns="91425" rIns="91425" bIns="91425" anchor="t" anchorCtr="0">
            <a:noAutofit/>
          </a:bodyPr>
          <a:lstStyle/>
          <a:p>
            <a:r>
              <a:rPr lang="en-US" sz="2400" dirty="0"/>
              <a:t>Vaccination</a:t>
            </a:r>
          </a:p>
          <a:p>
            <a:pPr marL="0" indent="0">
              <a:buNone/>
            </a:pPr>
            <a:endParaRPr lang="en-US" sz="2400" dirty="0"/>
          </a:p>
          <a:p>
            <a:r>
              <a:rPr lang="en-US" sz="2400" dirty="0"/>
              <a:t>Willingness to participate in research</a:t>
            </a:r>
          </a:p>
          <a:p>
            <a:pPr marL="457200" lvl="1" indent="0">
              <a:buNone/>
            </a:pPr>
            <a:endParaRPr lang="en-US" sz="2000" dirty="0"/>
          </a:p>
          <a:p>
            <a:r>
              <a:rPr lang="en-US" sz="2400" dirty="0"/>
              <a:t>Mutation</a:t>
            </a:r>
          </a:p>
          <a:p>
            <a:endParaRPr lang="en-US" sz="2400" dirty="0"/>
          </a:p>
          <a:p>
            <a:pPr marL="0" indent="0">
              <a:buNone/>
            </a:pPr>
            <a:endParaRPr lang="en-US" sz="1800" dirty="0"/>
          </a:p>
          <a:p>
            <a:pPr marL="0" indent="0">
              <a:buNone/>
            </a:pPr>
            <a:endParaRPr lang="en-US" sz="1800" dirty="0"/>
          </a:p>
          <a:p>
            <a:pPr marL="0" indent="0">
              <a:buNone/>
            </a:pPr>
            <a:endParaRPr lang="en-US" sz="1800" dirty="0"/>
          </a:p>
          <a:p>
            <a:endParaRPr lang="en-US" sz="1800" b="1" dirty="0"/>
          </a:p>
          <a:p>
            <a:endParaRPr lang="en-US" sz="1800" dirty="0"/>
          </a:p>
        </p:txBody>
      </p:sp>
      <p:sp>
        <p:nvSpPr>
          <p:cNvPr id="5" name="Google Shape;77;p12">
            <a:extLst>
              <a:ext uri="{FF2B5EF4-FFF2-40B4-BE49-F238E27FC236}">
                <a16:creationId xmlns:a16="http://schemas.microsoft.com/office/drawing/2014/main" id="{DBC52DC7-CA36-6F4F-B9D4-669375CCB607}"/>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ts val="0"/>
              </a:spcBef>
              <a:spcAft>
                <a:spcPts val="0"/>
              </a:spcAft>
              <a:buClrTx/>
              <a:buSzPts val="1400"/>
              <a:buFontTx/>
              <a:buNone/>
              <a:tabLst/>
              <a:defRPr/>
            </a:pPr>
            <a:r>
              <a:rPr kumimoji="0" lang="en-US" sz="800" b="0" i="0" u="none" strike="noStrike" kern="1200" cap="none" spc="0" normalizeH="0" baseline="0" noProof="0" dirty="0">
                <a:ln>
                  <a:noFill/>
                </a:ln>
                <a:solidFill>
                  <a:prstClr val="black"/>
                </a:solidFill>
                <a:effectLst/>
                <a:uLnTx/>
                <a:uFillTx/>
                <a:latin typeface="Arial"/>
                <a:ea typeface="Arial"/>
                <a:cs typeface="Arial"/>
                <a:sym typeface="Arial"/>
              </a:rPr>
              <a:t>Presented by Partners in Medical Education, Inc. 2021</a:t>
            </a:r>
            <a:endParaRPr kumimoji="0" sz="8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6" name="Google Shape;78;p12">
            <a:extLst>
              <a:ext uri="{FF2B5EF4-FFF2-40B4-BE49-F238E27FC236}">
                <a16:creationId xmlns:a16="http://schemas.microsoft.com/office/drawing/2014/main" id="{D2281F8C-85AB-A041-9412-098A68E80E9C}"/>
              </a:ext>
            </a:extLst>
          </p:cNvPr>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defPPr>
              <a:defRPr lang="en-US"/>
            </a:defPPr>
            <a:lvl1pPr marL="0" marR="0" lvl="0"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1pPr>
            <a:lvl2pPr marL="0" marR="0" lvl="1"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2pPr>
            <a:lvl3pPr marL="0" marR="0" lvl="2"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3pPr>
            <a:lvl4pPr marL="0" marR="0" lvl="3"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4pPr>
            <a:lvl5pPr marL="0" marR="0" lvl="4"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fld id="{00000000-1234-1234-1234-123412341234}" type="slidenum">
              <a:rPr lang="en-US" smtClean="0"/>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t>8</a:t>
            </a:fld>
            <a:endParaRPr kumimoji="0" sz="1000" b="1" i="0" u="none" strike="noStrike" kern="1200" cap="none" spc="0" normalizeH="0" baseline="0" noProof="0" dirty="0">
              <a:ln>
                <a:noFill/>
              </a:ln>
              <a:solidFill>
                <a:prstClr val="black"/>
              </a:solidFill>
              <a:effectLst/>
              <a:uLnTx/>
              <a:uFillTx/>
              <a:latin typeface="Arial"/>
              <a:cs typeface="Arial"/>
              <a:sym typeface="Arial"/>
            </a:endParaRPr>
          </a:p>
        </p:txBody>
      </p:sp>
      <p:sp>
        <p:nvSpPr>
          <p:cNvPr id="7" name="Wave 6">
            <a:extLst>
              <a:ext uri="{FF2B5EF4-FFF2-40B4-BE49-F238E27FC236}">
                <a16:creationId xmlns:a16="http://schemas.microsoft.com/office/drawing/2014/main" id="{41064DD9-6CD5-4461-BAD0-6C0C22DD8CB8}"/>
              </a:ext>
            </a:extLst>
          </p:cNvPr>
          <p:cNvSpPr/>
          <p:nvPr/>
        </p:nvSpPr>
        <p:spPr>
          <a:xfrm>
            <a:off x="1140093" y="4893964"/>
            <a:ext cx="6863813" cy="1325701"/>
          </a:xfrm>
          <a:prstGeom prst="wave">
            <a:avLst/>
          </a:prstGeom>
          <a:solidFill>
            <a:srgbClr val="FFFF99"/>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algn="l" rtl="0" eaLnBrk="0" fontAlgn="base" hangingPunct="0">
              <a:spcBef>
                <a:spcPct val="0"/>
              </a:spcBef>
              <a:spcAft>
                <a:spcPct val="0"/>
              </a:spcAft>
              <a:defRPr sz="2000" b="1" kern="1200">
                <a:solidFill>
                  <a:schemeClr val="dk1"/>
                </a:solidFill>
                <a:latin typeface="+mn-lt"/>
                <a:ea typeface="+mn-ea"/>
                <a:cs typeface="+mn-cs"/>
              </a:defRPr>
            </a:lvl1pPr>
            <a:lvl2pPr marL="457200" algn="l" rtl="0" eaLnBrk="0" fontAlgn="base" hangingPunct="0">
              <a:spcBef>
                <a:spcPct val="0"/>
              </a:spcBef>
              <a:spcAft>
                <a:spcPct val="0"/>
              </a:spcAft>
              <a:defRPr sz="2000" b="1" kern="1200">
                <a:solidFill>
                  <a:schemeClr val="dk1"/>
                </a:solidFill>
                <a:latin typeface="+mn-lt"/>
                <a:ea typeface="+mn-ea"/>
                <a:cs typeface="+mn-cs"/>
              </a:defRPr>
            </a:lvl2pPr>
            <a:lvl3pPr marL="914400" algn="l" rtl="0" eaLnBrk="0" fontAlgn="base" hangingPunct="0">
              <a:spcBef>
                <a:spcPct val="0"/>
              </a:spcBef>
              <a:spcAft>
                <a:spcPct val="0"/>
              </a:spcAft>
              <a:defRPr sz="2000" b="1" kern="1200">
                <a:solidFill>
                  <a:schemeClr val="dk1"/>
                </a:solidFill>
                <a:latin typeface="+mn-lt"/>
                <a:ea typeface="+mn-ea"/>
                <a:cs typeface="+mn-cs"/>
              </a:defRPr>
            </a:lvl3pPr>
            <a:lvl4pPr marL="1371600" algn="l" rtl="0" eaLnBrk="0" fontAlgn="base" hangingPunct="0">
              <a:spcBef>
                <a:spcPct val="0"/>
              </a:spcBef>
              <a:spcAft>
                <a:spcPct val="0"/>
              </a:spcAft>
              <a:defRPr sz="2000" b="1" kern="1200">
                <a:solidFill>
                  <a:schemeClr val="dk1"/>
                </a:solidFill>
                <a:latin typeface="+mn-lt"/>
                <a:ea typeface="+mn-ea"/>
                <a:cs typeface="+mn-cs"/>
              </a:defRPr>
            </a:lvl4pPr>
            <a:lvl5pPr marL="1828800" algn="l" rtl="0" eaLnBrk="0" fontAlgn="base" hangingPunct="0">
              <a:spcBef>
                <a:spcPct val="0"/>
              </a:spcBef>
              <a:spcAft>
                <a:spcPct val="0"/>
              </a:spcAft>
              <a:defRPr sz="2000" b="1" kern="1200">
                <a:solidFill>
                  <a:schemeClr val="dk1"/>
                </a:solidFill>
                <a:latin typeface="+mn-lt"/>
                <a:ea typeface="+mn-ea"/>
                <a:cs typeface="+mn-cs"/>
              </a:defRPr>
            </a:lvl5pPr>
            <a:lvl6pPr marL="2286000" algn="l" defTabSz="914400" rtl="0" eaLnBrk="1" latinLnBrk="0" hangingPunct="1">
              <a:defRPr sz="2000" b="1" kern="1200">
                <a:solidFill>
                  <a:schemeClr val="dk1"/>
                </a:solidFill>
                <a:latin typeface="+mn-lt"/>
                <a:ea typeface="+mn-ea"/>
                <a:cs typeface="+mn-cs"/>
              </a:defRPr>
            </a:lvl6pPr>
            <a:lvl7pPr marL="2743200" algn="l" defTabSz="914400" rtl="0" eaLnBrk="1" latinLnBrk="0" hangingPunct="1">
              <a:defRPr sz="2000" b="1" kern="1200">
                <a:solidFill>
                  <a:schemeClr val="dk1"/>
                </a:solidFill>
                <a:latin typeface="+mn-lt"/>
                <a:ea typeface="+mn-ea"/>
                <a:cs typeface="+mn-cs"/>
              </a:defRPr>
            </a:lvl7pPr>
            <a:lvl8pPr marL="3200400" algn="l" defTabSz="914400" rtl="0" eaLnBrk="1" latinLnBrk="0" hangingPunct="1">
              <a:defRPr sz="2000" b="1" kern="1200">
                <a:solidFill>
                  <a:schemeClr val="dk1"/>
                </a:solidFill>
                <a:latin typeface="+mn-lt"/>
                <a:ea typeface="+mn-ea"/>
                <a:cs typeface="+mn-cs"/>
              </a:defRPr>
            </a:lvl8pPr>
            <a:lvl9pPr marL="3657600" algn="l" defTabSz="914400" rtl="0" eaLnBrk="1" latinLnBrk="0" hangingPunct="1">
              <a:defRPr sz="2000" b="1" kern="1200">
                <a:solidFill>
                  <a:schemeClr val="dk1"/>
                </a:solidFill>
                <a:latin typeface="+mn-lt"/>
                <a:ea typeface="+mn-ea"/>
                <a:cs typeface="+mn-cs"/>
              </a:defRPr>
            </a:lvl9pPr>
          </a:lstStyle>
          <a:p>
            <a:pPr algn="ctr"/>
            <a:endParaRPr lang="en-US" dirty="0"/>
          </a:p>
        </p:txBody>
      </p:sp>
      <p:sp>
        <p:nvSpPr>
          <p:cNvPr id="2" name="TextBox 1">
            <a:extLst>
              <a:ext uri="{FF2B5EF4-FFF2-40B4-BE49-F238E27FC236}">
                <a16:creationId xmlns:a16="http://schemas.microsoft.com/office/drawing/2014/main" id="{8BF74DAC-CF72-45A2-ADA2-CAFCB21266F9}"/>
              </a:ext>
            </a:extLst>
          </p:cNvPr>
          <p:cNvSpPr txBox="1"/>
          <p:nvPr/>
        </p:nvSpPr>
        <p:spPr>
          <a:xfrm>
            <a:off x="1502043" y="5234476"/>
            <a:ext cx="6418745" cy="707886"/>
          </a:xfrm>
          <a:prstGeom prst="rect">
            <a:avLst/>
          </a:prstGeom>
          <a:noFill/>
        </p:spPr>
        <p:txBody>
          <a:bodyPr wrap="none" rtlCol="0">
            <a:spAutoFit/>
          </a:bodyPr>
          <a:lstStyle/>
          <a:p>
            <a:pPr marL="0" indent="0">
              <a:buNone/>
            </a:pPr>
            <a:r>
              <a:rPr lang="en-US" sz="2000" dirty="0">
                <a:latin typeface="+mn-lt"/>
              </a:rPr>
              <a:t>Assume that the pandemic will affect research and </a:t>
            </a:r>
          </a:p>
          <a:p>
            <a:pPr marL="0" indent="0">
              <a:buNone/>
            </a:pPr>
            <a:r>
              <a:rPr lang="en-US" sz="2000" dirty="0">
                <a:latin typeface="+mn-lt"/>
              </a:rPr>
              <a:t>scholarly activities for a while</a:t>
            </a:r>
          </a:p>
        </p:txBody>
      </p:sp>
    </p:spTree>
    <p:extLst>
      <p:ext uri="{BB962C8B-B14F-4D97-AF65-F5344CB8AC3E}">
        <p14:creationId xmlns:p14="http://schemas.microsoft.com/office/powerpoint/2010/main" val="2086075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1" name="Google Shape;71;p2"/>
          <p:cNvSpPr txBox="1">
            <a:spLocks noGrp="1"/>
          </p:cNvSpPr>
          <p:nvPr>
            <p:ph type="title"/>
          </p:nvPr>
        </p:nvSpPr>
        <p:spPr>
          <a:xfrm>
            <a:off x="1989344" y="246466"/>
            <a:ext cx="6525900" cy="1325700"/>
          </a:xfrm>
          <a:prstGeom prst="rect">
            <a:avLst/>
          </a:prstGeom>
          <a:noFill/>
          <a:ln>
            <a:noFill/>
          </a:ln>
        </p:spPr>
        <p:txBody>
          <a:bodyPr spcFirstLastPara="1" wrap="square" lIns="91425" tIns="91425" rIns="91425" bIns="91425" anchor="ctr" anchorCtr="0">
            <a:noAutofit/>
          </a:bodyPr>
          <a:lstStyle/>
          <a:p>
            <a:pPr lvl="0">
              <a:spcBef>
                <a:spcPts val="0"/>
              </a:spcBef>
              <a:buClr>
                <a:schemeClr val="dk1"/>
              </a:buClr>
              <a:buSzPts val="3500"/>
            </a:pPr>
            <a:r>
              <a:rPr lang="en-US" sz="3200" dirty="0"/>
              <a:t>Challenges- Institutions</a:t>
            </a:r>
            <a:endParaRPr dirty="0"/>
          </a:p>
        </p:txBody>
      </p:sp>
      <p:sp>
        <p:nvSpPr>
          <p:cNvPr id="72" name="Google Shape;72;p2"/>
          <p:cNvSpPr txBox="1">
            <a:spLocks noGrp="1"/>
          </p:cNvSpPr>
          <p:nvPr>
            <p:ph type="body" idx="1"/>
          </p:nvPr>
        </p:nvSpPr>
        <p:spPr>
          <a:xfrm>
            <a:off x="735330" y="1747986"/>
            <a:ext cx="7886700" cy="1325701"/>
          </a:xfrm>
          <a:prstGeom prst="rect">
            <a:avLst/>
          </a:prstGeom>
          <a:noFill/>
          <a:ln>
            <a:noFill/>
          </a:ln>
        </p:spPr>
        <p:txBody>
          <a:bodyPr spcFirstLastPara="1" wrap="square" lIns="91425" tIns="91425" rIns="91425" bIns="91425" anchor="t" anchorCtr="0">
            <a:noAutofit/>
          </a:bodyPr>
          <a:lstStyle/>
          <a:p>
            <a:r>
              <a:rPr lang="en-US" sz="2400" dirty="0"/>
              <a:t>Ethics</a:t>
            </a:r>
          </a:p>
          <a:p>
            <a:endParaRPr lang="en-US" sz="2400" dirty="0"/>
          </a:p>
          <a:p>
            <a:r>
              <a:rPr lang="en-US" sz="2400" dirty="0"/>
              <a:t>Regulatory </a:t>
            </a:r>
          </a:p>
          <a:p>
            <a:endParaRPr lang="en-US" sz="2400" dirty="0"/>
          </a:p>
          <a:p>
            <a:r>
              <a:rPr lang="en-US" sz="2400" dirty="0"/>
              <a:t>Resources</a:t>
            </a:r>
          </a:p>
          <a:p>
            <a:endParaRPr lang="en-US" sz="2400" dirty="0"/>
          </a:p>
          <a:p>
            <a:endParaRPr lang="en-US" sz="1800" dirty="0"/>
          </a:p>
          <a:p>
            <a:pPr marL="0" indent="0">
              <a:buNone/>
            </a:pPr>
            <a:endParaRPr lang="en-US" sz="1800" dirty="0"/>
          </a:p>
          <a:p>
            <a:pPr marL="0" indent="0">
              <a:buNone/>
            </a:pPr>
            <a:endParaRPr lang="en-US" sz="1800" dirty="0"/>
          </a:p>
          <a:p>
            <a:endParaRPr lang="en-US" sz="1800" dirty="0"/>
          </a:p>
          <a:p>
            <a:endParaRPr lang="en-US" sz="1800" dirty="0"/>
          </a:p>
          <a:p>
            <a:endParaRPr lang="en-US" sz="1800" dirty="0"/>
          </a:p>
        </p:txBody>
      </p:sp>
      <p:sp>
        <p:nvSpPr>
          <p:cNvPr id="5" name="Google Shape;77;p12">
            <a:extLst>
              <a:ext uri="{FF2B5EF4-FFF2-40B4-BE49-F238E27FC236}">
                <a16:creationId xmlns:a16="http://schemas.microsoft.com/office/drawing/2014/main" id="{DBC52DC7-CA36-6F4F-B9D4-669375CCB607}"/>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ts val="0"/>
              </a:spcBef>
              <a:spcAft>
                <a:spcPts val="0"/>
              </a:spcAft>
              <a:buClrTx/>
              <a:buSzPts val="1400"/>
              <a:buFontTx/>
              <a:buNone/>
              <a:tabLst/>
              <a:defRPr/>
            </a:pPr>
            <a:r>
              <a:rPr kumimoji="0" lang="en-US" sz="800" b="0" i="0" u="none" strike="noStrike" kern="1200" cap="none" spc="0" normalizeH="0" baseline="0" noProof="0" dirty="0">
                <a:ln>
                  <a:noFill/>
                </a:ln>
                <a:solidFill>
                  <a:prstClr val="black"/>
                </a:solidFill>
                <a:effectLst/>
                <a:uLnTx/>
                <a:uFillTx/>
                <a:latin typeface="Arial"/>
                <a:ea typeface="Arial"/>
                <a:cs typeface="Arial"/>
                <a:sym typeface="Arial"/>
              </a:rPr>
              <a:t>Presented by Partners in Medical Education, Inc. 2021</a:t>
            </a:r>
            <a:endParaRPr kumimoji="0" sz="8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6" name="Google Shape;78;p12">
            <a:extLst>
              <a:ext uri="{FF2B5EF4-FFF2-40B4-BE49-F238E27FC236}">
                <a16:creationId xmlns:a16="http://schemas.microsoft.com/office/drawing/2014/main" id="{D2281F8C-85AB-A041-9412-098A68E80E9C}"/>
              </a:ext>
            </a:extLst>
          </p:cNvPr>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defPPr>
              <a:defRPr lang="en-US"/>
            </a:defPPr>
            <a:lvl1pPr marL="0" marR="0" lvl="0"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1pPr>
            <a:lvl2pPr marL="0" marR="0" lvl="1"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2pPr>
            <a:lvl3pPr marL="0" marR="0" lvl="2"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3pPr>
            <a:lvl4pPr marL="0" marR="0" lvl="3"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4pPr>
            <a:lvl5pPr marL="0" marR="0" lvl="4"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fld id="{00000000-1234-1234-1234-123412341234}" type="slidenum">
              <a:rPr lang="en-US" smtClean="0"/>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t>9</a:t>
            </a:fld>
            <a:endParaRPr kumimoji="0" sz="1000" b="1" i="0" u="none" strike="noStrike" kern="1200" cap="none" spc="0" normalizeH="0" baseline="0" noProof="0" dirty="0">
              <a:ln>
                <a:noFill/>
              </a:ln>
              <a:solidFill>
                <a:prstClr val="black"/>
              </a:solidFill>
              <a:effectLst/>
              <a:uLnTx/>
              <a:uFillTx/>
              <a:latin typeface="Arial"/>
              <a:cs typeface="Arial"/>
              <a:sym typeface="Arial"/>
            </a:endParaRPr>
          </a:p>
        </p:txBody>
      </p:sp>
    </p:spTree>
    <p:extLst>
      <p:ext uri="{BB962C8B-B14F-4D97-AF65-F5344CB8AC3E}">
        <p14:creationId xmlns:p14="http://schemas.microsoft.com/office/powerpoint/2010/main" val="380778429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PME-2016">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ME-2016" id="{CDBB09D6-2E31-6544-8AD6-22CA05291743}" vid="{98D09D54-364A-314E-A8DE-A1E776F54B8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PME-2016</Template>
  <TotalTime>5545</TotalTime>
  <Words>3680</Words>
  <Application>Microsoft Macintosh PowerPoint</Application>
  <PresentationFormat>On-screen Show (4:3)</PresentationFormat>
  <Paragraphs>480</Paragraphs>
  <Slides>31</Slides>
  <Notes>29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Comic Sans MS</vt:lpstr>
      <vt:lpstr>Wingdings</vt:lpstr>
      <vt:lpstr>PME-2016</vt:lpstr>
      <vt:lpstr>Scholarly Work During the Pandemic</vt:lpstr>
      <vt:lpstr>Introducing Your Presenter…</vt:lpstr>
      <vt:lpstr>Learning Objectives</vt:lpstr>
      <vt:lpstr>ACGME Scholarly FAQ</vt:lpstr>
      <vt:lpstr>Nationwide Research Status</vt:lpstr>
      <vt:lpstr>Environmental Scan of Current  Challenges</vt:lpstr>
      <vt:lpstr>Challenges-Residency Programs</vt:lpstr>
      <vt:lpstr>Challenges for Participants</vt:lpstr>
      <vt:lpstr>Challenges- Institutions</vt:lpstr>
      <vt:lpstr>Challenges-Journals</vt:lpstr>
      <vt:lpstr>COVID vs non-COVID Articles</vt:lpstr>
      <vt:lpstr>Approaches and Best Practices</vt:lpstr>
      <vt:lpstr>Ensure Safety for All </vt:lpstr>
      <vt:lpstr>Human Research Which Has Resumed </vt:lpstr>
      <vt:lpstr>Scholarly Work Without Patient Contact</vt:lpstr>
      <vt:lpstr>Diversify Portfolio of Scholarly Activities</vt:lpstr>
      <vt:lpstr>COVID Topics Part 1</vt:lpstr>
      <vt:lpstr>COVID Topics Part 2</vt:lpstr>
      <vt:lpstr>COVID Topics Part 3</vt:lpstr>
      <vt:lpstr>Feasibility Assessment of Clinical Research </vt:lpstr>
      <vt:lpstr>Tiered Approach (Handout 2)</vt:lpstr>
      <vt:lpstr>Align Institutional Guidelines with State and Federal Guidelines </vt:lpstr>
      <vt:lpstr>Best Practices</vt:lpstr>
      <vt:lpstr>Key Take-Away</vt:lpstr>
      <vt:lpstr>References</vt:lpstr>
      <vt:lpstr>References</vt:lpstr>
      <vt:lpstr>References</vt:lpstr>
      <vt:lpstr>References</vt:lpstr>
      <vt:lpstr>Thank You!</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Douglas Knox</cp:lastModifiedBy>
  <cp:revision>433</cp:revision>
  <dcterms:created xsi:type="dcterms:W3CDTF">2016-03-20T11:36:31Z</dcterms:created>
  <dcterms:modified xsi:type="dcterms:W3CDTF">2021-02-10T16:15:35Z</dcterms:modified>
</cp:coreProperties>
</file>