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41"/>
  </p:notesMasterIdLst>
  <p:sldIdLst>
    <p:sldId id="256" r:id="rId2"/>
    <p:sldId id="293" r:id="rId3"/>
    <p:sldId id="257" r:id="rId4"/>
    <p:sldId id="259" r:id="rId5"/>
    <p:sldId id="260" r:id="rId6"/>
    <p:sldId id="271" r:id="rId7"/>
    <p:sldId id="266" r:id="rId8"/>
    <p:sldId id="273" r:id="rId9"/>
    <p:sldId id="261" r:id="rId10"/>
    <p:sldId id="263" r:id="rId11"/>
    <p:sldId id="272" r:id="rId12"/>
    <p:sldId id="264" r:id="rId13"/>
    <p:sldId id="262" r:id="rId14"/>
    <p:sldId id="267" r:id="rId15"/>
    <p:sldId id="265" r:id="rId16"/>
    <p:sldId id="268" r:id="rId17"/>
    <p:sldId id="286" r:id="rId18"/>
    <p:sldId id="270" r:id="rId19"/>
    <p:sldId id="269" r:id="rId20"/>
    <p:sldId id="258" r:id="rId21"/>
    <p:sldId id="275" r:id="rId22"/>
    <p:sldId id="276" r:id="rId23"/>
    <p:sldId id="288" r:id="rId24"/>
    <p:sldId id="277" r:id="rId25"/>
    <p:sldId id="278" r:id="rId26"/>
    <p:sldId id="279" r:id="rId27"/>
    <p:sldId id="280" r:id="rId28"/>
    <p:sldId id="281" r:id="rId29"/>
    <p:sldId id="287" r:id="rId30"/>
    <p:sldId id="282" r:id="rId31"/>
    <p:sldId id="283" r:id="rId32"/>
    <p:sldId id="284" r:id="rId33"/>
    <p:sldId id="289" r:id="rId34"/>
    <p:sldId id="285" r:id="rId35"/>
    <p:sldId id="290" r:id="rId36"/>
    <p:sldId id="292" r:id="rId37"/>
    <p:sldId id="291" r:id="rId38"/>
    <p:sldId id="294" r:id="rId39"/>
    <p:sldId id="295" r:id="rId4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56" autoAdjust="0"/>
    <p:restoredTop sz="94590"/>
  </p:normalViewPr>
  <p:slideViewPr>
    <p:cSldViewPr snapToGrid="0" snapToObjects="1">
      <p:cViewPr varScale="1">
        <p:scale>
          <a:sx n="101" d="100"/>
          <a:sy n="101" d="100"/>
        </p:scale>
        <p:origin x="11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12/5/17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301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gme.org/What-We-Do/Accreditation/Site-Visit/Eight-Steps-to-Prepare-for-the-10-Year-Accreditation-Site-Visit" TargetMode="Externa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cgme.org/What-We-Do/Accreditation/Self-Study" TargetMode="External"/><Relationship Id="rId3" Type="http://schemas.openxmlformats.org/officeDocument/2006/relationships/hyperlink" Target="https://www.acgme.org/What-We-Do/Accreditation/Site-Visit/Eight-Steps-to-Prepare-for-the-10-Year-Accreditation-Site-Visit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hyperlink" Target="http://www.partnersinmeded.com/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tnersInMedEd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Self-Study</a:t>
            </a:r>
            <a:br>
              <a:rPr lang="en-US" dirty="0"/>
            </a:br>
            <a:r>
              <a:rPr lang="en-US" dirty="0"/>
              <a:t>Have You Analyzed Your Data Yet?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9" y="4518063"/>
            <a:ext cx="727868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6958"/>
            <a:ext cx="7886700" cy="4438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 Aggregate and analyze data to generate a </a:t>
            </a:r>
          </a:p>
          <a:p>
            <a:pPr marL="0" indent="0">
              <a:buNone/>
            </a:pPr>
            <a:r>
              <a:rPr lang="en-US" b="1" dirty="0"/>
              <a:t>    longitudinal assessment of the program’s </a:t>
            </a:r>
          </a:p>
          <a:p>
            <a:pPr marL="0" indent="0">
              <a:buNone/>
            </a:pPr>
            <a:r>
              <a:rPr lang="en-US" b="1" dirty="0"/>
              <a:t>    improvement</a:t>
            </a:r>
          </a:p>
          <a:p>
            <a:pPr lvl="2"/>
            <a:r>
              <a:rPr lang="en-US" sz="2400" dirty="0"/>
              <a:t>High value data past 5 years</a:t>
            </a:r>
          </a:p>
          <a:p>
            <a:pPr lvl="2"/>
            <a:r>
              <a:rPr lang="en-US" sz="2400" dirty="0"/>
              <a:t>APE’s – the work is almost done!</a:t>
            </a:r>
          </a:p>
          <a:p>
            <a:pPr lvl="2"/>
            <a:r>
              <a:rPr lang="en-US" sz="2400" dirty="0"/>
              <a:t>ACGME surveys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Self-Study Review Cont.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85" y="4449953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Analyze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993900"/>
            <a:ext cx="7886700" cy="41830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ACGME Surveys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APE’s</a:t>
            </a:r>
          </a:p>
          <a:p>
            <a:pPr lvl="1"/>
            <a:r>
              <a:rPr lang="en-US" dirty="0"/>
              <a:t>Action plans</a:t>
            </a:r>
          </a:p>
          <a:p>
            <a:pPr lvl="1"/>
            <a:r>
              <a:rPr lang="en-US" dirty="0"/>
              <a:t>Progress</a:t>
            </a:r>
          </a:p>
          <a:p>
            <a:pPr lvl="2"/>
            <a:r>
              <a:rPr lang="en-US" dirty="0"/>
              <a:t>APE aggregate template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0" y="3503364"/>
            <a:ext cx="3447824" cy="24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4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72029"/>
            <a:ext cx="7886700" cy="4438905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Is that true? </a:t>
            </a:r>
          </a:p>
          <a:p>
            <a:pPr lvl="2"/>
            <a:r>
              <a:rPr lang="en-US" sz="2000" dirty="0"/>
              <a:t>Surveys </a:t>
            </a:r>
          </a:p>
          <a:p>
            <a:pPr lvl="2"/>
            <a:r>
              <a:rPr lang="en-US" sz="2000" dirty="0"/>
              <a:t>Comment section</a:t>
            </a:r>
          </a:p>
          <a:p>
            <a:r>
              <a:rPr lang="en-US" sz="2800" dirty="0"/>
              <a:t>DIO/Academic Affairs</a:t>
            </a:r>
          </a:p>
          <a:p>
            <a:pPr lvl="2"/>
            <a:r>
              <a:rPr lang="en-US" sz="2000" dirty="0"/>
              <a:t>AIR</a:t>
            </a:r>
          </a:p>
          <a:p>
            <a:pPr lvl="2"/>
            <a:r>
              <a:rPr lang="en-US" sz="2000" dirty="0"/>
              <a:t>CLER Report</a:t>
            </a:r>
          </a:p>
          <a:p>
            <a:pPr lvl="2"/>
            <a:r>
              <a:rPr lang="en-US" sz="2000" dirty="0"/>
              <a:t>Focus group with residents and faculty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3! Cont.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09" y="1207151"/>
            <a:ext cx="2638425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16" y="1207151"/>
            <a:ext cx="3489534" cy="21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91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4. Examine opportunities and threats</a:t>
            </a:r>
          </a:p>
          <a:p>
            <a:pPr marL="457200" lvl="1" indent="0">
              <a:buNone/>
            </a:pPr>
            <a:r>
              <a:rPr lang="en-US" sz="1800" b="1" u="sng" dirty="0">
                <a:solidFill>
                  <a:srgbClr val="7030A0"/>
                </a:solidFill>
              </a:rPr>
              <a:t>Opportunities: </a:t>
            </a:r>
            <a:r>
              <a:rPr lang="en-US" sz="1800" dirty="0"/>
              <a:t>Opportunities are external factors that are not entirely under the control of the program, but if acted on, will help the program flourish.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b="1" u="sng" dirty="0">
                <a:solidFill>
                  <a:srgbClr val="7030A0"/>
                </a:solidFill>
              </a:rPr>
              <a:t>Threats: </a:t>
            </a:r>
            <a:r>
              <a:rPr lang="en-US" sz="1800" dirty="0"/>
              <a:t>They could result from a change in support for resident/fellow education at the national level, from changing priorities at the institutional or state levels, or from local factors, such as erosion of a primary ambulatory system based on voluntary faculty.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Self-Study Review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16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5.Obtain stakeholder input (step 3?)</a:t>
            </a:r>
          </a:p>
          <a:p>
            <a:pPr lvl="1"/>
            <a:r>
              <a:rPr lang="en-US" sz="2400" dirty="0"/>
              <a:t>Is that true?</a:t>
            </a:r>
          </a:p>
          <a:p>
            <a:pPr lvl="1"/>
            <a:r>
              <a:rPr lang="en-US" sz="2400" dirty="0"/>
              <a:t>DIO/Academic Affairs</a:t>
            </a:r>
          </a:p>
          <a:p>
            <a:pPr lvl="2"/>
            <a:r>
              <a:rPr lang="en-US" sz="2600" dirty="0"/>
              <a:t>AIR</a:t>
            </a:r>
          </a:p>
          <a:p>
            <a:pPr lvl="2"/>
            <a:r>
              <a:rPr lang="en-US" sz="2800" dirty="0"/>
              <a:t>CLER Report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Self-Study Review Cont.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6" y="4062297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98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94226"/>
            <a:ext cx="7886700" cy="4438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6. Interpret the data and aggregate the self-study     </a:t>
            </a:r>
          </a:p>
          <a:p>
            <a:pPr marL="0" indent="0">
              <a:buNone/>
            </a:pPr>
            <a:r>
              <a:rPr lang="en-US" b="1" dirty="0"/>
              <a:t>    findings (step 3??)</a:t>
            </a:r>
          </a:p>
          <a:p>
            <a:pPr lvl="2"/>
            <a:r>
              <a:rPr lang="en-US" sz="2400" dirty="0">
                <a:solidFill>
                  <a:srgbClr val="7030A0"/>
                </a:solidFill>
              </a:rPr>
              <a:t>Do template</a:t>
            </a:r>
            <a:r>
              <a:rPr lang="en-US" sz="2400" dirty="0"/>
              <a:t>	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7. Discuss the findings with stakeholders</a:t>
            </a:r>
          </a:p>
          <a:p>
            <a:pPr lvl="2"/>
            <a:r>
              <a:rPr lang="en-US" sz="2400" b="1" dirty="0">
                <a:solidFill>
                  <a:srgbClr val="7030A0"/>
                </a:solidFill>
              </a:rPr>
              <a:t>Confirm on same page</a:t>
            </a:r>
          </a:p>
          <a:p>
            <a:pPr lvl="2"/>
            <a:r>
              <a:rPr lang="en-US" sz="2400" dirty="0"/>
              <a:t>Subspecialties common areas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Self-Study Review Cont.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972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94225"/>
            <a:ext cx="7886700" cy="443890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8. Develop a self-study document for use in further program improvement and as documentation for the program’s 10 year site visit</a:t>
            </a:r>
          </a:p>
          <a:p>
            <a:pPr lvl="2"/>
            <a:r>
              <a:rPr lang="en-US" sz="2400" dirty="0"/>
              <a:t>Summary of what was done </a:t>
            </a:r>
          </a:p>
          <a:p>
            <a:pPr lvl="3"/>
            <a:r>
              <a:rPr lang="en-US" sz="2000" dirty="0"/>
              <a:t>How established findings</a:t>
            </a:r>
          </a:p>
          <a:p>
            <a:pPr lvl="3"/>
            <a:r>
              <a:rPr lang="en-US" sz="2000" dirty="0"/>
              <a:t>What materials used</a:t>
            </a:r>
          </a:p>
          <a:p>
            <a:pPr lvl="3"/>
            <a:r>
              <a:rPr lang="en-US" sz="2000" dirty="0"/>
              <a:t>How analyzed</a:t>
            </a:r>
          </a:p>
          <a:p>
            <a:pPr marL="1828800" lvl="4" indent="0">
              <a:buNone/>
            </a:pPr>
            <a:endParaRPr lang="en-US" sz="1800" dirty="0"/>
          </a:p>
          <a:p>
            <a:pPr marL="1371600" lvl="3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Self-Study Review Cont.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4211828"/>
            <a:ext cx="2238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10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67499CF-2469-48B7-AC19-89B81470C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7476"/>
            <a:ext cx="7886700" cy="4179487"/>
          </a:xfrm>
        </p:spPr>
        <p:txBody>
          <a:bodyPr/>
          <a:lstStyle/>
          <a:p>
            <a:pPr lvl="1"/>
            <a:r>
              <a:rPr lang="en-US" sz="2800" b="1" dirty="0">
                <a:solidFill>
                  <a:srgbClr val="7030A0"/>
                </a:solidFill>
              </a:rPr>
              <a:t>Action plan grid </a:t>
            </a:r>
          </a:p>
          <a:p>
            <a:pPr lvl="2"/>
            <a:r>
              <a:rPr lang="en-US" sz="2000" dirty="0"/>
              <a:t>Suggested Annual Program Evaluation Template</a:t>
            </a:r>
          </a:p>
          <a:p>
            <a:pPr lvl="2"/>
            <a:r>
              <a:rPr lang="en-US" sz="2000" dirty="0"/>
              <a:t>Suggested Annual Program Evaluation Action Plan and Follow-Up Template</a:t>
            </a:r>
          </a:p>
          <a:p>
            <a:pPr marL="914400" lvl="2" indent="0">
              <a:buNone/>
            </a:pPr>
            <a:r>
              <a:rPr lang="en-US" dirty="0">
                <a:hlinkClick r:id="rId2"/>
              </a:rPr>
              <a:t>http://www.acgme.org/What-We-Do/Accreditation/Site-Visit/Eight-Steps-to-Prepare-for-the-10-Year-Accreditation-Site-Visit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B591AE0-8C0A-4E7B-AD7A-0B97A8F7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Self-Study Review Cont.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951218-7C46-4CBB-9B85-5DF59D8BB0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623FFAC-BE81-4352-B616-E3FA66D4EB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42291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37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Self-Study Summary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That’s it?? – I can make it better right now!!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6" y="4081463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14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misunderstood visit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“To see if an added visit to review the self-study will accelerate program improvement, the ACGME is initiating a pilot study for any Phase I programs with its initial 10-year site visit scheduled between April 2015 and July 2016” </a:t>
            </a:r>
          </a:p>
          <a:p>
            <a:pPr marL="0" indent="0">
              <a:buNone/>
            </a:pPr>
            <a:r>
              <a:rPr lang="en-US" sz="2000" dirty="0"/>
              <a:t>       – Thomas </a:t>
            </a:r>
            <a:r>
              <a:rPr lang="en-US" sz="2000" dirty="0" err="1"/>
              <a:t>Nasca</a:t>
            </a:r>
            <a:r>
              <a:rPr lang="en-US" sz="2000" dirty="0"/>
              <a:t>, MD, MACP, Chief Executive Officer, ACGME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Self-Study Visit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788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1158" y="1076271"/>
            <a:ext cx="4593344" cy="50973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Amy Lefkovic, </a:t>
            </a:r>
            <a:r>
              <a:rPr lang="en-US" b="1" dirty="0" smtClean="0"/>
              <a:t>MHA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1900" dirty="0" smtClean="0"/>
              <a:t>Received </a:t>
            </a:r>
            <a:r>
              <a:rPr lang="en-US" sz="1900" dirty="0"/>
              <a:t>her Bachelors Degree in Health Information Management from Kean University</a:t>
            </a:r>
          </a:p>
          <a:p>
            <a:r>
              <a:rPr lang="en-US" sz="1900" dirty="0"/>
              <a:t>Began her career in Graduate Medical Education (GME) at Hospital for Special Surgery as the Radiology Fellowship Program Coordinator</a:t>
            </a:r>
          </a:p>
          <a:p>
            <a:r>
              <a:rPr lang="en-US" sz="1900" dirty="0"/>
              <a:t>Received her Masters degree in Healthcare Administration from Seton Hall University</a:t>
            </a:r>
          </a:p>
          <a:p>
            <a:r>
              <a:rPr lang="en-US" sz="1900" dirty="0"/>
              <a:t>Continued her career in GME at Lutheran Medical Center as the OB/GYN Residency Coordinator</a:t>
            </a:r>
          </a:p>
          <a:p>
            <a:r>
              <a:rPr lang="en-US" sz="1900" dirty="0"/>
              <a:t>Is currently the Manager of GME and Academic Affairs at Staten Island University Hospital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Your </a:t>
            </a:r>
            <a:r>
              <a:rPr lang="en-US" dirty="0" smtClean="0"/>
              <a:t>Presenter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022" y="1659831"/>
            <a:ext cx="2703470" cy="34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93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044700"/>
            <a:ext cx="7886700" cy="4132263"/>
          </a:xfrm>
        </p:spPr>
        <p:txBody>
          <a:bodyPr>
            <a:normAutofit/>
          </a:bodyPr>
          <a:lstStyle/>
          <a:p>
            <a:r>
              <a:rPr lang="en-US" dirty="0"/>
              <a:t>All programs and Sponsoring Institutions undergo a full accreditation site visit every 10 years scheduled 12 to 18 months after the program has completed its Self-Study and submitted its Self-Study Summary</a:t>
            </a:r>
          </a:p>
          <a:p>
            <a:pPr lvl="3"/>
            <a:r>
              <a:rPr lang="en-US" sz="2000" dirty="0"/>
              <a:t>One more APE</a:t>
            </a:r>
          </a:p>
          <a:p>
            <a:pPr lvl="3"/>
            <a:r>
              <a:rPr lang="en-US" sz="2000" dirty="0"/>
              <a:t>One more ACGME survey</a:t>
            </a:r>
          </a:p>
          <a:p>
            <a:pPr lvl="3"/>
            <a:r>
              <a:rPr lang="en-US" sz="2000" dirty="0"/>
              <a:t>Address areas for improvement</a:t>
            </a:r>
          </a:p>
          <a:p>
            <a:pPr marL="1371600" lvl="3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10-Year Accreditation Site Visits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9764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81200"/>
            <a:ext cx="7886700" cy="4195763"/>
          </a:xfrm>
        </p:spPr>
        <p:txBody>
          <a:bodyPr>
            <a:normAutofit/>
          </a:bodyPr>
          <a:lstStyle/>
          <a:p>
            <a:r>
              <a:rPr lang="en-US" dirty="0"/>
              <a:t>It is a full site visit and accreditation review of the program against all applicable requirements for programs with a status of Continued Accreditation </a:t>
            </a:r>
            <a:r>
              <a:rPr lang="en-US" dirty="0">
                <a:solidFill>
                  <a:srgbClr val="7030A0"/>
                </a:solidFill>
              </a:rPr>
              <a:t>that includes a review of program aims, strengths, and improvements made in areas the program identified in its Self-Study.</a:t>
            </a:r>
          </a:p>
          <a:p>
            <a:pPr lvl="2"/>
            <a:r>
              <a:rPr lang="en-US" sz="2400" dirty="0"/>
              <a:t>Internal review completed internally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10-Year Accreditation Site Visits Cont.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9006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68500"/>
            <a:ext cx="7886700" cy="4208463"/>
          </a:xfrm>
        </p:spPr>
        <p:txBody>
          <a:bodyPr/>
          <a:lstStyle/>
          <a:p>
            <a:r>
              <a:rPr lang="en-US" dirty="0"/>
              <a:t>The 10-year accreditation site visits for subspecialty programs will be coordinated with the visit of their respective core program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10-Year Accreditation Site Visits Cont.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34289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14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E2AD7F8-28EC-43EC-8DF4-A557AEFDD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Is it really EIGHT?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04E8D7B-2F17-4EB9-A8B4-21490290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Tips and Tricks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38CEFD5-3282-4663-A318-248D6E32EB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FD5F386-5E00-473D-925B-1EB501961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166" y="2943567"/>
            <a:ext cx="2548513" cy="2548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2862633"/>
            <a:ext cx="2710379" cy="27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9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006600"/>
            <a:ext cx="7886700" cy="41703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/>
              <a:t>Reassemble the APE/Self-Study group to “harvest” the data in areas for improvement identified during the Self-Study</a:t>
            </a:r>
          </a:p>
          <a:p>
            <a:pPr lvl="4"/>
            <a:r>
              <a:rPr lang="en-US" sz="2400" dirty="0"/>
              <a:t>Action plan grid</a:t>
            </a:r>
          </a:p>
          <a:p>
            <a:pPr lvl="5"/>
            <a:r>
              <a:rPr lang="en-US" sz="2000" dirty="0"/>
              <a:t>Suggested Annual Program Evaluation Template</a:t>
            </a:r>
          </a:p>
          <a:p>
            <a:pPr lvl="5"/>
            <a:r>
              <a:rPr lang="en-US" sz="2000" dirty="0"/>
              <a:t>Suggested Annual Program Evaluation Action Plan and Follow-Up Template</a:t>
            </a:r>
            <a:endParaRPr lang="en-US" sz="2800" dirty="0"/>
          </a:p>
          <a:p>
            <a:pPr lvl="4"/>
            <a:r>
              <a:rPr lang="en-US" sz="2400" dirty="0"/>
              <a:t>PEC meetings always agenda item</a:t>
            </a:r>
          </a:p>
          <a:p>
            <a:pPr lvl="4"/>
            <a:r>
              <a:rPr lang="en-US" sz="2400" dirty="0">
                <a:solidFill>
                  <a:srgbClr val="7030A0"/>
                </a:solidFill>
              </a:rPr>
              <a:t>Summary of achievements template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Tips and Tricks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0981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17577"/>
            <a:ext cx="7886700" cy="425938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 Discuss improvements made as a result of the self-study with stakeholders</a:t>
            </a:r>
          </a:p>
          <a:p>
            <a:pPr lvl="3"/>
            <a:r>
              <a:rPr lang="en-US" sz="2000" dirty="0"/>
              <a:t>PDCA throughout the year</a:t>
            </a:r>
          </a:p>
          <a:p>
            <a:pPr lvl="3"/>
            <a:r>
              <a:rPr lang="en-US" sz="2000" dirty="0"/>
              <a:t>Stakeholders, is this really happening?</a:t>
            </a:r>
          </a:p>
          <a:p>
            <a:pPr lvl="3"/>
            <a:r>
              <a:rPr lang="en-US" sz="2000" dirty="0"/>
              <a:t>Share the templates</a:t>
            </a:r>
          </a:p>
          <a:p>
            <a:pPr marL="1371600" lvl="3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Tips and Tricks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98" y="4271962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30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3. Reassess program aims and other elements of the programs strategic assessment (strengths, opportunities, and threats)</a:t>
            </a:r>
          </a:p>
          <a:p>
            <a:pPr lvl="3"/>
            <a:r>
              <a:rPr lang="en-US" sz="2000" dirty="0"/>
              <a:t>Changed?</a:t>
            </a:r>
          </a:p>
          <a:p>
            <a:pPr lvl="3"/>
            <a:r>
              <a:rPr lang="en-US" sz="2000" dirty="0"/>
              <a:t>Still a strength?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Tips and Tricks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3801738"/>
            <a:ext cx="3000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62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4. Discuss program aims, improvements achieved and other elements of the programs strategic assessment with program stakeholders</a:t>
            </a:r>
          </a:p>
          <a:p>
            <a:pPr lvl="2"/>
            <a:r>
              <a:rPr lang="en-US" sz="2000" dirty="0"/>
              <a:t>Another opportunity to have an improvement-focused conversation about the program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Tips and Tricks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3762673"/>
            <a:ext cx="3267075" cy="19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9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5. Complete and submit summary of achievements</a:t>
            </a:r>
          </a:p>
          <a:p>
            <a:pPr lvl="2"/>
            <a:r>
              <a:rPr lang="en-US" sz="2200" dirty="0"/>
              <a:t>The Summary of Achievements must be completed and uploaded through the Accreditation Data System (ADS) a minimum of 12 days prior to the 10-year accreditation site visit date</a:t>
            </a:r>
          </a:p>
          <a:p>
            <a:pPr lvl="2"/>
            <a:r>
              <a:rPr lang="en-US" sz="2200" dirty="0"/>
              <a:t>Self-Study Summary Update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Tips and Tricks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49" y="3862388"/>
            <a:ext cx="19812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49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7D65AD61-3880-489D-8B0F-83A0ECE82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en-US" sz="2000" dirty="0"/>
              <a:t>For programs with changes in the aims, or the environmental assessment, and for programs that completed their Self-Study Summary prior to May 2017, a Self-Study Summary Update should be used to provide any changes to or new information included in the original summary</a:t>
            </a:r>
          </a:p>
          <a:p>
            <a:pPr lvl="4"/>
            <a:r>
              <a:rPr lang="en-US" sz="1400" dirty="0"/>
              <a:t>Two types of updates can be made: 1) to identify changes in the program since the Self-Study Summary was submitted; and 2) to provide information on new dimensions of the Self-Study that were added in April 2017.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6BC6761-9F20-47D5-B8C2-170EEE71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Self-Study Summary Update</a:t>
            </a:r>
            <a:br>
              <a:rPr lang="en-US" sz="3600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C7052C1-82D6-47F6-A173-C0FFBE23F3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472C4A-8566-4BC6-87D1-5D74671370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2" y="4081463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0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review the self-study initiative since its roll out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determine what can be done prior to your notification to prepare for your self-study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examine ways in which to prepare for your programs 10 year accreditation site visit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37" y="4759042"/>
            <a:ext cx="3961413" cy="15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6. Update data in ADS ahead of the 10-year accreditation site visit</a:t>
            </a:r>
          </a:p>
          <a:p>
            <a:pPr lvl="1"/>
            <a:r>
              <a:rPr lang="en-US" sz="2000" dirty="0"/>
              <a:t>Programs leaders need to complete an ADS update a minimum of 12 days before the date of their 10-year accreditation site </a:t>
            </a:r>
            <a:r>
              <a:rPr lang="en-US" sz="2000" dirty="0" smtClean="0"/>
              <a:t>visit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Any updates or changes made after that date will not be reflected in the documents available to the site visitor or the Review Committee </a:t>
            </a:r>
            <a:r>
              <a:rPr lang="en-US" sz="2000" dirty="0" smtClean="0"/>
              <a:t>reviewers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Citations for not responding to ACGME surveys just PD changes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Tips and Tricks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5028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7. Ensure timely data submission prior to the 10 year accreditation visit</a:t>
            </a:r>
          </a:p>
          <a:p>
            <a:pPr lvl="1"/>
            <a:r>
              <a:rPr lang="en-US" sz="2000" dirty="0"/>
              <a:t>The Summary of Achievements, and for any updates, the Self-Study Summary Update, must be submitted via ADS a minimum of 12 days before the 10-year accreditation site visit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Tips and Tricks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72" y="383369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12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8. Set and confirm logistics for the 10 year accreditation site visit</a:t>
            </a:r>
          </a:p>
          <a:p>
            <a:pPr lvl="1"/>
            <a:r>
              <a:rPr lang="en-US" sz="2000" dirty="0"/>
              <a:t>Interview 12 to 18 peer-selected residents or fellows during the site visit</a:t>
            </a:r>
          </a:p>
          <a:p>
            <a:pPr lvl="1"/>
            <a:r>
              <a:rPr lang="en-US" sz="2000" dirty="0"/>
              <a:t>The 10-year accreditation site visit for a core program will take a half to a full day, depending on the size of the program, while the visit for a subspecialty program generally will require less 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Tips and Tricks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43" y="4319587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3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89F5C1D-7BAE-41AC-AD59-5E4015F2C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2188"/>
            <a:ext cx="7886700" cy="4094775"/>
          </a:xfrm>
        </p:spPr>
        <p:txBody>
          <a:bodyPr/>
          <a:lstStyle/>
          <a:p>
            <a:r>
              <a:rPr lang="en-US" sz="2000" dirty="0"/>
              <a:t>The ACGME is still refining site visit protocols for how to address the shared components of the Self-Study between core and subspecialty programs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9924D632-4A58-4A8E-8717-DFDE42FFF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Tips and Tricks Cont.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E348C7-E115-471C-8476-A6A6A3CA6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649B17F-0107-4197-9D31-8A1A735B15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08" y="3644515"/>
            <a:ext cx="3813642" cy="184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36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7030A0"/>
                </a:solidFill>
              </a:rPr>
              <a:t>Site visit document check list 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2739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DDA9DEF-493A-4F45-9777-8B2E0875B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Faculty meetings</a:t>
            </a:r>
          </a:p>
          <a:p>
            <a:pPr lvl="1"/>
            <a:r>
              <a:rPr lang="en-US" dirty="0"/>
              <a:t>Provide education/information	</a:t>
            </a:r>
          </a:p>
          <a:p>
            <a:pPr lvl="1"/>
            <a:r>
              <a:rPr lang="en-US" dirty="0" smtClean="0"/>
              <a:t>Create/bring </a:t>
            </a:r>
            <a:r>
              <a:rPr lang="en-US" dirty="0"/>
              <a:t>templates</a:t>
            </a:r>
          </a:p>
          <a:p>
            <a:pPr lvl="1"/>
            <a:r>
              <a:rPr lang="en-US" dirty="0"/>
              <a:t>Complete forms</a:t>
            </a:r>
          </a:p>
          <a:p>
            <a:pPr lvl="1"/>
            <a:r>
              <a:rPr lang="en-US" dirty="0"/>
              <a:t>Get started!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9B66AF3-269A-4D9A-94F9-654C82779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What??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B4DB297-717F-4AA5-9FE4-B2C3656689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6B42E3-7519-46FF-B4CE-54F9C9B6D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57" y="3180165"/>
            <a:ext cx="3095337" cy="23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12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071171"/>
            <a:ext cx="7886700" cy="4105792"/>
          </a:xfrm>
        </p:spPr>
        <p:txBody>
          <a:bodyPr/>
          <a:lstStyle/>
          <a:p>
            <a:r>
              <a:rPr lang="en-US" dirty="0"/>
              <a:t>Agenda item for all the meetings</a:t>
            </a:r>
          </a:p>
          <a:p>
            <a:r>
              <a:rPr lang="en-US" dirty="0"/>
              <a:t>All tips and tricks, forms and templates can be found in the eight steps for self-study and 10 accreditation site visit sections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</a:t>
            </a:r>
            <a:r>
              <a:rPr lang="en-US" dirty="0" smtClean="0"/>
              <a:t>?? Cont.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761" y="4045026"/>
            <a:ext cx="22288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27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www.acgme.org/What-We-Do/Accreditation/Self-Study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www.acgme.org/What-We-Do/Accreditation/Site-Visit/Eight-Steps-to-Prepare-for-the-10-Year-Accreditation-Site-Visit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296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26073" y="10045"/>
            <a:ext cx="4038600" cy="50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Can </a:t>
            </a: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I </a:t>
            </a: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Do </a:t>
            </a: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That? Becoming </a:t>
            </a: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an</a:t>
            </a:r>
            <a:b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Integral Member of the </a:t>
            </a: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GME </a:t>
            </a: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Education Team - INST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   Getting the Most Out of Your Resident Interview </a:t>
            </a: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– INST</a:t>
            </a:r>
            <a:b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APE for New Programs &amp; AOA Transitional Programs</a:t>
            </a:r>
            <a:b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The Millennial Learner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Quality Improvement: Are You Meeting the New Requirements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2017 Common 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Program Requirements Update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Bullying in the Workplace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Meet 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the Experts - Fall Freebie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7" y="525819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40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67638" y="10045"/>
            <a:ext cx="4467256" cy="57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r>
              <a:rPr lang="en-US" sz="1600" dirty="0">
                <a:solidFill>
                  <a:prstClr val="black"/>
                </a:solidFill>
                <a:ea typeface=""/>
                <a:cs typeface=""/>
              </a:rPr>
              <a:t/>
            </a:r>
            <a:br>
              <a:rPr lang="en-US" sz="1600" dirty="0">
                <a:solidFill>
                  <a:prstClr val="black"/>
                </a:solidFill>
                <a:ea typeface=""/>
                <a:cs typeface=""/>
              </a:rPr>
            </a:br>
            <a:r>
              <a:rPr lang="en-US" sz="1600" dirty="0">
                <a:solidFill>
                  <a:prstClr val="black"/>
                </a:solidFill>
                <a:ea typeface=""/>
                <a:cs typeface=""/>
              </a:rPr>
              <a:t/>
            </a:r>
            <a:br>
              <a:rPr lang="en-US" sz="1600" dirty="0">
                <a:solidFill>
                  <a:prstClr val="black"/>
                </a:solidFill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 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Creating a Robust Resident 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Evaluation System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December 12, 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algn="ctr"/>
            <a:endParaRPr lang="en-US" altLang="en-US" sz="1600" b="0" dirty="0" smtClean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Institutional Site Visit Prep Process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January 9, 2018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  From APE to Self-Study</a:t>
            </a:r>
            <a:r>
              <a:rPr lang="is-I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… </a:t>
            </a:r>
            <a:br>
              <a:rPr lang="is-I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is-I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and Everything in Between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January 23, 2018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 Healthcare Disparities 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in GME Institutions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Thursday, February 8, 2018    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endParaRPr lang="en-US" altLang="en-US" sz="15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10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607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 algn="ctr">
              <a:buNone/>
              <a:defRPr/>
            </a:pPr>
            <a:r>
              <a:rPr lang="en-US" sz="2000" b="1" dirty="0" smtClean="0">
                <a:latin typeface="+mn-lt"/>
              </a:rPr>
              <a:t>Amy </a:t>
            </a:r>
            <a:r>
              <a:rPr lang="en-US" sz="2000" b="1" dirty="0">
                <a:latin typeface="+mn-lt"/>
              </a:rPr>
              <a:t>Lefkovic, </a:t>
            </a:r>
            <a:r>
              <a:rPr lang="en-US" sz="2000" b="1" dirty="0" smtClean="0">
                <a:latin typeface="+mn-lt"/>
              </a:rPr>
              <a:t>MHA</a:t>
            </a:r>
            <a:endParaRPr lang="en-US" sz="2000" dirty="0"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100" dirty="0" smtClean="0">
                <a:hlinkClick r:id="rId3"/>
              </a:rPr>
              <a:t>amy@partnersinmeded.com</a:t>
            </a:r>
            <a:endParaRPr lang="en-US" sz="2100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42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self-study is an objective, comprehensive evaluation of the residency or fellowship program, with the aim of improving 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longitudinal evaluation of the program and its learning environment, facilitated through sequential annual program evaluations that focus on the required components, with an emphasis on program strengths and “self-identified” areas for improvement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Self-Study Definition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881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Self-study review</a:t>
            </a:r>
          </a:p>
          <a:p>
            <a:endParaRPr lang="en-US" dirty="0"/>
          </a:p>
          <a:p>
            <a:r>
              <a:rPr lang="en-US" dirty="0"/>
              <a:t>Self-study template</a:t>
            </a:r>
          </a:p>
          <a:p>
            <a:endParaRPr lang="en-US" dirty="0"/>
          </a:p>
          <a:p>
            <a:r>
              <a:rPr lang="en-US" dirty="0"/>
              <a:t>Self-study visit (pilot???)</a:t>
            </a:r>
          </a:p>
          <a:p>
            <a:endParaRPr lang="en-US" dirty="0"/>
          </a:p>
          <a:p>
            <a:r>
              <a:rPr lang="en-US" dirty="0"/>
              <a:t>10 year accreditation site visit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Components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22" y="1997878"/>
            <a:ext cx="2788028" cy="23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6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024110"/>
            <a:ext cx="7886700" cy="4152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>
                <a:solidFill>
                  <a:srgbClr val="7030A0"/>
                </a:solidFill>
              </a:rPr>
              <a:t>TEMPLATE</a:t>
            </a:r>
          </a:p>
          <a:p>
            <a:pPr marL="0" indent="0" algn="ctr">
              <a:buNone/>
            </a:pPr>
            <a:r>
              <a:rPr lang="en-US" sz="7100" dirty="0"/>
              <a:t>Self Study Summary </a:t>
            </a:r>
            <a:r>
              <a:rPr lang="en-US" sz="7100" dirty="0" smtClean="0"/>
              <a:t>Update</a:t>
            </a:r>
            <a:endParaRPr lang="en-US" sz="7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Self-Study Summary</a:t>
            </a:r>
            <a:br>
              <a:rPr lang="en-US" sz="3600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294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22400"/>
            <a:ext cx="7886700" cy="4754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/>
              <a:t>Self-Study </a:t>
            </a:r>
            <a:r>
              <a:rPr lang="en-US" sz="8000" b="1" dirty="0" smtClean="0"/>
              <a:t>Review</a:t>
            </a:r>
            <a:endParaRPr lang="en-US" sz="8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1" y="394828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4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63" y="1295401"/>
            <a:ext cx="3835400" cy="3835400"/>
          </a:xfrm>
        </p:spPr>
      </p:pic>
    </p:spTree>
    <p:extLst>
      <p:ext uri="{BB962C8B-B14F-4D97-AF65-F5344CB8AC3E}">
        <p14:creationId xmlns:p14="http://schemas.microsoft.com/office/powerpoint/2010/main" val="426659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27200"/>
            <a:ext cx="7886700" cy="47294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7030A0"/>
                </a:solidFill>
              </a:rPr>
              <a:t>Before the steps – Educate and Template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sz="3300" b="1" dirty="0"/>
              <a:t>Assemble a self study group</a:t>
            </a:r>
          </a:p>
          <a:p>
            <a:pPr lvl="2"/>
            <a:r>
              <a:rPr lang="en-US" sz="2100" dirty="0"/>
              <a:t>PEC</a:t>
            </a:r>
          </a:p>
          <a:p>
            <a:pPr lvl="2"/>
            <a:r>
              <a:rPr lang="en-US" sz="2100" dirty="0"/>
              <a:t>CCC</a:t>
            </a:r>
          </a:p>
          <a:p>
            <a:pPr lvl="2"/>
            <a:r>
              <a:rPr lang="en-US" sz="2100" dirty="0"/>
              <a:t>DIO/Academic Affairs</a:t>
            </a:r>
          </a:p>
          <a:p>
            <a:pPr lvl="2"/>
            <a:r>
              <a:rPr lang="en-US" sz="2100" dirty="0">
                <a:solidFill>
                  <a:srgbClr val="7030A0"/>
                </a:solidFill>
              </a:rPr>
              <a:t>TEMPLATE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300" b="1" dirty="0"/>
              <a:t>2. Engage program leaders and constituents in a discussion of program aims</a:t>
            </a:r>
          </a:p>
          <a:p>
            <a:pPr lvl="2"/>
            <a:r>
              <a:rPr lang="en-US" sz="2100" dirty="0"/>
              <a:t>All on same page</a:t>
            </a:r>
          </a:p>
          <a:p>
            <a:pPr lvl="2"/>
            <a:r>
              <a:rPr lang="en-US" sz="2100" dirty="0">
                <a:solidFill>
                  <a:srgbClr val="7030A0"/>
                </a:solidFill>
              </a:rPr>
              <a:t>TEMPLATE</a:t>
            </a:r>
          </a:p>
          <a:p>
            <a:pPr marL="0" indent="0">
              <a:buNone/>
            </a:pPr>
            <a:r>
              <a:rPr lang="en-US" sz="3300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Self-Study 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9475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2022</TotalTime>
  <Words>1756</Words>
  <Application>Microsoft Macintosh PowerPoint</Application>
  <PresentationFormat>On-screen Show (4:3)</PresentationFormat>
  <Paragraphs>309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Calibri</vt:lpstr>
      <vt:lpstr>Comic Sans MS</vt:lpstr>
      <vt:lpstr>Lucida Bright</vt:lpstr>
      <vt:lpstr>ＭＳ Ｐゴシック</vt:lpstr>
      <vt:lpstr>Wingdings</vt:lpstr>
      <vt:lpstr>Arial</vt:lpstr>
      <vt:lpstr>PME-2016</vt:lpstr>
      <vt:lpstr>Self-Study Have You Analyzed Your Data Yet?</vt:lpstr>
      <vt:lpstr>Introducing Your Presenter </vt:lpstr>
      <vt:lpstr>Goals and Objectives</vt:lpstr>
      <vt:lpstr>Self-Study Definition </vt:lpstr>
      <vt:lpstr>Many Components </vt:lpstr>
      <vt:lpstr>Self-Study Summary </vt:lpstr>
      <vt:lpstr>PowerPoint Presentation</vt:lpstr>
      <vt:lpstr>PowerPoint Presentation</vt:lpstr>
      <vt:lpstr>Self-Study Review</vt:lpstr>
      <vt:lpstr>Self-Study Review Cont. </vt:lpstr>
      <vt:lpstr>How To Analyze</vt:lpstr>
      <vt:lpstr>Step 3! Cont. </vt:lpstr>
      <vt:lpstr>Self-Study Review Cont.</vt:lpstr>
      <vt:lpstr>Self-Study Review Cont. </vt:lpstr>
      <vt:lpstr>Self-Study Review Cont. </vt:lpstr>
      <vt:lpstr>Self-Study Review Cont. </vt:lpstr>
      <vt:lpstr>Self-Study Review Cont. </vt:lpstr>
      <vt:lpstr>PowerPoint Presentation</vt:lpstr>
      <vt:lpstr>Self-Study Visit </vt:lpstr>
      <vt:lpstr>10-Year Accreditation Site Visits</vt:lpstr>
      <vt:lpstr>10-Year Accreditation Site Visits Cont. </vt:lpstr>
      <vt:lpstr>10-Year Accreditation Site Visits Cont. </vt:lpstr>
      <vt:lpstr>8 Tips and Tricks</vt:lpstr>
      <vt:lpstr>8 Tips and Tricks Cont.</vt:lpstr>
      <vt:lpstr>8 Tips and Tricks Cont.</vt:lpstr>
      <vt:lpstr>8 Tips and Tricks Cont.</vt:lpstr>
      <vt:lpstr>8 Tips and Tricks Cont.</vt:lpstr>
      <vt:lpstr>8 Tips and Tricks Cont.</vt:lpstr>
      <vt:lpstr>Self-Study Summary Update </vt:lpstr>
      <vt:lpstr>8 Tips and Tricks Cont.</vt:lpstr>
      <vt:lpstr>8 Tips and Tricks Cont.</vt:lpstr>
      <vt:lpstr>8 Tips and Tricks Cont.</vt:lpstr>
      <vt:lpstr>8 Tips and Tricks Cont.</vt:lpstr>
      <vt:lpstr>PowerPoint Presentation</vt:lpstr>
      <vt:lpstr>Now What??</vt:lpstr>
      <vt:lpstr>Now What?? Cont.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78</cp:revision>
  <dcterms:created xsi:type="dcterms:W3CDTF">2016-03-20T11:36:31Z</dcterms:created>
  <dcterms:modified xsi:type="dcterms:W3CDTF">2017-12-05T22:08:00Z</dcterms:modified>
</cp:coreProperties>
</file>