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6412" r:id="rId1"/>
  </p:sldMasterIdLst>
  <p:notesMasterIdLst>
    <p:notesMasterId r:id="rId26"/>
  </p:notesMasterIdLst>
  <p:sldIdLst>
    <p:sldId id="256" r:id="rId2"/>
    <p:sldId id="257" r:id="rId3"/>
    <p:sldId id="258" r:id="rId4"/>
    <p:sldId id="266" r:id="rId5"/>
    <p:sldId id="271" r:id="rId6"/>
    <p:sldId id="259" r:id="rId7"/>
    <p:sldId id="270" r:id="rId8"/>
    <p:sldId id="278" r:id="rId9"/>
    <p:sldId id="279" r:id="rId10"/>
    <p:sldId id="272" r:id="rId11"/>
    <p:sldId id="275" r:id="rId12"/>
    <p:sldId id="281" r:id="rId13"/>
    <p:sldId id="265" r:id="rId14"/>
    <p:sldId id="267" r:id="rId15"/>
    <p:sldId id="260" r:id="rId16"/>
    <p:sldId id="269" r:id="rId17"/>
    <p:sldId id="276" r:id="rId18"/>
    <p:sldId id="277" r:id="rId19"/>
    <p:sldId id="262" r:id="rId20"/>
    <p:sldId id="274" r:id="rId21"/>
    <p:sldId id="280" r:id="rId22"/>
    <p:sldId id="273" r:id="rId23"/>
    <p:sldId id="282" r:id="rId24"/>
    <p:sldId id="283" r:id="rId2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Comic Sans M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4"/>
  </p:normalViewPr>
  <p:slideViewPr>
    <p:cSldViewPr>
      <p:cViewPr varScale="1">
        <p:scale>
          <a:sx n="106" d="100"/>
          <a:sy n="106" d="100"/>
        </p:scale>
        <p:origin x="180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BC63C-8D70-4704-8E16-1455A06F379B}" type="datetimeFigureOut">
              <a:rPr lang="en-US" smtClean="0"/>
              <a:t>4/11/16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A3775D-0CFD-4335-AFA0-2CAE97678D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620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A3775D-0CFD-4335-AFA0-2CAE97678D54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2133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00" cy="418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9380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00" cy="418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7350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62303" y="1423942"/>
            <a:ext cx="5263034" cy="2387600"/>
          </a:xfrm>
        </p:spPr>
        <p:txBody>
          <a:bodyPr anchor="ctr"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604" y="4495801"/>
            <a:ext cx="7245398" cy="1116242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1743DA7-34FC-504A-B92E-0B05F71BEB33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40211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D05994-BE46-7048-AC8D-587C147F5A3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01367026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D05994-BE46-7048-AC8D-587C147F5A3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4356888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28104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52170" y="2081894"/>
            <a:ext cx="6115049" cy="2429491"/>
          </a:xfrm>
        </p:spPr>
        <p:txBody>
          <a:bodyPr anchor="ctr"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52169" y="4511385"/>
            <a:ext cx="6115049" cy="514325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AC1577-D165-894F-A2E8-2E5C1B17494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88699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F936355-F024-8C42-A5F5-6F05435583B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1004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1989344" y="246466"/>
            <a:ext cx="6526006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5B5787-11C4-AF40-8375-AA391F8B86DD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03819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025EC8-843F-094B-B467-B8DEAEA065F8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0490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111FBDE-2D36-6A49-83F8-2BBFB586505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50654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600">
                <a:latin typeface="Arial" charset="0"/>
                <a:ea typeface="Arial" charset="0"/>
                <a:cs typeface="Arial" charset="0"/>
              </a:defRPr>
            </a:lvl1pPr>
            <a:lvl2pPr>
              <a:defRPr sz="2200">
                <a:latin typeface="Arial" charset="0"/>
                <a:ea typeface="Arial" charset="0"/>
                <a:cs typeface="Arial" charset="0"/>
              </a:defRPr>
            </a:lvl2pPr>
            <a:lvl3pPr>
              <a:defRPr sz="1800">
                <a:latin typeface="Arial" charset="0"/>
                <a:ea typeface="Arial" charset="0"/>
                <a:cs typeface="Arial" charset="0"/>
              </a:defRPr>
            </a:lvl3pPr>
            <a:lvl4pPr>
              <a:defRPr sz="1400">
                <a:latin typeface="Arial" charset="0"/>
                <a:ea typeface="Arial" charset="0"/>
                <a:cs typeface="Arial" charset="0"/>
              </a:defRPr>
            </a:lvl4pPr>
            <a:lvl5pPr>
              <a:defRPr sz="1200">
                <a:latin typeface="Arial" charset="0"/>
                <a:ea typeface="Arial" charset="0"/>
                <a:cs typeface="Arial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0DE7DD9-96F1-6E43-A8F9-4B502D1EE7D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38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65E9A17-9C8D-1B4D-8899-8FD1CDB01285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13022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9344" y="246466"/>
            <a:ext cx="652600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738058"/>
            <a:ext cx="7886700" cy="4438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433131"/>
            <a:ext cx="2057400" cy="365125"/>
          </a:xfrm>
          <a:prstGeom prst="rect">
            <a:avLst/>
          </a:prstGeom>
        </p:spPr>
        <p:txBody>
          <a:bodyPr anchor="ctr"/>
          <a:lstStyle>
            <a:lvl1pPr algn="r">
              <a:defRPr sz="1000"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A9D05994-BE46-7048-AC8D-587C147F5A3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028950" y="643313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 b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564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6413" r:id="rId1"/>
    <p:sldLayoutId id="2147486414" r:id="rId2"/>
    <p:sldLayoutId id="2147486415" r:id="rId3"/>
    <p:sldLayoutId id="2147486416" r:id="rId4"/>
    <p:sldLayoutId id="2147486417" r:id="rId5"/>
    <p:sldLayoutId id="2147486418" r:id="rId6"/>
    <p:sldLayoutId id="2147486419" r:id="rId7"/>
    <p:sldLayoutId id="2147486420" r:id="rId8"/>
    <p:sldLayoutId id="2147486421" r:id="rId9"/>
    <p:sldLayoutId id="2147486422" r:id="rId10"/>
    <p:sldLayoutId id="214748642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b="1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rtnersinmeded.com/" TargetMode="External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6" Type="http://schemas.openxmlformats.org/officeDocument/2006/relationships/image" Target="../media/image12.png"/><Relationship Id="rId7" Type="http://schemas.openxmlformats.org/officeDocument/2006/relationships/image" Target="../media/image13.png"/><Relationship Id="rId8" Type="http://schemas.openxmlformats.org/officeDocument/2006/relationships/image" Target="../media/image14.png"/><Relationship Id="rId9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PartnersinMedEd.com" TargetMode="External"/><Relationship Id="rId4" Type="http://schemas.openxmlformats.org/officeDocument/2006/relationships/hyperlink" Target="http://www.partnersinmeded.com/" TargetMode="External"/><Relationship Id="rId5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SWOT_en.svg" TargetMode="External"/><Relationship Id="rId4" Type="http://schemas.openxmlformats.org/officeDocument/2006/relationships/hyperlink" Target="http://en.wikipedia.org/wiki/en:Creative_Commons" TargetMode="External"/><Relationship Id="rId5" Type="http://schemas.openxmlformats.org/officeDocument/2006/relationships/hyperlink" Target="http://creativecommons.org/licenses/by-sa/2.5/deed.en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Self-Study: Who, What, When, Why, How?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by:  Christine Redovan, MBA</a:t>
            </a:r>
          </a:p>
          <a:p>
            <a:r>
              <a:rPr lang="en-US" dirty="0" smtClean="0"/>
              <a:t>GME Consultant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70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Aims are general </a:t>
            </a:r>
            <a:r>
              <a:rPr lang="en-US" dirty="0"/>
              <a:t>statements </a:t>
            </a:r>
            <a:endParaRPr lang="en-US" dirty="0" smtClean="0"/>
          </a:p>
          <a:p>
            <a:pPr lvl="1"/>
            <a:r>
              <a:rPr lang="en-US" dirty="0" smtClean="0"/>
              <a:t>Provide </a:t>
            </a:r>
            <a:r>
              <a:rPr lang="en-US" dirty="0"/>
              <a:t>shape &amp; direction to the more specific actions designed to achieve some product or behavior. </a:t>
            </a:r>
          </a:p>
          <a:p>
            <a:pPr lvl="1"/>
            <a:r>
              <a:rPr lang="en-US" dirty="0"/>
              <a:t>Starting points that suggest some ideal or inspirational vision for the good. </a:t>
            </a:r>
          </a:p>
          <a:p>
            <a:pPr lvl="1"/>
            <a:r>
              <a:rPr lang="en-US" dirty="0"/>
              <a:t>Reflect value judgments and value-laden statements. </a:t>
            </a:r>
          </a:p>
          <a:p>
            <a:pPr lvl="1"/>
            <a:r>
              <a:rPr lang="en-US" dirty="0"/>
              <a:t>Provide guides for the educational or training process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Educational aims</a:t>
            </a:r>
          </a:p>
          <a:p>
            <a:pPr lvl="1"/>
            <a:r>
              <a:rPr lang="en-US" dirty="0" smtClean="0"/>
              <a:t>Relevant </a:t>
            </a:r>
            <a:r>
              <a:rPr lang="en-US" dirty="0"/>
              <a:t>to the times </a:t>
            </a:r>
            <a:r>
              <a:rPr lang="en-US" dirty="0" smtClean="0"/>
              <a:t>(present </a:t>
            </a:r>
            <a:r>
              <a:rPr lang="en-US" dirty="0"/>
              <a:t>and the </a:t>
            </a:r>
            <a:r>
              <a:rPr lang="en-US" dirty="0" smtClean="0"/>
              <a:t>future)</a:t>
            </a:r>
          </a:p>
          <a:p>
            <a:pPr lvl="1"/>
            <a:r>
              <a:rPr lang="en-US" dirty="0" smtClean="0"/>
              <a:t>Have </a:t>
            </a:r>
            <a:r>
              <a:rPr lang="en-US" dirty="0"/>
              <a:t>direction that </a:t>
            </a:r>
            <a:r>
              <a:rPr lang="en-US" dirty="0" smtClean="0"/>
              <a:t>matches community need  </a:t>
            </a:r>
          </a:p>
          <a:p>
            <a:pPr lvl="1"/>
            <a:r>
              <a:rPr lang="en-US" dirty="0" smtClean="0"/>
              <a:t>Do not have to be static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Aims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4358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Broad goal (objectives get you to the goal)</a:t>
            </a:r>
          </a:p>
          <a:p>
            <a:pPr marL="0" indent="0">
              <a:buNone/>
            </a:pPr>
            <a:endParaRPr lang="en-US" sz="2800" dirty="0" smtClean="0"/>
          </a:p>
          <a:p>
            <a:pPr lvl="1"/>
            <a:r>
              <a:rPr lang="en-US" sz="2400" dirty="0" smtClean="0"/>
              <a:t>Train individuals to be community physicians and experts in community medicine.</a:t>
            </a:r>
          </a:p>
          <a:p>
            <a:pPr lvl="1"/>
            <a:r>
              <a:rPr lang="en-US" sz="2400" dirty="0" smtClean="0"/>
              <a:t>Train individuals to be physician-scientists.</a:t>
            </a:r>
          </a:p>
          <a:p>
            <a:pPr lvl="1"/>
            <a:r>
              <a:rPr lang="en-US" sz="2400" dirty="0" smtClean="0"/>
              <a:t>Train individuals to be experts in population health and practice in medically underserved areas.</a:t>
            </a:r>
          </a:p>
          <a:p>
            <a:pPr lvl="1"/>
            <a:r>
              <a:rPr lang="en-US" sz="2400" dirty="0" smtClean="0"/>
              <a:t>Train individuals to be academic physicians that practice in large teaching hospitals.</a:t>
            </a:r>
          </a:p>
          <a:p>
            <a:pPr lvl="1"/>
            <a:r>
              <a:rPr lang="en-US" sz="2400" dirty="0" smtClean="0"/>
              <a:t>Train individuals to be physician leaders.</a:t>
            </a:r>
          </a:p>
          <a:p>
            <a:pPr marL="457200" lvl="1" indent="0">
              <a:buNone/>
            </a:pPr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Program Aims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0728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Who is being trained?</a:t>
            </a:r>
          </a:p>
          <a:p>
            <a:pPr lvl="1"/>
            <a:r>
              <a:rPr lang="en-US" sz="2800" dirty="0" smtClean="0"/>
              <a:t>Resident demographics</a:t>
            </a:r>
          </a:p>
          <a:p>
            <a:r>
              <a:rPr lang="en-US" sz="3200" dirty="0" smtClean="0"/>
              <a:t>What do graduates do after graduation?</a:t>
            </a:r>
          </a:p>
          <a:p>
            <a:pPr lvl="1"/>
            <a:r>
              <a:rPr lang="en-US" sz="2800" dirty="0" smtClean="0"/>
              <a:t>Where they practice</a:t>
            </a:r>
          </a:p>
          <a:p>
            <a:r>
              <a:rPr lang="en-US" sz="3200" dirty="0" smtClean="0"/>
              <a:t>What populations does the program serve?</a:t>
            </a:r>
          </a:p>
          <a:p>
            <a:pPr lvl="1"/>
            <a:r>
              <a:rPr lang="en-US" sz="2800" dirty="0" smtClean="0"/>
              <a:t>Community demographics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Program Aims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5150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Data Collection</a:t>
            </a:r>
          </a:p>
          <a:p>
            <a:pPr lvl="1"/>
            <a:r>
              <a:rPr lang="en-US" sz="2800" dirty="0" smtClean="0"/>
              <a:t>Survey</a:t>
            </a:r>
          </a:p>
          <a:p>
            <a:pPr lvl="2"/>
            <a:r>
              <a:rPr lang="en-US" sz="2400" dirty="0" smtClean="0"/>
              <a:t>Who to survey?</a:t>
            </a:r>
          </a:p>
          <a:p>
            <a:pPr lvl="2"/>
            <a:r>
              <a:rPr lang="en-US" sz="2400" dirty="0" smtClean="0"/>
              <a:t>What to ask?</a:t>
            </a:r>
          </a:p>
          <a:p>
            <a:pPr lvl="1"/>
            <a:r>
              <a:rPr lang="en-US" sz="2800" dirty="0" smtClean="0"/>
              <a:t>Focus group/Meetings</a:t>
            </a:r>
          </a:p>
          <a:p>
            <a:pPr lvl="2"/>
            <a:r>
              <a:rPr lang="en-US" sz="2400" dirty="0" smtClean="0"/>
              <a:t>Who to meet?</a:t>
            </a:r>
          </a:p>
          <a:p>
            <a:pPr lvl="2"/>
            <a:r>
              <a:rPr lang="en-US" sz="2400" dirty="0" smtClean="0"/>
              <a:t>What to ask?</a:t>
            </a:r>
          </a:p>
          <a:p>
            <a:r>
              <a:rPr lang="en-US" sz="3200" dirty="0" smtClean="0"/>
              <a:t>Frame around aim and educational environment</a:t>
            </a:r>
          </a:p>
          <a:p>
            <a:pPr marL="914400" lvl="2" indent="0">
              <a:buNone/>
            </a:pP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pic>
        <p:nvPicPr>
          <p:cNvPr id="6" name="Picture 5" descr="http://i.actualno.com/club.bg/files/2012/06/26/mimee_27011136c4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066800"/>
            <a:ext cx="2672453" cy="18764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125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APE(s)– including action plan(s)</a:t>
            </a:r>
          </a:p>
          <a:p>
            <a:r>
              <a:rPr lang="en-US" dirty="0" smtClean="0"/>
              <a:t>ADS information</a:t>
            </a:r>
          </a:p>
          <a:p>
            <a:r>
              <a:rPr lang="en-US" dirty="0" smtClean="0"/>
              <a:t>Letters of notification</a:t>
            </a:r>
          </a:p>
          <a:p>
            <a:r>
              <a:rPr lang="en-US" dirty="0" smtClean="0"/>
              <a:t>Survey results (ACGME &amp; internal)</a:t>
            </a:r>
          </a:p>
          <a:p>
            <a:r>
              <a:rPr lang="en-US" dirty="0" smtClean="0"/>
              <a:t>Program, institution, area specific information</a:t>
            </a:r>
          </a:p>
          <a:p>
            <a:pPr lvl="1"/>
            <a:r>
              <a:rPr lang="en-US" dirty="0" smtClean="0"/>
              <a:t>i.e. new hospital, new residency in area, changing demographics, mergers, etc.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data points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7612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Core Self-study group</a:t>
            </a:r>
          </a:p>
          <a:p>
            <a:r>
              <a:rPr lang="en-US" dirty="0" smtClean="0"/>
              <a:t>Pick key areas</a:t>
            </a:r>
          </a:p>
          <a:p>
            <a:r>
              <a:rPr lang="en-US" dirty="0" smtClean="0"/>
              <a:t>Prepare self-study summary</a:t>
            </a:r>
          </a:p>
          <a:p>
            <a:r>
              <a:rPr lang="en-US" dirty="0" smtClean="0"/>
              <a:t>Action plan </a:t>
            </a:r>
            <a:endParaRPr lang="en-US" dirty="0"/>
          </a:p>
          <a:p>
            <a:pPr lvl="1"/>
            <a:r>
              <a:rPr lang="en-US" dirty="0" smtClean="0"/>
              <a:t>Focus on getting to your aim</a:t>
            </a:r>
          </a:p>
          <a:p>
            <a:pPr lvl="1"/>
            <a:r>
              <a:rPr lang="en-US" dirty="0" smtClean="0"/>
              <a:t>Focus on improvement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Analyze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  <p:pic>
        <p:nvPicPr>
          <p:cNvPr id="6" name="irc_mi" descr="http://fc06.deviantart.net/fs70/f/2011/276/f/0/3d_person_spy_glass_by_larundel-d4bp9dt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1012" y="4114800"/>
            <a:ext cx="1786188" cy="1600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489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ACGME website</a:t>
            </a:r>
          </a:p>
          <a:p>
            <a:pPr lvl="1"/>
            <a:r>
              <a:rPr lang="en-US" dirty="0" smtClean="0"/>
              <a:t>Core</a:t>
            </a:r>
          </a:p>
          <a:p>
            <a:pPr lvl="1"/>
            <a:r>
              <a:rPr lang="en-US" dirty="0" smtClean="0"/>
              <a:t>Subspecialty</a:t>
            </a:r>
          </a:p>
          <a:p>
            <a:r>
              <a:rPr lang="en-US" dirty="0" smtClean="0"/>
              <a:t>Only 8 questions</a:t>
            </a:r>
          </a:p>
          <a:p>
            <a:r>
              <a:rPr lang="en-US" dirty="0" smtClean="0"/>
              <a:t>Due by the end of the month of assigned self-study date.  Example:</a:t>
            </a:r>
          </a:p>
          <a:p>
            <a:pPr lvl="1"/>
            <a:r>
              <a:rPr lang="en-US" dirty="0" smtClean="0"/>
              <a:t>Self-study date of June 2017, the summary must be uploaded by June 30, 2017.</a:t>
            </a:r>
          </a:p>
          <a:p>
            <a:r>
              <a:rPr lang="en-US" dirty="0" smtClean="0"/>
              <a:t>DIO/GMEC review 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Self-study summary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3942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Q1: Program description</a:t>
            </a:r>
          </a:p>
          <a:p>
            <a:pPr lvl="1"/>
            <a:r>
              <a:rPr lang="en-US" dirty="0" smtClean="0"/>
              <a:t>Describe as would to an applicant</a:t>
            </a:r>
          </a:p>
          <a:p>
            <a:pPr lvl="1"/>
            <a:r>
              <a:rPr lang="en-US" dirty="0" smtClean="0"/>
              <a:t>250 word maximum</a:t>
            </a:r>
          </a:p>
          <a:p>
            <a:r>
              <a:rPr lang="en-US" dirty="0" smtClean="0"/>
              <a:t>Q2: Program aims</a:t>
            </a:r>
          </a:p>
          <a:p>
            <a:pPr lvl="1"/>
            <a:r>
              <a:rPr lang="en-US" dirty="0" smtClean="0"/>
              <a:t>150 word maximum</a:t>
            </a:r>
          </a:p>
          <a:p>
            <a:r>
              <a:rPr lang="en-US" dirty="0" smtClean="0"/>
              <a:t>Q3: Program activities to advance aims</a:t>
            </a:r>
          </a:p>
          <a:p>
            <a:pPr lvl="1"/>
            <a:r>
              <a:rPr lang="en-US" dirty="0" smtClean="0"/>
              <a:t>Current or initiated activities</a:t>
            </a:r>
          </a:p>
          <a:p>
            <a:pPr lvl="1"/>
            <a:r>
              <a:rPr lang="en-US" dirty="0" smtClean="0"/>
              <a:t>250 word maximum</a:t>
            </a:r>
          </a:p>
          <a:p>
            <a:r>
              <a:rPr lang="en-US" dirty="0" smtClean="0"/>
              <a:t>Q4: Opportunities</a:t>
            </a:r>
          </a:p>
          <a:p>
            <a:pPr lvl="1"/>
            <a:r>
              <a:rPr lang="en-US" dirty="0" smtClean="0"/>
              <a:t>250 word maximum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Self-study summary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0548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Q5: Threats</a:t>
            </a:r>
          </a:p>
          <a:p>
            <a:pPr lvl="1"/>
            <a:r>
              <a:rPr lang="en-US" dirty="0" smtClean="0"/>
              <a:t>250 word maximum</a:t>
            </a:r>
          </a:p>
          <a:p>
            <a:r>
              <a:rPr lang="en-US" dirty="0" smtClean="0"/>
              <a:t>Q6: APE process</a:t>
            </a:r>
          </a:p>
          <a:p>
            <a:pPr lvl="1"/>
            <a:r>
              <a:rPr lang="en-US" dirty="0" smtClean="0"/>
              <a:t>Aggregation of information; tracking of action plans</a:t>
            </a:r>
          </a:p>
          <a:p>
            <a:pPr lvl="1"/>
            <a:r>
              <a:rPr lang="en-US" dirty="0" smtClean="0"/>
              <a:t>250 word maximum</a:t>
            </a:r>
          </a:p>
          <a:p>
            <a:r>
              <a:rPr lang="en-US" dirty="0" smtClean="0"/>
              <a:t>Q7: Self-study process</a:t>
            </a:r>
          </a:p>
          <a:p>
            <a:pPr lvl="1"/>
            <a:r>
              <a:rPr lang="en-US" dirty="0" smtClean="0"/>
              <a:t>Who, data used, how analyzed, prioritization of improvement areas, other information</a:t>
            </a:r>
          </a:p>
          <a:p>
            <a:pPr lvl="1"/>
            <a:r>
              <a:rPr lang="en-US" dirty="0" smtClean="0"/>
              <a:t>450 word maximum</a:t>
            </a:r>
          </a:p>
          <a:p>
            <a:r>
              <a:rPr lang="en-US" dirty="0" smtClean="0"/>
              <a:t>Q8: Learning that occurred during self study</a:t>
            </a:r>
          </a:p>
          <a:p>
            <a:pPr lvl="1"/>
            <a:r>
              <a:rPr lang="en-US" dirty="0" smtClean="0"/>
              <a:t>Optional (but recommended)</a:t>
            </a:r>
          </a:p>
          <a:p>
            <a:pPr lvl="1"/>
            <a:r>
              <a:rPr lang="en-US" dirty="0" smtClean="0"/>
              <a:t>250 word maximum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Self-study summary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048000" y="6400800"/>
            <a:ext cx="30861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3401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Action plan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063774"/>
              </p:ext>
            </p:extLst>
          </p:nvPr>
        </p:nvGraphicFramePr>
        <p:xfrm>
          <a:off x="457200" y="2362200"/>
          <a:ext cx="8305800" cy="35052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661160"/>
                <a:gridCol w="1661160"/>
                <a:gridCol w="1661160"/>
                <a:gridCol w="1661160"/>
                <a:gridCol w="1661160"/>
              </a:tblGrid>
              <a:tr h="1168400">
                <a:tc>
                  <a:txBody>
                    <a:bodyPr/>
                    <a:lstStyle/>
                    <a:p>
                      <a:r>
                        <a:rPr lang="en-US" dirty="0" smtClean="0"/>
                        <a:t>AY 2015-2016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r>
                        <a:rPr lang="en-US" baseline="0" dirty="0" smtClean="0"/>
                        <a:t> or Intervention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Date &amp;</a:t>
                      </a:r>
                    </a:p>
                    <a:p>
                      <a:r>
                        <a:rPr lang="en-US" dirty="0" smtClean="0"/>
                        <a:t>Responsible</a:t>
                      </a:r>
                      <a:r>
                        <a:rPr lang="en-US" baseline="0" dirty="0" smtClean="0"/>
                        <a:t> Person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Expectations</a:t>
                      </a:r>
                    </a:p>
                    <a:p>
                      <a:r>
                        <a:rPr lang="en-US" dirty="0" smtClean="0"/>
                        <a:t>Outcomes</a:t>
                      </a:r>
                      <a:r>
                        <a:rPr lang="en-US" baseline="0" dirty="0" smtClean="0"/>
                        <a:t> &amp; 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Status &amp; date</a:t>
                      </a:r>
                      <a:endParaRPr lang="en-US" dirty="0"/>
                    </a:p>
                  </a:txBody>
                  <a:tcPr/>
                </a:tc>
              </a:tr>
              <a:tr h="1168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68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331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Understand </a:t>
            </a:r>
            <a:r>
              <a:rPr lang="en-US" sz="3600" dirty="0"/>
              <a:t>the rationale behind self-study</a:t>
            </a:r>
          </a:p>
          <a:p>
            <a:r>
              <a:rPr lang="en-US" sz="3600" dirty="0" smtClean="0"/>
              <a:t>Develop </a:t>
            </a:r>
            <a:r>
              <a:rPr lang="en-US" sz="3600" dirty="0"/>
              <a:t>a </a:t>
            </a:r>
            <a:r>
              <a:rPr lang="en-US" sz="3600" dirty="0" smtClean="0"/>
              <a:t>comprehensive self-study </a:t>
            </a:r>
            <a:r>
              <a:rPr lang="en-US" sz="3600" dirty="0"/>
              <a:t>process</a:t>
            </a:r>
          </a:p>
          <a:p>
            <a:r>
              <a:rPr lang="en-US" sz="3600" dirty="0" smtClean="0"/>
              <a:t>Analyze </a:t>
            </a:r>
            <a:r>
              <a:rPr lang="en-US" sz="3600" dirty="0"/>
              <a:t>and implement self-study findings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and Objectives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09652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 deadlines</a:t>
            </a:r>
            <a:endParaRPr lang="en-US" dirty="0"/>
          </a:p>
          <a:p>
            <a:r>
              <a:rPr lang="en-US" dirty="0" smtClean="0"/>
              <a:t>Start early</a:t>
            </a:r>
          </a:p>
          <a:p>
            <a:r>
              <a:rPr lang="en-US" dirty="0" smtClean="0"/>
              <a:t>Integrate with APE process</a:t>
            </a:r>
          </a:p>
          <a:p>
            <a:r>
              <a:rPr lang="en-US" dirty="0" smtClean="0"/>
              <a:t>Opens discussion</a:t>
            </a:r>
          </a:p>
          <a:p>
            <a:r>
              <a:rPr lang="en-US" dirty="0" smtClean="0"/>
              <a:t>Not punitive</a:t>
            </a:r>
          </a:p>
          <a:p>
            <a:r>
              <a:rPr lang="en-US" dirty="0" smtClean="0"/>
              <a:t>Faculty development opportunity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 so far…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  <p:pic>
        <p:nvPicPr>
          <p:cNvPr id="6" name="irc_mi" descr="http://www.sbkert.com/img/ust4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461837"/>
            <a:ext cx="2995613" cy="2133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2762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4879604"/>
              </p:ext>
            </p:extLst>
          </p:nvPr>
        </p:nvGraphicFramePr>
        <p:xfrm>
          <a:off x="457200" y="1828800"/>
          <a:ext cx="8305800" cy="37338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2768600"/>
                <a:gridCol w="2768600"/>
                <a:gridCol w="2768600"/>
              </a:tblGrid>
              <a:tr h="622300">
                <a:tc>
                  <a:txBody>
                    <a:bodyPr/>
                    <a:lstStyle/>
                    <a:p>
                      <a:r>
                        <a:rPr lang="en-US" dirty="0" smtClean="0"/>
                        <a:t>Action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 use for…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Don’t use for…</a:t>
                      </a:r>
                      <a:endParaRPr lang="en-US" dirty="0"/>
                    </a:p>
                  </a:txBody>
                  <a:tcPr/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en-US" dirty="0" smtClean="0"/>
                        <a:t>Purpose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Quality</a:t>
                      </a:r>
                      <a:r>
                        <a:rPr lang="en-US" baseline="0" dirty="0" smtClean="0"/>
                        <a:t> improvement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Defense</a:t>
                      </a:r>
                      <a:r>
                        <a:rPr lang="en-US" baseline="0" dirty="0" smtClean="0"/>
                        <a:t> or justification</a:t>
                      </a:r>
                      <a:endParaRPr lang="en-US" dirty="0"/>
                    </a:p>
                  </a:txBody>
                  <a:tcPr/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en-US" dirty="0" smtClean="0"/>
                        <a:t>Focus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Department</a:t>
                      </a:r>
                      <a:endParaRPr lang="en-US" dirty="0"/>
                    </a:p>
                  </a:txBody>
                  <a:tcPr/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en-US" dirty="0" smtClean="0"/>
                        <a:t>Report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Analysis &amp; evaluation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r>
                        <a:rPr lang="en-US" baseline="0" dirty="0" smtClean="0"/>
                        <a:t> of program</a:t>
                      </a:r>
                      <a:endParaRPr lang="en-US" dirty="0"/>
                    </a:p>
                  </a:txBody>
                  <a:tcPr/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en-US" dirty="0" smtClean="0"/>
                        <a:t>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Assessment</a:t>
                      </a:r>
                      <a:r>
                        <a:rPr lang="en-US" baseline="0" dirty="0" smtClean="0"/>
                        <a:t> of SWOT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Attached</a:t>
                      </a:r>
                      <a:r>
                        <a:rPr lang="en-US" baseline="0" dirty="0" smtClean="0"/>
                        <a:t> raw data</a:t>
                      </a:r>
                      <a:endParaRPr lang="en-US" dirty="0"/>
                    </a:p>
                  </a:txBody>
                  <a:tcPr/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en-US" dirty="0" smtClean="0"/>
                        <a:t>Authorship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inclusive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PD only</a:t>
                      </a:r>
                      <a:r>
                        <a:rPr lang="en-US" baseline="0" dirty="0" smtClean="0"/>
                        <a:t> exercise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Effective Self-study for Programs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4118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ACGME self-study website</a:t>
            </a:r>
            <a:r>
              <a:rPr lang="en-US" sz="2000" dirty="0"/>
              <a:t>: http://www.acgme.org/What-We-Do/Accreditation/Self-Study-and-Site-Visit</a:t>
            </a:r>
            <a:endParaRPr lang="en-US" sz="2000" dirty="0" smtClean="0"/>
          </a:p>
          <a:p>
            <a:r>
              <a:rPr lang="en-US" sz="2000" dirty="0"/>
              <a:t>Guralnick,S., Hernandez, T., </a:t>
            </a:r>
            <a:r>
              <a:rPr lang="en-US" sz="2000" dirty="0" err="1"/>
              <a:t>Corapi</a:t>
            </a:r>
            <a:r>
              <a:rPr lang="en-US" sz="2000" dirty="0" smtClean="0"/>
              <a:t>, M</a:t>
            </a:r>
            <a:r>
              <a:rPr lang="en-US" sz="2000" dirty="0"/>
              <a:t>., Yedowitz-Freeman, J., Klek, S., Rodriguez, J., Berbari, N.,  Bruno, K., Scalice, K., &amp; Wade, L. (2015). The ACGME self-study—an opportunity, not a burden. </a:t>
            </a:r>
            <a:r>
              <a:rPr lang="en-US" sz="2000" i="1" dirty="0"/>
              <a:t>Journal of Graduate Medical Education, </a:t>
            </a:r>
            <a:r>
              <a:rPr lang="en-US" sz="2000" dirty="0"/>
              <a:t>7(3), 502-505. doi: http://</a:t>
            </a:r>
            <a:r>
              <a:rPr lang="en-US" sz="2000" dirty="0" smtClean="0"/>
              <a:t>dx.doi.org/10.4300/JGME-D-15-00241.1</a:t>
            </a:r>
          </a:p>
          <a:p>
            <a:r>
              <a:rPr lang="en-US" sz="2000" dirty="0" smtClean="0"/>
              <a:t>Sathidevi.V.K., &amp; Sividas.M.G. (2013). SWOT analysis of medical education and training in government medical college, Kerala, India.  </a:t>
            </a:r>
            <a:r>
              <a:rPr lang="en-US" sz="2000" i="1" dirty="0" smtClean="0"/>
              <a:t>International Journal of Scientific and Research Publications, 3</a:t>
            </a:r>
            <a:r>
              <a:rPr lang="en-US" sz="2000" dirty="0" smtClean="0"/>
              <a:t>(3), 170-175. </a:t>
            </a:r>
            <a:r>
              <a:rPr lang="en-US" sz="2000" dirty="0"/>
              <a:t>Available at http://</a:t>
            </a:r>
            <a:r>
              <a:rPr lang="en-US" sz="2000" dirty="0" smtClean="0"/>
              <a:t>www.ijsrp.org/research-paper-0313/ijsrp-p1532.pdf.</a:t>
            </a:r>
            <a:endParaRPr lang="en-US" sz="2000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21109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sldNum" idx="4294967295"/>
          </p:nvPr>
        </p:nvSpPr>
        <p:spPr>
          <a:xfrm>
            <a:off x="6477000" y="6416700"/>
            <a:ext cx="20574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algn="r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lvl="0" algn="r">
                <a:spcBef>
                  <a:spcPts val="0"/>
                </a:spcBef>
                <a:buClr>
                  <a:schemeClr val="dk1"/>
                </a:buClr>
                <a:buSzPct val="25000"/>
                <a:buFont typeface="Arial"/>
                <a:buNone/>
              </a:pPr>
              <a:t>23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140998" y="594439"/>
            <a:ext cx="4319588" cy="4935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800" i="1" dirty="0">
                <a:latin typeface="Arial" charset="0"/>
                <a:cs typeface="Arial" charset="0"/>
              </a:rPr>
              <a:t> 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800" dirty="0">
                <a:solidFill>
                  <a:srgbClr val="00A600"/>
                </a:solidFill>
                <a:latin typeface="Arial" charset="0"/>
                <a:cs typeface="Arial" charset="0"/>
              </a:rPr>
              <a:t>  Upcoming Live </a:t>
            </a:r>
            <a:r>
              <a:rPr lang="en-US" sz="1800" dirty="0" smtClean="0">
                <a:solidFill>
                  <a:srgbClr val="00A600"/>
                </a:solidFill>
                <a:latin typeface="Arial" charset="0"/>
                <a:cs typeface="Arial" charset="0"/>
              </a:rPr>
              <a:t>Webinars</a:t>
            </a:r>
            <a:endParaRPr lang="en-US" altLang="en-US" sz="1400" b="0" dirty="0">
              <a:latin typeface="Arial" charset="0"/>
            </a:endParaRPr>
          </a:p>
          <a:p>
            <a:pPr algn="ctr">
              <a:lnSpc>
                <a:spcPct val="80000"/>
              </a:lnSpc>
              <a:buNone/>
            </a:pPr>
            <a:endParaRPr lang="en-US" altLang="en-US" sz="1400" b="0" dirty="0">
              <a:latin typeface="Arial" charset="0"/>
            </a:endParaRPr>
          </a:p>
          <a:p>
            <a:pPr algn="ctr">
              <a:lnSpc>
                <a:spcPct val="80000"/>
              </a:lnSpc>
              <a:buNone/>
            </a:pPr>
            <a:r>
              <a:rPr lang="en-US" sz="1400" dirty="0">
                <a:latin typeface="+mn-lt"/>
              </a:rPr>
              <a:t>GME Check-up: </a:t>
            </a:r>
            <a:r>
              <a:rPr lang="en-US" sz="1400" dirty="0" smtClean="0">
                <a:latin typeface="+mn-lt"/>
              </a:rPr>
              <a:t>Is </a:t>
            </a:r>
            <a:r>
              <a:rPr lang="en-US" sz="1400" dirty="0">
                <a:latin typeface="+mn-lt"/>
              </a:rPr>
              <a:t>Your GMEC </a:t>
            </a:r>
            <a:endParaRPr lang="en-US" sz="1400" dirty="0" smtClean="0">
              <a:latin typeface="+mn-lt"/>
            </a:endParaRPr>
          </a:p>
          <a:p>
            <a:pPr algn="ctr">
              <a:lnSpc>
                <a:spcPct val="80000"/>
              </a:lnSpc>
              <a:buNone/>
            </a:pPr>
            <a:r>
              <a:rPr lang="en-US" sz="1400" dirty="0" smtClean="0">
                <a:latin typeface="+mn-lt"/>
              </a:rPr>
              <a:t>Meeting </a:t>
            </a:r>
            <a:r>
              <a:rPr lang="en-US" sz="1400" dirty="0">
                <a:latin typeface="+mn-lt"/>
              </a:rPr>
              <a:t>Its New Responsibilities</a:t>
            </a:r>
            <a:endParaRPr lang="en-US" altLang="en-US" sz="1400" b="0" dirty="0">
              <a:latin typeface="+mn-lt"/>
            </a:endParaRPr>
          </a:p>
          <a:p>
            <a:pPr algn="ctr">
              <a:lnSpc>
                <a:spcPct val="80000"/>
              </a:lnSpc>
              <a:buNone/>
            </a:pPr>
            <a:r>
              <a:rPr lang="en-US" altLang="en-US" sz="1400" b="0" dirty="0">
                <a:latin typeface="Arial" charset="0"/>
              </a:rPr>
              <a:t>Thursday, </a:t>
            </a:r>
            <a:r>
              <a:rPr lang="en-US" altLang="en-US" sz="1400" b="0" dirty="0" smtClean="0">
                <a:latin typeface="Arial" charset="0"/>
              </a:rPr>
              <a:t>April 21, </a:t>
            </a:r>
            <a:r>
              <a:rPr lang="en-US" altLang="en-US" sz="1400" b="0" dirty="0">
                <a:latin typeface="Arial" charset="0"/>
              </a:rPr>
              <a:t>2016</a:t>
            </a:r>
          </a:p>
          <a:p>
            <a:pPr algn="ctr">
              <a:lnSpc>
                <a:spcPct val="80000"/>
              </a:lnSpc>
              <a:buNone/>
            </a:pPr>
            <a:r>
              <a:rPr lang="en-US" altLang="en-US" sz="1400" b="0" dirty="0">
                <a:latin typeface="Arial" charset="0"/>
              </a:rPr>
              <a:t>12:00pm – </a:t>
            </a:r>
            <a:r>
              <a:rPr lang="en-US" altLang="en-US" sz="1400" b="0" dirty="0" smtClean="0">
                <a:latin typeface="Arial" charset="0"/>
              </a:rPr>
              <a:t>1:00pm </a:t>
            </a:r>
            <a:r>
              <a:rPr lang="en-US" altLang="en-US" sz="1400" b="0" dirty="0">
                <a:latin typeface="Arial" charset="0"/>
              </a:rPr>
              <a:t>EST</a:t>
            </a:r>
          </a:p>
          <a:p>
            <a:pPr algn="ctr">
              <a:lnSpc>
                <a:spcPct val="80000"/>
              </a:lnSpc>
              <a:buFont typeface="Wingdings" charset="2"/>
              <a:buNone/>
            </a:pPr>
            <a:endParaRPr lang="en-US" altLang="en-US" sz="1400" dirty="0" smtClean="0">
              <a:latin typeface="Arial" charset="0"/>
            </a:endParaRPr>
          </a:p>
          <a:p>
            <a:pPr algn="ctr"/>
            <a:r>
              <a:rPr lang="en-US" sz="1400" dirty="0">
                <a:latin typeface="+mn-lt"/>
              </a:rPr>
              <a:t>A Proactive Approach to Supervising </a:t>
            </a:r>
            <a:endParaRPr lang="en-US" sz="1400" dirty="0" smtClean="0">
              <a:latin typeface="+mn-lt"/>
            </a:endParaRPr>
          </a:p>
          <a:p>
            <a:pPr algn="ctr"/>
            <a:r>
              <a:rPr lang="en-US" sz="1400" dirty="0" smtClean="0">
                <a:latin typeface="+mn-lt"/>
              </a:rPr>
              <a:t>Residents </a:t>
            </a:r>
            <a:r>
              <a:rPr lang="en-US" sz="1400" dirty="0">
                <a:latin typeface="+mn-lt"/>
              </a:rPr>
              <a:t>Improves Patient Safety</a:t>
            </a:r>
            <a:r>
              <a:rPr lang="en-US" altLang="en-US" sz="1400" dirty="0" smtClean="0">
                <a:latin typeface="+mn-lt"/>
              </a:rPr>
              <a:t> </a:t>
            </a:r>
          </a:p>
          <a:p>
            <a:pPr algn="ctr"/>
            <a:r>
              <a:rPr lang="en-US" altLang="en-US" sz="1400" b="0" dirty="0" smtClean="0">
                <a:latin typeface="Arial" charset="0"/>
              </a:rPr>
              <a:t>Tuesday</a:t>
            </a:r>
            <a:r>
              <a:rPr lang="en-US" altLang="en-US" sz="1400" b="0" dirty="0">
                <a:latin typeface="Arial" charset="0"/>
              </a:rPr>
              <a:t>, </a:t>
            </a:r>
            <a:r>
              <a:rPr lang="en-US" altLang="en-US" sz="1400" b="0" dirty="0" smtClean="0">
                <a:latin typeface="Arial" charset="0"/>
              </a:rPr>
              <a:t>May 3, </a:t>
            </a:r>
            <a:r>
              <a:rPr lang="en-US" altLang="en-US" sz="1400" b="0" dirty="0">
                <a:latin typeface="Arial" charset="0"/>
              </a:rPr>
              <a:t>2016</a:t>
            </a:r>
          </a:p>
          <a:p>
            <a:pPr algn="ctr">
              <a:lnSpc>
                <a:spcPct val="80000"/>
              </a:lnSpc>
              <a:buNone/>
            </a:pPr>
            <a:r>
              <a:rPr lang="en-US" altLang="en-US" sz="1400" b="0" dirty="0">
                <a:latin typeface="Arial" charset="0"/>
              </a:rPr>
              <a:t>12:00pm – 1:00pm </a:t>
            </a:r>
            <a:r>
              <a:rPr lang="en-US" altLang="en-US" sz="1400" b="0" dirty="0" smtClean="0">
                <a:latin typeface="Arial" charset="0"/>
              </a:rPr>
              <a:t>EST</a:t>
            </a:r>
          </a:p>
          <a:p>
            <a:pPr algn="ctr">
              <a:lnSpc>
                <a:spcPct val="80000"/>
              </a:lnSpc>
              <a:buNone/>
            </a:pPr>
            <a:endParaRPr lang="en-US" altLang="en-US" sz="1400" b="0" dirty="0">
              <a:latin typeface="Arial" charset="0"/>
            </a:endParaRPr>
          </a:p>
          <a:p>
            <a:pPr algn="ctr"/>
            <a:r>
              <a:rPr lang="en-US" sz="1400" dirty="0">
                <a:latin typeface="+mn-lt"/>
              </a:rPr>
              <a:t>New Institutional Accreditation: </a:t>
            </a:r>
            <a:endParaRPr lang="en-US" sz="1400" dirty="0" smtClean="0">
              <a:latin typeface="+mn-lt"/>
            </a:endParaRPr>
          </a:p>
          <a:p>
            <a:pPr algn="ctr"/>
            <a:r>
              <a:rPr lang="en-US" sz="1400" dirty="0" smtClean="0">
                <a:latin typeface="+mn-lt"/>
              </a:rPr>
              <a:t>Let’s </a:t>
            </a:r>
            <a:r>
              <a:rPr lang="en-US" sz="1400" dirty="0">
                <a:latin typeface="+mn-lt"/>
              </a:rPr>
              <a:t>Get Started!</a:t>
            </a:r>
            <a:r>
              <a:rPr lang="en-US" altLang="en-US" sz="1400" dirty="0" smtClean="0">
                <a:latin typeface="Arial" charset="0"/>
              </a:rPr>
              <a:t> </a:t>
            </a:r>
          </a:p>
          <a:p>
            <a:pPr algn="ctr"/>
            <a:r>
              <a:rPr lang="en-US" altLang="en-US" sz="1400" b="0" dirty="0" smtClean="0">
                <a:latin typeface="Arial" charset="0"/>
              </a:rPr>
              <a:t>Thursday, May 12</a:t>
            </a:r>
            <a:r>
              <a:rPr lang="en-US" altLang="en-US" sz="1400" b="0" dirty="0">
                <a:latin typeface="Arial" charset="0"/>
              </a:rPr>
              <a:t>, 2016</a:t>
            </a:r>
          </a:p>
          <a:p>
            <a:pPr algn="ctr">
              <a:lnSpc>
                <a:spcPct val="80000"/>
              </a:lnSpc>
              <a:buNone/>
            </a:pPr>
            <a:r>
              <a:rPr lang="en-US" altLang="en-US" sz="1400" b="0" dirty="0">
                <a:latin typeface="Arial" charset="0"/>
              </a:rPr>
              <a:t>12:00pm – 1:00pm </a:t>
            </a:r>
            <a:r>
              <a:rPr lang="en-US" altLang="en-US" sz="1400" b="0" dirty="0" smtClean="0">
                <a:latin typeface="Arial" charset="0"/>
              </a:rPr>
              <a:t>EST</a:t>
            </a:r>
          </a:p>
          <a:p>
            <a:pPr algn="ctr">
              <a:lnSpc>
                <a:spcPct val="80000"/>
              </a:lnSpc>
              <a:buNone/>
            </a:pPr>
            <a:endParaRPr lang="en-US" altLang="en-US" sz="1400" b="0" dirty="0">
              <a:latin typeface="Arial" charset="0"/>
            </a:endParaRPr>
          </a:p>
          <a:p>
            <a:pPr algn="ctr"/>
            <a:r>
              <a:rPr lang="en-US" sz="1400" dirty="0">
                <a:latin typeface="+mn-lt"/>
              </a:rPr>
              <a:t>Dealing Effectively with </a:t>
            </a:r>
            <a:r>
              <a:rPr lang="en-US" sz="1400" dirty="0" smtClean="0">
                <a:latin typeface="+mn-lt"/>
              </a:rPr>
              <a:t>the</a:t>
            </a:r>
          </a:p>
          <a:p>
            <a:pPr algn="ctr"/>
            <a:r>
              <a:rPr lang="en-US" sz="1400" dirty="0" smtClean="0">
                <a:latin typeface="+mn-lt"/>
              </a:rPr>
              <a:t> </a:t>
            </a:r>
            <a:r>
              <a:rPr lang="en-US" sz="1400" dirty="0">
                <a:latin typeface="+mn-lt"/>
              </a:rPr>
              <a:t>Struggling Medical Learner </a:t>
            </a:r>
            <a:endParaRPr lang="en-US" sz="1400" dirty="0" smtClean="0">
              <a:latin typeface="+mn-lt"/>
            </a:endParaRPr>
          </a:p>
          <a:p>
            <a:pPr algn="ctr"/>
            <a:r>
              <a:rPr lang="en-US" sz="1400" b="0" dirty="0" smtClean="0">
                <a:latin typeface="+mn-lt"/>
              </a:rPr>
              <a:t>Tuesday, May 31, 2016</a:t>
            </a:r>
          </a:p>
          <a:p>
            <a:pPr algn="ctr"/>
            <a:r>
              <a:rPr lang="en-US" sz="1400" b="0" dirty="0" smtClean="0">
                <a:latin typeface="+mn-lt"/>
              </a:rPr>
              <a:t>12:00pm </a:t>
            </a:r>
            <a:r>
              <a:rPr lang="en-US" sz="1400" b="0" dirty="0">
                <a:latin typeface="+mn-lt"/>
              </a:rPr>
              <a:t>- </a:t>
            </a:r>
            <a:r>
              <a:rPr lang="en-US" sz="1400" b="0" dirty="0" smtClean="0">
                <a:latin typeface="+mn-lt"/>
              </a:rPr>
              <a:t>1:00pm EST</a:t>
            </a:r>
            <a:endParaRPr lang="en-US" altLang="en-US" sz="1500" dirty="0">
              <a:latin typeface="Arial" charset="0"/>
            </a:endParaRPr>
          </a:p>
          <a:p>
            <a:pPr algn="ctr">
              <a:lnSpc>
                <a:spcPct val="80000"/>
              </a:lnSpc>
              <a:buFont typeface="Wingdings" charset="2"/>
              <a:buNone/>
            </a:pPr>
            <a:endParaRPr lang="en-US" altLang="en-US" sz="1500" dirty="0">
              <a:latin typeface="Arial" charset="0"/>
            </a:endParaRPr>
          </a:p>
          <a:p>
            <a:pPr algn="ctr">
              <a:lnSpc>
                <a:spcPct val="80000"/>
              </a:lnSpc>
              <a:buFont typeface="Wingdings" charset="2"/>
              <a:buNone/>
            </a:pPr>
            <a:r>
              <a:rPr lang="en-US" altLang="en-US" sz="1500" dirty="0" smtClean="0">
                <a:latin typeface="Arial" charset="0"/>
                <a:hlinkClick r:id="rId3"/>
              </a:rPr>
              <a:t>www.PartnersInMedEd.com</a:t>
            </a:r>
            <a:endParaRPr lang="en-US" altLang="en-US" sz="1500" dirty="0" smtClean="0">
              <a:latin typeface="Arial" charset="0"/>
            </a:endParaRPr>
          </a:p>
          <a:p>
            <a:pPr algn="ctr">
              <a:lnSpc>
                <a:spcPct val="80000"/>
              </a:lnSpc>
              <a:buFont typeface="Wingdings" charset="2"/>
              <a:buNone/>
            </a:pPr>
            <a:endParaRPr lang="en-US" altLang="en-US" sz="1500" dirty="0">
              <a:latin typeface="Arial" charset="0"/>
            </a:endParaRPr>
          </a:p>
          <a:p>
            <a:pPr algn="ctr">
              <a:lnSpc>
                <a:spcPct val="80000"/>
              </a:lnSpc>
              <a:buFont typeface="Wingdings" charset="2"/>
              <a:buNone/>
            </a:pPr>
            <a:endParaRPr lang="en-US" altLang="en-US" sz="1500" dirty="0">
              <a:latin typeface="Arial" charset="0"/>
            </a:endParaRPr>
          </a:p>
          <a:p>
            <a:pPr algn="ctr">
              <a:lnSpc>
                <a:spcPct val="80000"/>
              </a:lnSpc>
              <a:buFont typeface="Wingdings" charset="2"/>
              <a:buNone/>
            </a:pPr>
            <a:r>
              <a:rPr lang="en-US" altLang="en-US" sz="1800" dirty="0" smtClean="0">
                <a:latin typeface="Arial" charset="0"/>
              </a:rPr>
              <a:t>Partners</a:t>
            </a:r>
            <a:r>
              <a:rPr lang="en-US" altLang="en-US" sz="1800" baseline="30000" dirty="0" smtClean="0">
                <a:latin typeface="Arial" charset="0"/>
              </a:rPr>
              <a:t>®</a:t>
            </a:r>
            <a:r>
              <a:rPr lang="en-US" altLang="en-US" sz="1800" dirty="0" smtClean="0">
                <a:latin typeface="Arial" charset="0"/>
              </a:rPr>
              <a:t> Snippets</a:t>
            </a:r>
            <a:endParaRPr lang="en-US" sz="1600" dirty="0">
              <a:latin typeface="Arial" charset="0"/>
              <a:cs typeface="Arial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987995" y="560388"/>
            <a:ext cx="4038600" cy="464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mic Sans MS" charset="0"/>
                <a:ea typeface="ＭＳ Ｐゴシック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800" i="1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800" i="1" dirty="0">
                <a:latin typeface="Arial" charset="0"/>
                <a:cs typeface="Arial" charset="0"/>
              </a:rPr>
              <a:t>   </a:t>
            </a:r>
            <a:r>
              <a:rPr lang="en-US" sz="1800" dirty="0">
                <a:solidFill>
                  <a:srgbClr val="00A600"/>
                </a:solidFill>
                <a:latin typeface="Arial" charset="0"/>
                <a:cs typeface="Arial" charset="0"/>
              </a:rPr>
              <a:t>On-Demand Webinars</a:t>
            </a:r>
            <a:br>
              <a:rPr lang="en-US" sz="1800" dirty="0">
                <a:solidFill>
                  <a:srgbClr val="00A600"/>
                </a:solidFill>
                <a:latin typeface="Arial" charset="0"/>
                <a:cs typeface="Arial" charset="0"/>
              </a:rPr>
            </a:br>
            <a:endParaRPr lang="en-US" sz="1600" dirty="0">
              <a:solidFill>
                <a:srgbClr val="00A600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4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500" dirty="0">
                <a:latin typeface="Arial" charset="0"/>
                <a:cs typeface="Arial" charset="0"/>
              </a:rPr>
              <a:t>Self-Study Visits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500" dirty="0">
                <a:latin typeface="Arial" charset="0"/>
                <a:cs typeface="Arial" charset="0"/>
              </a:rPr>
              <a:t>Introduction to GME for 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500" dirty="0">
                <a:latin typeface="Arial" charset="0"/>
                <a:cs typeface="Arial" charset="0"/>
              </a:rPr>
              <a:t>New Program Coordinators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500" dirty="0">
                <a:latin typeface="Arial" charset="0"/>
                <a:cs typeface="Arial" charset="0"/>
              </a:rPr>
              <a:t>Milestones &amp; CCCs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500" dirty="0">
                <a:latin typeface="Arial" charset="0"/>
                <a:cs typeface="Arial" charset="0"/>
              </a:rPr>
              <a:t>GME Financing – The Basics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500" dirty="0">
                <a:latin typeface="Arial" charset="0"/>
                <a:cs typeface="Arial" charset="0"/>
              </a:rPr>
              <a:t>Single Accreditation System</a:t>
            </a: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altLang="ja-JP" sz="1500" dirty="0">
                <a:latin typeface="Arial" charset="0"/>
                <a:cs typeface="Arial" charset="0"/>
              </a:rPr>
              <a:t>The IOM Report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altLang="ja-JP" sz="1500" dirty="0">
                <a:latin typeface="Arial" charset="0"/>
                <a:cs typeface="Arial" charset="0"/>
              </a:rPr>
              <a:t>Institutional Requirements: What’s New?</a:t>
            </a: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altLang="ja-JP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i="1" dirty="0"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endParaRPr lang="en-US" sz="1500" dirty="0">
              <a:latin typeface="Arial" charset="0"/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753866" y="5137954"/>
            <a:ext cx="3037468" cy="875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400" i="1" dirty="0"/>
              <a:t>Contact us today to learn </a:t>
            </a:r>
          </a:p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400" i="1" dirty="0"/>
              <a:t>how our Educational Passports can save you time </a:t>
            </a:r>
            <a:r>
              <a:rPr lang="en-US" sz="1400" i="1" dirty="0" smtClean="0"/>
              <a:t>&amp; money</a:t>
            </a:r>
            <a:r>
              <a:rPr lang="en-US" sz="1400" i="1" dirty="0"/>
              <a:t>! </a:t>
            </a:r>
          </a:p>
          <a:p>
            <a:pPr marL="342900" indent="-342900" algn="r" eaLnBrk="1" hangingPunct="1"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charset="0"/>
              <a:buNone/>
            </a:pPr>
            <a:r>
              <a:rPr lang="en-US" sz="1400" i="1" dirty="0"/>
              <a:t>724-864-7320</a:t>
            </a:r>
          </a:p>
        </p:txBody>
      </p:sp>
      <p:pic>
        <p:nvPicPr>
          <p:cNvPr id="10" name="Picture 9" descr="Media-Play-02-256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7872" y="539377"/>
            <a:ext cx="685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Calendar-Date-256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00" y="560388"/>
            <a:ext cx="685800" cy="685800"/>
          </a:xfrm>
          <a:prstGeom prst="rect">
            <a:avLst/>
          </a:prstGeom>
        </p:spPr>
      </p:pic>
      <p:pic>
        <p:nvPicPr>
          <p:cNvPr id="12" name="Picture 11" descr="InstCustomIconLarge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902615" y="5360619"/>
            <a:ext cx="457200" cy="457200"/>
          </a:xfrm>
          <a:prstGeom prst="rect">
            <a:avLst/>
          </a:prstGeom>
        </p:spPr>
      </p:pic>
      <p:pic>
        <p:nvPicPr>
          <p:cNvPr id="13" name="Picture 12" descr="InstIconLarge.png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36015" y="5513019"/>
            <a:ext cx="457200" cy="457200"/>
          </a:xfrm>
          <a:prstGeom prst="rect">
            <a:avLst/>
          </a:prstGeom>
        </p:spPr>
      </p:pic>
      <p:pic>
        <p:nvPicPr>
          <p:cNvPr id="14" name="Picture 13" descr="InstPlusIconLarge.png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83615" y="4979619"/>
            <a:ext cx="457200" cy="4572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467" y="5419725"/>
            <a:ext cx="792163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 Partners in Medical Education, Inc.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42031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sldNum" idx="4294967295"/>
          </p:nvPr>
        </p:nvSpPr>
        <p:spPr>
          <a:xfrm>
            <a:off x="6457950" y="6433130"/>
            <a:ext cx="2057400" cy="365100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 algn="r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lvl="0" algn="r">
                <a:spcBef>
                  <a:spcPts val="0"/>
                </a:spcBef>
                <a:buClr>
                  <a:schemeClr val="dk1"/>
                </a:buClr>
                <a:buSzPct val="25000"/>
                <a:buFont typeface="Arial"/>
                <a:buNone/>
              </a:pPr>
              <a:t>24</a:t>
            </a:fld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5800" y="2347079"/>
            <a:ext cx="8001000" cy="3446463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lnSpc>
                <a:spcPct val="17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sz="9600" b="0" dirty="0" smtClean="0"/>
              <a:t>    </a:t>
            </a:r>
            <a:r>
              <a:rPr lang="en-US" sz="9600" b="1" dirty="0" smtClean="0"/>
              <a:t>Partners in Medical Education, Inc. provides comprehensive consulting services to the GME community.  For more information, contact us at:</a:t>
            </a:r>
          </a:p>
          <a:p>
            <a:pPr algn="ctr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endParaRPr lang="en-US" sz="9600" b="0" dirty="0" smtClean="0"/>
          </a:p>
          <a:p>
            <a:pPr algn="ctr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sz="11200" b="1" dirty="0" smtClean="0"/>
              <a:t>724-864-7320</a:t>
            </a:r>
          </a:p>
          <a:p>
            <a:pPr algn="ctr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sz="8000" b="1" dirty="0" smtClean="0">
                <a:hlinkClick r:id="rId3"/>
              </a:rPr>
              <a:t>Info@PartnersinMedEd.com</a:t>
            </a:r>
            <a:endParaRPr lang="en-US" sz="8000" b="1" dirty="0" smtClean="0"/>
          </a:p>
          <a:p>
            <a:pPr algn="ctr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r>
              <a:rPr lang="en-US" sz="8000" b="1" dirty="0" smtClean="0">
                <a:hlinkClick r:id="rId4"/>
              </a:rPr>
              <a:t>www.PartnersInMedEd.com</a:t>
            </a:r>
            <a:endParaRPr lang="en-US" sz="8000" b="1" dirty="0" smtClean="0"/>
          </a:p>
          <a:p>
            <a:pPr algn="ctr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endParaRPr lang="en-US" sz="2000" b="1" dirty="0" smtClean="0"/>
          </a:p>
          <a:p>
            <a:pPr algn="ctr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endParaRPr lang="en-US" sz="2000" b="1" dirty="0" smtClean="0"/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</a:pPr>
            <a:endParaRPr lang="en-US" sz="2800" b="0" dirty="0" smtClean="0"/>
          </a:p>
        </p:txBody>
      </p:sp>
      <p:pic>
        <p:nvPicPr>
          <p:cNvPr id="8" name="Picture 6" descr="C:\Users\Pamala\AppData\Local\Microsoft\Windows\Temporary Internet Files\Content.Outlook\ML79IV1G\PME_logo (2)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838200"/>
            <a:ext cx="3124200" cy="1277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Presented by Partners in Medical Education, Inc.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69702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Promote improvement</a:t>
            </a:r>
          </a:p>
          <a:p>
            <a:r>
              <a:rPr lang="en-US" sz="3200" dirty="0" smtClean="0"/>
              <a:t>Analyze community needs</a:t>
            </a:r>
          </a:p>
          <a:p>
            <a:r>
              <a:rPr lang="en-US" sz="3200" dirty="0" smtClean="0"/>
              <a:t>Comprehensive, longitudinal review of program</a:t>
            </a:r>
          </a:p>
          <a:p>
            <a:r>
              <a:rPr lang="en-US" sz="3200" dirty="0" smtClean="0"/>
              <a:t>Set aspirational goals</a:t>
            </a:r>
          </a:p>
          <a:p>
            <a:r>
              <a:rPr lang="en-US" sz="3200" dirty="0" smtClean="0"/>
              <a:t>Recognition of meeting requirements</a:t>
            </a:r>
          </a:p>
          <a:p>
            <a:r>
              <a:rPr lang="en-US" sz="3200" dirty="0" smtClean="0"/>
              <a:t>Raise the bar beyond minimum standards</a:t>
            </a:r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a Self-study?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670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Assign core self-study committee</a:t>
            </a:r>
          </a:p>
          <a:p>
            <a:r>
              <a:rPr lang="en-US" dirty="0" smtClean="0"/>
              <a:t>Determine timeline</a:t>
            </a:r>
          </a:p>
          <a:p>
            <a:pPr lvl="1"/>
            <a:r>
              <a:rPr lang="en-US" dirty="0" smtClean="0"/>
              <a:t>Work backwards from self-study date</a:t>
            </a:r>
          </a:p>
          <a:p>
            <a:pPr lvl="1"/>
            <a:r>
              <a:rPr lang="en-US" dirty="0" smtClean="0"/>
              <a:t>Large programs w/subs longer time than smaller programs </a:t>
            </a:r>
          </a:p>
          <a:p>
            <a:r>
              <a:rPr lang="en-US" dirty="0" smtClean="0"/>
              <a:t>Determine who (stakeholders)</a:t>
            </a:r>
          </a:p>
          <a:p>
            <a:r>
              <a:rPr lang="en-US" dirty="0" smtClean="0"/>
              <a:t>SWOT</a:t>
            </a:r>
          </a:p>
          <a:p>
            <a:r>
              <a:rPr lang="en-US" dirty="0" smtClean="0"/>
              <a:t>Data Collection</a:t>
            </a:r>
          </a:p>
          <a:p>
            <a:r>
              <a:rPr lang="en-US" dirty="0" smtClean="0"/>
              <a:t>Analysis/Report</a:t>
            </a:r>
          </a:p>
          <a:p>
            <a:r>
              <a:rPr lang="en-US" dirty="0" smtClean="0"/>
              <a:t>Self-study summary document</a:t>
            </a:r>
          </a:p>
          <a:p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self-study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pic>
        <p:nvPicPr>
          <p:cNvPr id="6" name="Picture 5" descr="http://www.pinchinaconsulting.com/wp-content/uploads/2011/12/puzzle-pieces-and-four-people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921415"/>
            <a:ext cx="1952124" cy="1981200"/>
          </a:xfrm>
          <a:prstGeom prst="rect">
            <a:avLst/>
          </a:prstGeom>
          <a:noFill/>
          <a:extLst/>
        </p:spPr>
      </p:pic>
    </p:spTree>
    <p:extLst>
      <p:ext uri="{BB962C8B-B14F-4D97-AF65-F5344CB8AC3E}">
        <p14:creationId xmlns:p14="http://schemas.microsoft.com/office/powerpoint/2010/main" val="83389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Self-study date June 1, 2017</a:t>
            </a:r>
          </a:p>
          <a:p>
            <a:pPr lvl="1"/>
            <a:r>
              <a:rPr lang="en-US" dirty="0" smtClean="0"/>
              <a:t>August 2016 – recruit stakeholders; finalize APE; form self-study committee</a:t>
            </a:r>
          </a:p>
          <a:p>
            <a:pPr lvl="1"/>
            <a:r>
              <a:rPr lang="en-US" dirty="0" smtClean="0"/>
              <a:t>September 2016 – educate on self-study process; finalize timeline; develop surveys; determine meetings; create list of data points </a:t>
            </a:r>
          </a:p>
          <a:p>
            <a:pPr lvl="1"/>
            <a:r>
              <a:rPr lang="en-US" dirty="0" smtClean="0"/>
              <a:t>November 2016 – send surveys; collect data</a:t>
            </a:r>
          </a:p>
          <a:p>
            <a:pPr lvl="1"/>
            <a:r>
              <a:rPr lang="en-US" dirty="0" smtClean="0"/>
              <a:t>December 2016/January 2017– SWOT; program aims</a:t>
            </a:r>
          </a:p>
          <a:p>
            <a:pPr lvl="1"/>
            <a:r>
              <a:rPr lang="en-US" dirty="0" smtClean="0"/>
              <a:t>February 2017 – Meetings with survey groups</a:t>
            </a:r>
          </a:p>
          <a:p>
            <a:pPr lvl="1"/>
            <a:r>
              <a:rPr lang="en-US" dirty="0" smtClean="0"/>
              <a:t>March/April 2017 – Analysis; confirm with stakeholders</a:t>
            </a:r>
          </a:p>
          <a:p>
            <a:pPr lvl="1"/>
            <a:r>
              <a:rPr lang="en-US" dirty="0" smtClean="0"/>
              <a:t>May 2017 -  Complete self-study summary </a:t>
            </a:r>
          </a:p>
          <a:p>
            <a:pPr lvl="1"/>
            <a:r>
              <a:rPr lang="en-US" dirty="0" smtClean="0"/>
              <a:t>June 2017 – Submit summary document to ACGME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time 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3641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Strengths, Weaknesses, Opportunities, Threats</a:t>
            </a:r>
          </a:p>
          <a:p>
            <a:pPr lvl="1"/>
            <a:r>
              <a:rPr lang="en-US" sz="3200" dirty="0" smtClean="0"/>
              <a:t>Weakness = areas for improvement</a:t>
            </a:r>
          </a:p>
          <a:p>
            <a:pPr lvl="1"/>
            <a:r>
              <a:rPr lang="en-US" sz="3200" dirty="0" smtClean="0"/>
              <a:t>No right or wrong answers</a:t>
            </a:r>
          </a:p>
          <a:p>
            <a:pPr lvl="1"/>
            <a:r>
              <a:rPr lang="en-US" sz="3200" dirty="0" smtClean="0"/>
              <a:t>Non-punitive</a:t>
            </a:r>
          </a:p>
          <a:p>
            <a:pPr lvl="1"/>
            <a:r>
              <a:rPr lang="en-US" sz="3200" dirty="0" smtClean="0"/>
              <a:t>Group effort 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SWOT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pic>
        <p:nvPicPr>
          <p:cNvPr id="6" name="irc_mi" descr="http://sr.photos2.fotosearch.com/bthumb/CSP/CSP990/k1063502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870" y="4343400"/>
            <a:ext cx="2314575" cy="152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2919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pic>
        <p:nvPicPr>
          <p:cNvPr id="6" name="Content Placeholder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267" y="304800"/>
            <a:ext cx="5219700" cy="5872163"/>
          </a:xfrm>
        </p:spPr>
      </p:pic>
      <p:sp>
        <p:nvSpPr>
          <p:cNvPr id="7" name="TextBox 6"/>
          <p:cNvSpPr txBox="1"/>
          <p:nvPr/>
        </p:nvSpPr>
        <p:spPr>
          <a:xfrm>
            <a:off x="224311" y="6026819"/>
            <a:ext cx="86148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+mn-lt"/>
                <a:hlinkClick r:id="rId3"/>
              </a:rPr>
              <a:t>http://</a:t>
            </a:r>
            <a:r>
              <a:rPr lang="en-US" sz="1000" dirty="0" smtClean="0">
                <a:latin typeface="+mn-lt"/>
                <a:hlinkClick r:id="rId3"/>
              </a:rPr>
              <a:t>commons.wikimedia.org/wiki/File:SWOT_en.svg</a:t>
            </a:r>
            <a:r>
              <a:rPr lang="en-US" sz="1000" dirty="0" smtClean="0">
                <a:latin typeface="+mn-lt"/>
              </a:rPr>
              <a:t>. Permission: </a:t>
            </a:r>
            <a:r>
              <a:rPr lang="en-US" sz="1000" dirty="0">
                <a:latin typeface="+mn-lt"/>
                <a:hlinkClick r:id="rId4" tooltip="w:en:Creative Commons"/>
              </a:rPr>
              <a:t>Creative Commons</a:t>
            </a:r>
            <a:r>
              <a:rPr lang="en-US" sz="1000" dirty="0">
                <a:latin typeface="+mn-lt"/>
              </a:rPr>
              <a:t> </a:t>
            </a:r>
            <a:r>
              <a:rPr lang="en-US" sz="1000" dirty="0">
                <a:latin typeface="+mn-lt"/>
                <a:hlinkClick r:id="rId5"/>
              </a:rPr>
              <a:t>Attribution-Share Alike 2.5 Generic</a:t>
            </a:r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7835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Opportunities are external factors that are </a:t>
            </a:r>
            <a:r>
              <a:rPr lang="en-US" sz="3200" i="1" dirty="0"/>
              <a:t>not</a:t>
            </a:r>
            <a:r>
              <a:rPr lang="en-US" sz="3200" dirty="0"/>
              <a:t> in your control.</a:t>
            </a:r>
          </a:p>
          <a:p>
            <a:pPr lvl="1"/>
            <a:r>
              <a:rPr lang="en-US" sz="1800" dirty="0"/>
              <a:t>What external changes will bring </a:t>
            </a:r>
            <a:r>
              <a:rPr lang="en-US" sz="1800" dirty="0" smtClean="0"/>
              <a:t>you </a:t>
            </a:r>
            <a:r>
              <a:rPr lang="en-US" sz="1800" dirty="0"/>
              <a:t>opportunities?</a:t>
            </a:r>
          </a:p>
          <a:p>
            <a:pPr lvl="1"/>
            <a:r>
              <a:rPr lang="en-US" sz="1800" dirty="0"/>
              <a:t>What are the current ongoing trends? Positive or  negative?</a:t>
            </a:r>
          </a:p>
          <a:p>
            <a:pPr lvl="1"/>
            <a:r>
              <a:rPr lang="en-US" sz="1800" dirty="0"/>
              <a:t>What are the social and economic </a:t>
            </a:r>
            <a:r>
              <a:rPr lang="en-US" sz="1800" dirty="0" smtClean="0"/>
              <a:t>conditions?</a:t>
            </a:r>
            <a:endParaRPr lang="en-US" sz="1800" dirty="0"/>
          </a:p>
          <a:p>
            <a:pPr lvl="1"/>
            <a:r>
              <a:rPr lang="en-US" sz="1800" dirty="0"/>
              <a:t>What real opportunities are present today?</a:t>
            </a:r>
          </a:p>
          <a:p>
            <a:pPr lvl="1"/>
            <a:r>
              <a:rPr lang="en-US" sz="1800" dirty="0"/>
              <a:t>Is there anything that is going on around you that may be useful?</a:t>
            </a:r>
          </a:p>
          <a:p>
            <a:pPr lvl="1"/>
            <a:r>
              <a:rPr lang="en-US" sz="1800" dirty="0"/>
              <a:t>What are some best practices that you can incorporate?</a:t>
            </a:r>
          </a:p>
          <a:p>
            <a:pPr lvl="1"/>
            <a:r>
              <a:rPr lang="en-US" sz="1800" dirty="0"/>
              <a:t>What can you do today that is not being done?</a:t>
            </a:r>
          </a:p>
          <a:p>
            <a:pPr lvl="1"/>
            <a:r>
              <a:rPr lang="en-US" sz="1800" dirty="0"/>
              <a:t>Who can support you and how?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SWOT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4516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Threats are external factors that are </a:t>
            </a:r>
            <a:r>
              <a:rPr lang="en-US" sz="2800" i="1" dirty="0"/>
              <a:t>not</a:t>
            </a:r>
            <a:r>
              <a:rPr lang="en-US" sz="2800" dirty="0"/>
              <a:t> in your control.</a:t>
            </a:r>
          </a:p>
          <a:p>
            <a:pPr lvl="1"/>
            <a:r>
              <a:rPr lang="en-US" sz="1600" dirty="0"/>
              <a:t>What are the negative aspects in the current market?</a:t>
            </a:r>
          </a:p>
          <a:p>
            <a:pPr lvl="1"/>
            <a:r>
              <a:rPr lang="en-US" sz="1600" dirty="0"/>
              <a:t>Are your key staff members and workers satisfied with their wages and other benefits?</a:t>
            </a:r>
          </a:p>
          <a:p>
            <a:pPr lvl="1"/>
            <a:r>
              <a:rPr lang="en-US" sz="1600" dirty="0"/>
              <a:t>Do you see them being poached by your rivals?</a:t>
            </a:r>
          </a:p>
          <a:p>
            <a:pPr lvl="1"/>
            <a:r>
              <a:rPr lang="en-US" sz="1600" dirty="0"/>
              <a:t>Do you see a change in resident recruitment?</a:t>
            </a:r>
          </a:p>
          <a:p>
            <a:pPr lvl="1"/>
            <a:r>
              <a:rPr lang="en-US" sz="1600" dirty="0"/>
              <a:t>Are any new government regulations going to affect you?</a:t>
            </a:r>
          </a:p>
          <a:p>
            <a:pPr lvl="1"/>
            <a:r>
              <a:rPr lang="en-US" sz="1600" dirty="0"/>
              <a:t>What are the chances of a natural disaster affecting your program?</a:t>
            </a:r>
          </a:p>
          <a:p>
            <a:pPr lvl="1"/>
            <a:r>
              <a:rPr lang="en-US" sz="1600" dirty="0"/>
              <a:t>Will political instability hurt you?</a:t>
            </a:r>
          </a:p>
          <a:p>
            <a:pPr lvl="1"/>
            <a:r>
              <a:rPr lang="en-US" sz="1600" dirty="0"/>
              <a:t>What might cause you problems in the future and how?</a:t>
            </a:r>
          </a:p>
          <a:p>
            <a:pPr lvl="1"/>
            <a:r>
              <a:rPr lang="en-US" sz="1600" dirty="0"/>
              <a:t>What is your competition doing that might cause difficulties for you?</a:t>
            </a:r>
          </a:p>
          <a:p>
            <a:pPr lvl="1"/>
            <a:r>
              <a:rPr lang="en-US" sz="1600" dirty="0"/>
              <a:t>Do your residents stay in the organization or do they work elsewhere? 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SWOT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Presented by Partners in Medical Education, Inc.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AD68910-38FE-C240-95D4-C063CA8D3DE6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0325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ME-2016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ME-2016" id="{CDBB09D6-2E31-6544-8AD6-22CA05291743}" vid="{98D09D54-364A-314E-A8DE-A1E776F54B8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PME-2016</Template>
  <TotalTime>1016</TotalTime>
  <Words>1425</Words>
  <Application>Microsoft Macintosh PowerPoint</Application>
  <PresentationFormat>On-screen Show (4:3)</PresentationFormat>
  <Paragraphs>295</Paragraphs>
  <Slides>24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Calibri</vt:lpstr>
      <vt:lpstr>Comic Sans MS</vt:lpstr>
      <vt:lpstr>ＭＳ Ｐゴシック</vt:lpstr>
      <vt:lpstr>Wingdings</vt:lpstr>
      <vt:lpstr>Arial</vt:lpstr>
      <vt:lpstr>PME-2016</vt:lpstr>
      <vt:lpstr>Self-Study: Who, What, When, Why, How?</vt:lpstr>
      <vt:lpstr>Goals and Objectives</vt:lpstr>
      <vt:lpstr>Why Do a Self-study?</vt:lpstr>
      <vt:lpstr>Components of self-study</vt:lpstr>
      <vt:lpstr>Sample time line</vt:lpstr>
      <vt:lpstr>SWOT</vt:lpstr>
      <vt:lpstr>PowerPoint Presentation</vt:lpstr>
      <vt:lpstr>SWOT</vt:lpstr>
      <vt:lpstr>SWOT</vt:lpstr>
      <vt:lpstr>Program Aims</vt:lpstr>
      <vt:lpstr>Writing Program Aims</vt:lpstr>
      <vt:lpstr>Writing Program Aims</vt:lpstr>
      <vt:lpstr>Data </vt:lpstr>
      <vt:lpstr>Additional data points</vt:lpstr>
      <vt:lpstr>Analyze</vt:lpstr>
      <vt:lpstr>Self-study summary</vt:lpstr>
      <vt:lpstr>Self-study summary</vt:lpstr>
      <vt:lpstr>Self-study summary</vt:lpstr>
      <vt:lpstr>Implement</vt:lpstr>
      <vt:lpstr>Lessons learned so far…</vt:lpstr>
      <vt:lpstr>Effective Self-study for Programs</vt:lpstr>
      <vt:lpstr>Resources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Partners</dc:creator>
  <cp:lastModifiedBy>Microsoft Office User</cp:lastModifiedBy>
  <cp:revision>52</cp:revision>
  <dcterms:created xsi:type="dcterms:W3CDTF">2016-04-04T14:18:27Z</dcterms:created>
  <dcterms:modified xsi:type="dcterms:W3CDTF">2016-04-11T15:37:42Z</dcterms:modified>
</cp:coreProperties>
</file>