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7" r:id="rId1"/>
  </p:sldMasterIdLst>
  <p:notesMasterIdLst>
    <p:notesMasterId r:id="rId34"/>
  </p:notesMasterIdLst>
  <p:sldIdLst>
    <p:sldId id="256" r:id="rId2"/>
    <p:sldId id="258" r:id="rId3"/>
    <p:sldId id="257" r:id="rId4"/>
    <p:sldId id="259" r:id="rId5"/>
    <p:sldId id="260" r:id="rId6"/>
    <p:sldId id="261" r:id="rId7"/>
    <p:sldId id="262" r:id="rId8"/>
    <p:sldId id="263" r:id="rId9"/>
    <p:sldId id="265" r:id="rId10"/>
    <p:sldId id="264"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7077075" cy="9363075"/>
  <p:defaultTextStyle>
    <a:defPPr>
      <a:defRPr lang="en-US"/>
    </a:defPPr>
    <a:lvl1pPr algn="l" rtl="0" eaLnBrk="0" fontAlgn="base" hangingPunct="0">
      <a:spcBef>
        <a:spcPct val="0"/>
      </a:spcBef>
      <a:spcAft>
        <a:spcPct val="0"/>
      </a:spcAft>
      <a:defRPr sz="2000" b="1" kern="1200">
        <a:solidFill>
          <a:schemeClr val="tx1"/>
        </a:solidFill>
        <a:latin typeface="Comic Sans MS" pitchFamily="66" charset="0"/>
        <a:ea typeface="+mn-ea"/>
        <a:cs typeface="+mn-cs"/>
      </a:defRPr>
    </a:lvl1pPr>
    <a:lvl2pPr marL="457200" algn="l" rtl="0" eaLnBrk="0" fontAlgn="base" hangingPunct="0">
      <a:spcBef>
        <a:spcPct val="0"/>
      </a:spcBef>
      <a:spcAft>
        <a:spcPct val="0"/>
      </a:spcAft>
      <a:defRPr sz="2000" b="1" kern="1200">
        <a:solidFill>
          <a:schemeClr val="tx1"/>
        </a:solidFill>
        <a:latin typeface="Comic Sans MS" pitchFamily="66" charset="0"/>
        <a:ea typeface="+mn-ea"/>
        <a:cs typeface="+mn-cs"/>
      </a:defRPr>
    </a:lvl2pPr>
    <a:lvl3pPr marL="914400" algn="l" rtl="0" eaLnBrk="0" fontAlgn="base" hangingPunct="0">
      <a:spcBef>
        <a:spcPct val="0"/>
      </a:spcBef>
      <a:spcAft>
        <a:spcPct val="0"/>
      </a:spcAft>
      <a:defRPr sz="2000" b="1" kern="1200">
        <a:solidFill>
          <a:schemeClr val="tx1"/>
        </a:solidFill>
        <a:latin typeface="Comic Sans MS" pitchFamily="66" charset="0"/>
        <a:ea typeface="+mn-ea"/>
        <a:cs typeface="+mn-cs"/>
      </a:defRPr>
    </a:lvl3pPr>
    <a:lvl4pPr marL="1371600" algn="l" rtl="0" eaLnBrk="0" fontAlgn="base" hangingPunct="0">
      <a:spcBef>
        <a:spcPct val="0"/>
      </a:spcBef>
      <a:spcAft>
        <a:spcPct val="0"/>
      </a:spcAft>
      <a:defRPr sz="2000" b="1" kern="1200">
        <a:solidFill>
          <a:schemeClr val="tx1"/>
        </a:solidFill>
        <a:latin typeface="Comic Sans MS" pitchFamily="66" charset="0"/>
        <a:ea typeface="+mn-ea"/>
        <a:cs typeface="+mn-cs"/>
      </a:defRPr>
    </a:lvl4pPr>
    <a:lvl5pPr marL="1828800" algn="l" rtl="0" eaLnBrk="0" fontAlgn="base" hangingPunct="0">
      <a:spcBef>
        <a:spcPct val="0"/>
      </a:spcBef>
      <a:spcAft>
        <a:spcPct val="0"/>
      </a:spcAft>
      <a:defRPr sz="2000" b="1" kern="1200">
        <a:solidFill>
          <a:schemeClr val="tx1"/>
        </a:solidFill>
        <a:latin typeface="Comic Sans MS" pitchFamily="66" charset="0"/>
        <a:ea typeface="+mn-ea"/>
        <a:cs typeface="+mn-cs"/>
      </a:defRPr>
    </a:lvl5pPr>
    <a:lvl6pPr marL="2286000" algn="l" defTabSz="914400" rtl="0" eaLnBrk="1" latinLnBrk="0" hangingPunct="1">
      <a:defRPr sz="2000" b="1" kern="1200">
        <a:solidFill>
          <a:schemeClr val="tx1"/>
        </a:solidFill>
        <a:latin typeface="Comic Sans MS" pitchFamily="66" charset="0"/>
        <a:ea typeface="+mn-ea"/>
        <a:cs typeface="+mn-cs"/>
      </a:defRPr>
    </a:lvl6pPr>
    <a:lvl7pPr marL="2743200" algn="l" defTabSz="914400" rtl="0" eaLnBrk="1" latinLnBrk="0" hangingPunct="1">
      <a:defRPr sz="2000" b="1" kern="1200">
        <a:solidFill>
          <a:schemeClr val="tx1"/>
        </a:solidFill>
        <a:latin typeface="Comic Sans MS" pitchFamily="66" charset="0"/>
        <a:ea typeface="+mn-ea"/>
        <a:cs typeface="+mn-cs"/>
      </a:defRPr>
    </a:lvl7pPr>
    <a:lvl8pPr marL="3200400" algn="l" defTabSz="914400" rtl="0" eaLnBrk="1" latinLnBrk="0" hangingPunct="1">
      <a:defRPr sz="2000" b="1" kern="1200">
        <a:solidFill>
          <a:schemeClr val="tx1"/>
        </a:solidFill>
        <a:latin typeface="Comic Sans MS" pitchFamily="66" charset="0"/>
        <a:ea typeface="+mn-ea"/>
        <a:cs typeface="+mn-cs"/>
      </a:defRPr>
    </a:lvl8pPr>
    <a:lvl9pPr marL="3657600" algn="l" defTabSz="914400" rtl="0" eaLnBrk="1" latinLnBrk="0" hangingPunct="1">
      <a:defRPr sz="2000" b="1" kern="1200">
        <a:solidFill>
          <a:schemeClr val="tx1"/>
        </a:solidFill>
        <a:latin typeface="Comic Sans MS" pitchFamily="66"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2" d="100"/>
          <a:sy n="72" d="100"/>
        </p:scale>
        <p:origin x="-1496" y="-19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438" y="0"/>
            <a:ext cx="3067050" cy="469900"/>
          </a:xfrm>
          <a:prstGeom prst="rect">
            <a:avLst/>
          </a:prstGeom>
        </p:spPr>
        <p:txBody>
          <a:bodyPr vert="horz" lIns="91440" tIns="45720" rIns="91440" bIns="45720" rtlCol="0"/>
          <a:lstStyle>
            <a:lvl1pPr algn="r">
              <a:defRPr sz="1200"/>
            </a:lvl1pPr>
          </a:lstStyle>
          <a:p>
            <a:fld id="{C3B1576F-86D9-4730-B1E2-DB893C92A9C1}" type="datetimeFigureOut">
              <a:rPr lang="en-US" smtClean="0"/>
              <a:t>12/3/14</a:t>
            </a:fld>
            <a:endParaRPr lang="en-US"/>
          </a:p>
        </p:txBody>
      </p:sp>
      <p:sp>
        <p:nvSpPr>
          <p:cNvPr id="4" name="Slide Image Placeholder 3"/>
          <p:cNvSpPr>
            <a:spLocks noGrp="1" noRot="1" noChangeAspect="1"/>
          </p:cNvSpPr>
          <p:nvPr>
            <p:ph type="sldImg" idx="2"/>
          </p:nvPr>
        </p:nvSpPr>
        <p:spPr>
          <a:xfrm>
            <a:off x="1431925" y="1169988"/>
            <a:ext cx="4213225" cy="316071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8025" y="4505325"/>
            <a:ext cx="5661025" cy="36877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175"/>
            <a:ext cx="3067050"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438" y="8893175"/>
            <a:ext cx="3067050" cy="469900"/>
          </a:xfrm>
          <a:prstGeom prst="rect">
            <a:avLst/>
          </a:prstGeom>
        </p:spPr>
        <p:txBody>
          <a:bodyPr vert="horz" lIns="91440" tIns="45720" rIns="91440" bIns="45720" rtlCol="0" anchor="b"/>
          <a:lstStyle>
            <a:lvl1pPr algn="r">
              <a:defRPr sz="1200"/>
            </a:lvl1pPr>
          </a:lstStyle>
          <a:p>
            <a:fld id="{16B9EAED-3B84-42FC-B792-252B50A654CB}" type="slidenum">
              <a:rPr lang="en-US" smtClean="0"/>
              <a:t>‹#›</a:t>
            </a:fld>
            <a:endParaRPr lang="en-US"/>
          </a:p>
        </p:txBody>
      </p:sp>
    </p:spTree>
    <p:extLst>
      <p:ext uri="{BB962C8B-B14F-4D97-AF65-F5344CB8AC3E}">
        <p14:creationId xmlns:p14="http://schemas.microsoft.com/office/powerpoint/2010/main" val="3493662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B9EAED-3B84-42FC-B792-252B50A654CB}" type="slidenum">
              <a:rPr lang="en-US" smtClean="0"/>
              <a:t>1</a:t>
            </a:fld>
            <a:endParaRPr lang="en-US"/>
          </a:p>
        </p:txBody>
      </p:sp>
    </p:spTree>
    <p:extLst>
      <p:ext uri="{BB962C8B-B14F-4D97-AF65-F5344CB8AC3E}">
        <p14:creationId xmlns:p14="http://schemas.microsoft.com/office/powerpoint/2010/main" val="3218634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Grp="1" noChangeArrowheads="1"/>
          </p:cNvSpPr>
          <p:nvPr>
            <p:ph type="ftr" sz="quarter" idx="4"/>
          </p:nvPr>
        </p:nvSpPr>
        <p:spPr>
          <a:noFill/>
        </p:spPr>
        <p:txBody>
          <a:bodyPr/>
          <a:lstStyle>
            <a:lvl1pPr algn="ctr">
              <a:defRPr sz="2000" b="1">
                <a:solidFill>
                  <a:schemeClr val="tx1"/>
                </a:solidFill>
                <a:latin typeface="Comic Sans MS" panose="030F0702030302020204" pitchFamily="66" charset="0"/>
              </a:defRPr>
            </a:lvl1pPr>
            <a:lvl2pPr marL="736600" indent="-282575" algn="ctr">
              <a:defRPr sz="2000" b="1">
                <a:solidFill>
                  <a:schemeClr val="tx1"/>
                </a:solidFill>
                <a:latin typeface="Comic Sans MS" panose="030F0702030302020204" pitchFamily="66" charset="0"/>
              </a:defRPr>
            </a:lvl2pPr>
            <a:lvl3pPr marL="1133475" indent="-225425" algn="ctr">
              <a:defRPr sz="2000" b="1">
                <a:solidFill>
                  <a:schemeClr val="tx1"/>
                </a:solidFill>
                <a:latin typeface="Comic Sans MS" panose="030F0702030302020204" pitchFamily="66" charset="0"/>
              </a:defRPr>
            </a:lvl3pPr>
            <a:lvl4pPr marL="1585913" indent="-225425" algn="ctr">
              <a:defRPr sz="2000" b="1">
                <a:solidFill>
                  <a:schemeClr val="tx1"/>
                </a:solidFill>
                <a:latin typeface="Comic Sans MS" panose="030F0702030302020204" pitchFamily="66" charset="0"/>
              </a:defRPr>
            </a:lvl4pPr>
            <a:lvl5pPr marL="2039938" indent="-225425" algn="ctr">
              <a:defRPr sz="2000" b="1">
                <a:solidFill>
                  <a:schemeClr val="tx1"/>
                </a:solidFill>
                <a:latin typeface="Comic Sans MS" panose="030F0702030302020204" pitchFamily="66" charset="0"/>
              </a:defRPr>
            </a:lvl5pPr>
            <a:lvl6pPr marL="2497138" indent="-225425" algn="ctr" eaLnBrk="0" fontAlgn="base" hangingPunct="0">
              <a:spcBef>
                <a:spcPct val="0"/>
              </a:spcBef>
              <a:spcAft>
                <a:spcPct val="0"/>
              </a:spcAft>
              <a:defRPr sz="2000" b="1">
                <a:solidFill>
                  <a:schemeClr val="tx1"/>
                </a:solidFill>
                <a:latin typeface="Comic Sans MS" panose="030F0702030302020204" pitchFamily="66" charset="0"/>
              </a:defRPr>
            </a:lvl6pPr>
            <a:lvl7pPr marL="2954338" indent="-225425" algn="ctr" eaLnBrk="0" fontAlgn="base" hangingPunct="0">
              <a:spcBef>
                <a:spcPct val="0"/>
              </a:spcBef>
              <a:spcAft>
                <a:spcPct val="0"/>
              </a:spcAft>
              <a:defRPr sz="2000" b="1">
                <a:solidFill>
                  <a:schemeClr val="tx1"/>
                </a:solidFill>
                <a:latin typeface="Comic Sans MS" panose="030F0702030302020204" pitchFamily="66" charset="0"/>
              </a:defRPr>
            </a:lvl7pPr>
            <a:lvl8pPr marL="3411538" indent="-225425" algn="ctr" eaLnBrk="0" fontAlgn="base" hangingPunct="0">
              <a:spcBef>
                <a:spcPct val="0"/>
              </a:spcBef>
              <a:spcAft>
                <a:spcPct val="0"/>
              </a:spcAft>
              <a:defRPr sz="2000" b="1">
                <a:solidFill>
                  <a:schemeClr val="tx1"/>
                </a:solidFill>
                <a:latin typeface="Comic Sans MS" panose="030F0702030302020204" pitchFamily="66" charset="0"/>
              </a:defRPr>
            </a:lvl8pPr>
            <a:lvl9pPr marL="3868738" indent="-225425" algn="ctr" eaLnBrk="0" fontAlgn="base" hangingPunct="0">
              <a:spcBef>
                <a:spcPct val="0"/>
              </a:spcBef>
              <a:spcAft>
                <a:spcPct val="0"/>
              </a:spcAft>
              <a:defRPr sz="2000" b="1">
                <a:solidFill>
                  <a:schemeClr val="tx1"/>
                </a:solidFill>
                <a:latin typeface="Comic Sans MS" panose="030F0702030302020204" pitchFamily="66" charset="0"/>
              </a:defRPr>
            </a:lvl9pPr>
          </a:lstStyle>
          <a:p>
            <a:pPr algn="l"/>
            <a:r>
              <a:rPr lang="en-US" altLang="en-US" sz="1200" b="0" smtClean="0">
                <a:latin typeface="Arial" panose="020B0604020202020204" pitchFamily="34" charset="0"/>
              </a:rPr>
              <a:t>Partners in Medical Education, Inc.</a:t>
            </a:r>
          </a:p>
        </p:txBody>
      </p:sp>
      <p:sp>
        <p:nvSpPr>
          <p:cNvPr id="10243" name="Rectangle 7"/>
          <p:cNvSpPr>
            <a:spLocks noGrp="1" noChangeArrowheads="1"/>
          </p:cNvSpPr>
          <p:nvPr>
            <p:ph type="sldNum" sz="quarter" idx="5"/>
          </p:nvPr>
        </p:nvSpPr>
        <p:spPr>
          <a:noFill/>
        </p:spPr>
        <p:txBody>
          <a:bodyPr/>
          <a:lstStyle>
            <a:lvl1pPr algn="ctr">
              <a:defRPr sz="2000" b="1">
                <a:solidFill>
                  <a:schemeClr val="tx1"/>
                </a:solidFill>
                <a:latin typeface="Comic Sans MS" panose="030F0702030302020204" pitchFamily="66" charset="0"/>
              </a:defRPr>
            </a:lvl1pPr>
            <a:lvl2pPr marL="742950" indent="-285750" algn="ctr">
              <a:defRPr sz="2000" b="1">
                <a:solidFill>
                  <a:schemeClr val="tx1"/>
                </a:solidFill>
                <a:latin typeface="Comic Sans MS" panose="030F0702030302020204" pitchFamily="66" charset="0"/>
              </a:defRPr>
            </a:lvl2pPr>
            <a:lvl3pPr marL="1143000" indent="-228600" algn="ctr">
              <a:defRPr sz="2000" b="1">
                <a:solidFill>
                  <a:schemeClr val="tx1"/>
                </a:solidFill>
                <a:latin typeface="Comic Sans MS" panose="030F0702030302020204" pitchFamily="66" charset="0"/>
              </a:defRPr>
            </a:lvl3pPr>
            <a:lvl4pPr marL="1600200" indent="-228600" algn="ctr">
              <a:defRPr sz="2000" b="1">
                <a:solidFill>
                  <a:schemeClr val="tx1"/>
                </a:solidFill>
                <a:latin typeface="Comic Sans MS" panose="030F0702030302020204" pitchFamily="66" charset="0"/>
              </a:defRPr>
            </a:lvl4pPr>
            <a:lvl5pPr marL="2057400" indent="-228600" algn="ctr">
              <a:defRPr sz="2000"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000"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000"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000"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000" b="1">
                <a:solidFill>
                  <a:schemeClr val="tx1"/>
                </a:solidFill>
                <a:latin typeface="Comic Sans MS" panose="030F0702030302020204" pitchFamily="66" charset="0"/>
              </a:defRPr>
            </a:lvl9pPr>
          </a:lstStyle>
          <a:p>
            <a:pPr algn="r"/>
            <a:fld id="{EBBAC204-CE76-4C1B-918A-9913909750E5}" type="slidenum">
              <a:rPr lang="en-US" altLang="en-US" sz="1200" b="0">
                <a:latin typeface="Arial" panose="020B0604020202020204" pitchFamily="34" charset="0"/>
                <a:ea typeface="ＭＳ Ｐゴシック" panose="020B0600070205080204" pitchFamily="34" charset="-128"/>
              </a:rPr>
              <a:pPr algn="r"/>
              <a:t>2</a:t>
            </a:fld>
            <a:endParaRPr lang="en-US" altLang="en-US" sz="1200" b="0">
              <a:latin typeface="Arial" panose="020B0604020202020204" pitchFamily="34" charset="0"/>
              <a:ea typeface="ＭＳ Ｐゴシック" panose="020B0600070205080204" pitchFamily="34" charset="-128"/>
            </a:endParaRPr>
          </a:p>
        </p:txBody>
      </p:sp>
      <p:sp>
        <p:nvSpPr>
          <p:cNvPr id="10244" name="Rectangle 2"/>
          <p:cNvSpPr>
            <a:spLocks noGrp="1" noRot="1" noChangeAspect="1" noChangeArrowheads="1" noTextEdit="1"/>
          </p:cNvSpPr>
          <p:nvPr>
            <p:ph type="sldImg"/>
          </p:nvPr>
        </p:nvSpPr>
        <p:spPr>
          <a:ln/>
        </p:spPr>
      </p:sp>
      <p:sp>
        <p:nvSpPr>
          <p:cNvPr id="10245"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565776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B9EAED-3B84-42FC-B792-252B50A654CB}" type="slidenum">
              <a:rPr lang="en-US" smtClean="0"/>
              <a:t>6</a:t>
            </a:fld>
            <a:endParaRPr lang="en-US"/>
          </a:p>
        </p:txBody>
      </p:sp>
    </p:spTree>
    <p:extLst>
      <p:ext uri="{BB962C8B-B14F-4D97-AF65-F5344CB8AC3E}">
        <p14:creationId xmlns:p14="http://schemas.microsoft.com/office/powerpoint/2010/main" val="532243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6"/>
          <p:cNvSpPr>
            <a:spLocks noGrp="1" noChangeArrowheads="1"/>
          </p:cNvSpPr>
          <p:nvPr>
            <p:ph type="ftr" sz="quarter" idx="4"/>
          </p:nvPr>
        </p:nvSpPr>
        <p:spPr>
          <a:noFill/>
        </p:spPr>
        <p:txBody>
          <a:bodyPr/>
          <a:lstStyle>
            <a:lvl1pPr algn="ctr">
              <a:defRPr sz="2000" b="1">
                <a:solidFill>
                  <a:schemeClr val="tx1"/>
                </a:solidFill>
                <a:latin typeface="Comic Sans MS" panose="030F0702030302020204" pitchFamily="66" charset="0"/>
              </a:defRPr>
            </a:lvl1pPr>
            <a:lvl2pPr marL="762000" indent="-292100" algn="ctr">
              <a:defRPr sz="2000" b="1">
                <a:solidFill>
                  <a:schemeClr val="tx1"/>
                </a:solidFill>
                <a:latin typeface="Comic Sans MS" panose="030F0702030302020204" pitchFamily="66" charset="0"/>
              </a:defRPr>
            </a:lvl2pPr>
            <a:lvl3pPr marL="1173163" indent="-233363" algn="ctr">
              <a:defRPr sz="2000" b="1">
                <a:solidFill>
                  <a:schemeClr val="tx1"/>
                </a:solidFill>
                <a:latin typeface="Comic Sans MS" panose="030F0702030302020204" pitchFamily="66" charset="0"/>
              </a:defRPr>
            </a:lvl3pPr>
            <a:lvl4pPr marL="1643063" indent="-233363" algn="ctr">
              <a:defRPr sz="2000" b="1">
                <a:solidFill>
                  <a:schemeClr val="tx1"/>
                </a:solidFill>
                <a:latin typeface="Comic Sans MS" panose="030F0702030302020204" pitchFamily="66" charset="0"/>
              </a:defRPr>
            </a:lvl4pPr>
            <a:lvl5pPr marL="2112963" indent="-233363" algn="ctr">
              <a:defRPr sz="2000" b="1">
                <a:solidFill>
                  <a:schemeClr val="tx1"/>
                </a:solidFill>
                <a:latin typeface="Comic Sans MS" panose="030F0702030302020204" pitchFamily="66" charset="0"/>
              </a:defRPr>
            </a:lvl5pPr>
            <a:lvl6pPr marL="2570163" indent="-233363" algn="ctr" eaLnBrk="0" fontAlgn="base" hangingPunct="0">
              <a:spcBef>
                <a:spcPct val="0"/>
              </a:spcBef>
              <a:spcAft>
                <a:spcPct val="0"/>
              </a:spcAft>
              <a:defRPr sz="2000" b="1">
                <a:solidFill>
                  <a:schemeClr val="tx1"/>
                </a:solidFill>
                <a:latin typeface="Comic Sans MS" panose="030F0702030302020204" pitchFamily="66" charset="0"/>
              </a:defRPr>
            </a:lvl6pPr>
            <a:lvl7pPr marL="3027363" indent="-233363" algn="ctr" eaLnBrk="0" fontAlgn="base" hangingPunct="0">
              <a:spcBef>
                <a:spcPct val="0"/>
              </a:spcBef>
              <a:spcAft>
                <a:spcPct val="0"/>
              </a:spcAft>
              <a:defRPr sz="2000" b="1">
                <a:solidFill>
                  <a:schemeClr val="tx1"/>
                </a:solidFill>
                <a:latin typeface="Comic Sans MS" panose="030F0702030302020204" pitchFamily="66" charset="0"/>
              </a:defRPr>
            </a:lvl7pPr>
            <a:lvl8pPr marL="3484563" indent="-233363" algn="ctr" eaLnBrk="0" fontAlgn="base" hangingPunct="0">
              <a:spcBef>
                <a:spcPct val="0"/>
              </a:spcBef>
              <a:spcAft>
                <a:spcPct val="0"/>
              </a:spcAft>
              <a:defRPr sz="2000" b="1">
                <a:solidFill>
                  <a:schemeClr val="tx1"/>
                </a:solidFill>
                <a:latin typeface="Comic Sans MS" panose="030F0702030302020204" pitchFamily="66" charset="0"/>
              </a:defRPr>
            </a:lvl8pPr>
            <a:lvl9pPr marL="3941763" indent="-233363" algn="ctr" eaLnBrk="0" fontAlgn="base" hangingPunct="0">
              <a:spcBef>
                <a:spcPct val="0"/>
              </a:spcBef>
              <a:spcAft>
                <a:spcPct val="0"/>
              </a:spcAft>
              <a:defRPr sz="2000" b="1">
                <a:solidFill>
                  <a:schemeClr val="tx1"/>
                </a:solidFill>
                <a:latin typeface="Comic Sans MS" panose="030F0702030302020204" pitchFamily="66" charset="0"/>
              </a:defRPr>
            </a:lvl9pPr>
          </a:lstStyle>
          <a:p>
            <a:pPr algn="l"/>
            <a:r>
              <a:rPr lang="en-US" altLang="en-US" sz="1200" b="0" smtClean="0">
                <a:latin typeface="Arial" panose="020B0604020202020204" pitchFamily="34" charset="0"/>
              </a:rPr>
              <a:t>Partners in Medical Education, Inc.</a:t>
            </a:r>
          </a:p>
        </p:txBody>
      </p:sp>
      <p:sp>
        <p:nvSpPr>
          <p:cNvPr id="24579" name="Rectangle 7"/>
          <p:cNvSpPr>
            <a:spLocks noGrp="1" noChangeArrowheads="1"/>
          </p:cNvSpPr>
          <p:nvPr>
            <p:ph type="sldNum" sz="quarter" idx="5"/>
          </p:nvPr>
        </p:nvSpPr>
        <p:spPr>
          <a:noFill/>
        </p:spPr>
        <p:txBody>
          <a:bodyPr/>
          <a:lstStyle>
            <a:lvl1pPr algn="ctr">
              <a:defRPr sz="2000" b="1">
                <a:solidFill>
                  <a:schemeClr val="tx1"/>
                </a:solidFill>
                <a:latin typeface="Comic Sans MS" panose="030F0702030302020204" pitchFamily="66" charset="0"/>
              </a:defRPr>
            </a:lvl1pPr>
            <a:lvl2pPr marL="762000" indent="-292100" algn="ctr">
              <a:defRPr sz="2000" b="1">
                <a:solidFill>
                  <a:schemeClr val="tx1"/>
                </a:solidFill>
                <a:latin typeface="Comic Sans MS" panose="030F0702030302020204" pitchFamily="66" charset="0"/>
              </a:defRPr>
            </a:lvl2pPr>
            <a:lvl3pPr marL="1173163" indent="-233363" algn="ctr">
              <a:defRPr sz="2000" b="1">
                <a:solidFill>
                  <a:schemeClr val="tx1"/>
                </a:solidFill>
                <a:latin typeface="Comic Sans MS" panose="030F0702030302020204" pitchFamily="66" charset="0"/>
              </a:defRPr>
            </a:lvl3pPr>
            <a:lvl4pPr marL="1643063" indent="-233363" algn="ctr">
              <a:defRPr sz="2000" b="1">
                <a:solidFill>
                  <a:schemeClr val="tx1"/>
                </a:solidFill>
                <a:latin typeface="Comic Sans MS" panose="030F0702030302020204" pitchFamily="66" charset="0"/>
              </a:defRPr>
            </a:lvl4pPr>
            <a:lvl5pPr marL="2112963" indent="-233363" algn="ctr">
              <a:defRPr sz="2000" b="1">
                <a:solidFill>
                  <a:schemeClr val="tx1"/>
                </a:solidFill>
                <a:latin typeface="Comic Sans MS" panose="030F0702030302020204" pitchFamily="66" charset="0"/>
              </a:defRPr>
            </a:lvl5pPr>
            <a:lvl6pPr marL="2570163" indent="-233363" algn="ctr" eaLnBrk="0" fontAlgn="base" hangingPunct="0">
              <a:spcBef>
                <a:spcPct val="0"/>
              </a:spcBef>
              <a:spcAft>
                <a:spcPct val="0"/>
              </a:spcAft>
              <a:defRPr sz="2000" b="1">
                <a:solidFill>
                  <a:schemeClr val="tx1"/>
                </a:solidFill>
                <a:latin typeface="Comic Sans MS" panose="030F0702030302020204" pitchFamily="66" charset="0"/>
              </a:defRPr>
            </a:lvl6pPr>
            <a:lvl7pPr marL="3027363" indent="-233363" algn="ctr" eaLnBrk="0" fontAlgn="base" hangingPunct="0">
              <a:spcBef>
                <a:spcPct val="0"/>
              </a:spcBef>
              <a:spcAft>
                <a:spcPct val="0"/>
              </a:spcAft>
              <a:defRPr sz="2000" b="1">
                <a:solidFill>
                  <a:schemeClr val="tx1"/>
                </a:solidFill>
                <a:latin typeface="Comic Sans MS" panose="030F0702030302020204" pitchFamily="66" charset="0"/>
              </a:defRPr>
            </a:lvl7pPr>
            <a:lvl8pPr marL="3484563" indent="-233363" algn="ctr" eaLnBrk="0" fontAlgn="base" hangingPunct="0">
              <a:spcBef>
                <a:spcPct val="0"/>
              </a:spcBef>
              <a:spcAft>
                <a:spcPct val="0"/>
              </a:spcAft>
              <a:defRPr sz="2000" b="1">
                <a:solidFill>
                  <a:schemeClr val="tx1"/>
                </a:solidFill>
                <a:latin typeface="Comic Sans MS" panose="030F0702030302020204" pitchFamily="66" charset="0"/>
              </a:defRPr>
            </a:lvl8pPr>
            <a:lvl9pPr marL="3941763" indent="-233363" algn="ctr" eaLnBrk="0" fontAlgn="base" hangingPunct="0">
              <a:spcBef>
                <a:spcPct val="0"/>
              </a:spcBef>
              <a:spcAft>
                <a:spcPct val="0"/>
              </a:spcAft>
              <a:defRPr sz="2000" b="1">
                <a:solidFill>
                  <a:schemeClr val="tx1"/>
                </a:solidFill>
                <a:latin typeface="Comic Sans MS" panose="030F0702030302020204" pitchFamily="66" charset="0"/>
              </a:defRPr>
            </a:lvl9pPr>
          </a:lstStyle>
          <a:p>
            <a:pPr algn="r"/>
            <a:fld id="{D62D4E30-6305-4817-A7A1-FC52DE08F50B}" type="slidenum">
              <a:rPr lang="en-US" altLang="en-US" sz="1200" b="0">
                <a:latin typeface="Arial" panose="020B0604020202020204" pitchFamily="34" charset="0"/>
              </a:rPr>
              <a:pPr algn="r"/>
              <a:t>9</a:t>
            </a:fld>
            <a:endParaRPr lang="en-US" altLang="en-US" sz="1200" b="0">
              <a:latin typeface="Arial" panose="020B0604020202020204" pitchFamily="34" charset="0"/>
            </a:endParaRPr>
          </a:p>
        </p:txBody>
      </p:sp>
      <p:sp>
        <p:nvSpPr>
          <p:cNvPr id="24580" name="Rectangle 2"/>
          <p:cNvSpPr>
            <a:spLocks noGrp="1" noRot="1" noChangeAspect="1" noChangeArrowheads="1" noTextEdit="1"/>
          </p:cNvSpPr>
          <p:nvPr>
            <p:ph type="sldImg"/>
          </p:nvPr>
        </p:nvSpPr>
        <p:spPr>
          <a:ln/>
        </p:spPr>
      </p:sp>
      <p:sp>
        <p:nvSpPr>
          <p:cNvPr id="24581"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503378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B9EAED-3B84-42FC-B792-252B50A654CB}" type="slidenum">
              <a:rPr lang="en-US" smtClean="0"/>
              <a:t>28</a:t>
            </a:fld>
            <a:endParaRPr lang="en-US"/>
          </a:p>
        </p:txBody>
      </p:sp>
    </p:spTree>
    <p:extLst>
      <p:ext uri="{BB962C8B-B14F-4D97-AF65-F5344CB8AC3E}">
        <p14:creationId xmlns:p14="http://schemas.microsoft.com/office/powerpoint/2010/main" val="1890457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900" b="1">
                <a:solidFill>
                  <a:schemeClr val="tx1"/>
                </a:solidFill>
                <a:latin typeface="Comic Sans MS" charset="0"/>
                <a:ea typeface="ＭＳ Ｐゴシック" charset="0"/>
              </a:defRPr>
            </a:lvl1pPr>
            <a:lvl2pPr marL="748838" indent="-288015">
              <a:defRPr sz="1900" b="1">
                <a:solidFill>
                  <a:schemeClr val="tx1"/>
                </a:solidFill>
                <a:latin typeface="Comic Sans MS" charset="0"/>
                <a:ea typeface="ＭＳ Ｐゴシック" charset="0"/>
              </a:defRPr>
            </a:lvl2pPr>
            <a:lvl3pPr marL="1152058" indent="-230412">
              <a:defRPr sz="1900" b="1">
                <a:solidFill>
                  <a:schemeClr val="tx1"/>
                </a:solidFill>
                <a:latin typeface="Comic Sans MS" charset="0"/>
                <a:ea typeface="ＭＳ Ｐゴシック" charset="0"/>
              </a:defRPr>
            </a:lvl3pPr>
            <a:lvl4pPr marL="1612882" indent="-230412">
              <a:defRPr sz="1900" b="1">
                <a:solidFill>
                  <a:schemeClr val="tx1"/>
                </a:solidFill>
                <a:latin typeface="Comic Sans MS" charset="0"/>
                <a:ea typeface="ＭＳ Ｐゴシック" charset="0"/>
              </a:defRPr>
            </a:lvl4pPr>
            <a:lvl5pPr marL="2073704" indent="-230412">
              <a:defRPr sz="1900" b="1">
                <a:solidFill>
                  <a:schemeClr val="tx1"/>
                </a:solidFill>
                <a:latin typeface="Comic Sans MS" charset="0"/>
                <a:ea typeface="ＭＳ Ｐゴシック" charset="0"/>
              </a:defRPr>
            </a:lvl5pPr>
            <a:lvl6pPr marL="2534527" indent="-230412" algn="ctr" eaLnBrk="0" fontAlgn="base" hangingPunct="0">
              <a:spcBef>
                <a:spcPct val="0"/>
              </a:spcBef>
              <a:spcAft>
                <a:spcPct val="0"/>
              </a:spcAft>
              <a:defRPr sz="1900" b="1">
                <a:solidFill>
                  <a:schemeClr val="tx1"/>
                </a:solidFill>
                <a:latin typeface="Comic Sans MS" charset="0"/>
                <a:ea typeface="ＭＳ Ｐゴシック" charset="0"/>
              </a:defRPr>
            </a:lvl6pPr>
            <a:lvl7pPr marL="2995351" indent="-230412" algn="ctr" eaLnBrk="0" fontAlgn="base" hangingPunct="0">
              <a:spcBef>
                <a:spcPct val="0"/>
              </a:spcBef>
              <a:spcAft>
                <a:spcPct val="0"/>
              </a:spcAft>
              <a:defRPr sz="1900" b="1">
                <a:solidFill>
                  <a:schemeClr val="tx1"/>
                </a:solidFill>
                <a:latin typeface="Comic Sans MS" charset="0"/>
                <a:ea typeface="ＭＳ Ｐゴシック" charset="0"/>
              </a:defRPr>
            </a:lvl7pPr>
            <a:lvl8pPr marL="3456174" indent="-230412" algn="ctr" eaLnBrk="0" fontAlgn="base" hangingPunct="0">
              <a:spcBef>
                <a:spcPct val="0"/>
              </a:spcBef>
              <a:spcAft>
                <a:spcPct val="0"/>
              </a:spcAft>
              <a:defRPr sz="1900" b="1">
                <a:solidFill>
                  <a:schemeClr val="tx1"/>
                </a:solidFill>
                <a:latin typeface="Comic Sans MS" charset="0"/>
                <a:ea typeface="ＭＳ Ｐゴシック" charset="0"/>
              </a:defRPr>
            </a:lvl8pPr>
            <a:lvl9pPr marL="3916997" indent="-230412" algn="ctr" eaLnBrk="0" fontAlgn="base" hangingPunct="0">
              <a:spcBef>
                <a:spcPct val="0"/>
              </a:spcBef>
              <a:spcAft>
                <a:spcPct val="0"/>
              </a:spcAft>
              <a:defRPr sz="1900" b="1">
                <a:solidFill>
                  <a:schemeClr val="tx1"/>
                </a:solidFill>
                <a:latin typeface="Comic Sans MS" charset="0"/>
                <a:ea typeface="ＭＳ Ｐゴシック" charset="0"/>
              </a:defRPr>
            </a:lvl9pPr>
          </a:lstStyle>
          <a:p>
            <a:pPr>
              <a:defRPr/>
            </a:pPr>
            <a:fld id="{A3FF0A56-C529-DC46-BCD5-C4268EDD3E77}" type="slidenum">
              <a:rPr lang="en-US" sz="1200" b="0">
                <a:latin typeface="Arial" charset="0"/>
                <a:cs typeface="ＭＳ Ｐゴシック" charset="0"/>
              </a:rPr>
              <a:pPr>
                <a:defRPr/>
              </a:pPr>
              <a:t>31</a:t>
            </a:fld>
            <a:endParaRPr lang="en-US" sz="1200" b="0">
              <a:latin typeface="Arial" charset="0"/>
              <a:cs typeface="ＭＳ Ｐゴシック"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a:defRPr sz="2000" b="1">
                <a:solidFill>
                  <a:schemeClr val="tx1"/>
                </a:solidFill>
                <a:latin typeface="Comic Sans MS" pitchFamily="66" charset="0"/>
              </a:defRPr>
            </a:lvl1pPr>
            <a:lvl2pPr marL="747713" indent="-287338">
              <a:defRPr sz="2000" b="1">
                <a:solidFill>
                  <a:schemeClr val="tx1"/>
                </a:solidFill>
                <a:latin typeface="Comic Sans MS" pitchFamily="66" charset="0"/>
              </a:defRPr>
            </a:lvl2pPr>
            <a:lvl3pPr marL="1150938" indent="-230188">
              <a:defRPr sz="2000" b="1">
                <a:solidFill>
                  <a:schemeClr val="tx1"/>
                </a:solidFill>
                <a:latin typeface="Comic Sans MS" pitchFamily="66" charset="0"/>
              </a:defRPr>
            </a:lvl3pPr>
            <a:lvl4pPr marL="1612900" indent="-230188">
              <a:defRPr sz="2000" b="1">
                <a:solidFill>
                  <a:schemeClr val="tx1"/>
                </a:solidFill>
                <a:latin typeface="Comic Sans MS" pitchFamily="66" charset="0"/>
              </a:defRPr>
            </a:lvl4pPr>
            <a:lvl5pPr marL="2073275" indent="-230188">
              <a:defRPr sz="2000" b="1">
                <a:solidFill>
                  <a:schemeClr val="tx1"/>
                </a:solidFill>
                <a:latin typeface="Comic Sans MS" pitchFamily="66" charset="0"/>
              </a:defRPr>
            </a:lvl5pPr>
            <a:lvl6pPr marL="2530475" indent="-230188" eaLnBrk="0" fontAlgn="base" hangingPunct="0">
              <a:spcBef>
                <a:spcPct val="0"/>
              </a:spcBef>
              <a:spcAft>
                <a:spcPct val="0"/>
              </a:spcAft>
              <a:defRPr sz="2000" b="1">
                <a:solidFill>
                  <a:schemeClr val="tx1"/>
                </a:solidFill>
                <a:latin typeface="Comic Sans MS" pitchFamily="66" charset="0"/>
              </a:defRPr>
            </a:lvl6pPr>
            <a:lvl7pPr marL="2987675" indent="-230188" eaLnBrk="0" fontAlgn="base" hangingPunct="0">
              <a:spcBef>
                <a:spcPct val="0"/>
              </a:spcBef>
              <a:spcAft>
                <a:spcPct val="0"/>
              </a:spcAft>
              <a:defRPr sz="2000" b="1">
                <a:solidFill>
                  <a:schemeClr val="tx1"/>
                </a:solidFill>
                <a:latin typeface="Comic Sans MS" pitchFamily="66" charset="0"/>
              </a:defRPr>
            </a:lvl7pPr>
            <a:lvl8pPr marL="3444875" indent="-230188" eaLnBrk="0" fontAlgn="base" hangingPunct="0">
              <a:spcBef>
                <a:spcPct val="0"/>
              </a:spcBef>
              <a:spcAft>
                <a:spcPct val="0"/>
              </a:spcAft>
              <a:defRPr sz="2000" b="1">
                <a:solidFill>
                  <a:schemeClr val="tx1"/>
                </a:solidFill>
                <a:latin typeface="Comic Sans MS" pitchFamily="66" charset="0"/>
              </a:defRPr>
            </a:lvl8pPr>
            <a:lvl9pPr marL="3902075" indent="-230188" eaLnBrk="0" fontAlgn="base" hangingPunct="0">
              <a:spcBef>
                <a:spcPct val="0"/>
              </a:spcBef>
              <a:spcAft>
                <a:spcPct val="0"/>
              </a:spcAft>
              <a:defRPr sz="2000" b="1">
                <a:solidFill>
                  <a:schemeClr val="tx1"/>
                </a:solidFill>
                <a:latin typeface="Comic Sans MS" pitchFamily="66" charset="0"/>
              </a:defRPr>
            </a:lvl9pPr>
          </a:lstStyle>
          <a:p>
            <a:fld id="{9129184A-7905-46FE-B64C-5A711B8ECC18}" type="slidenum">
              <a:rPr lang="en-US" altLang="en-US" sz="1200" b="0">
                <a:latin typeface="Arial" charset="0"/>
              </a:rPr>
              <a:pPr/>
              <a:t>32</a:t>
            </a:fld>
            <a:endParaRPr lang="en-US" altLang="en-US" sz="1200" b="0">
              <a:latin typeface="Arial"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algn="ctr" eaLnBrk="1" hangingPunct="1">
                <a:defRPr/>
              </a:pPr>
              <a:endParaRPr lang="en-US" altLang="en-US" sz="2400" b="0" smtClean="0">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smtClean="0">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smtClean="0">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smtClean="0">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smtClean="0">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smtClean="0">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smtClean="0">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smtClean="0">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smtClean="0">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smtClean="0">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smtClean="0">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smtClean="0">
                  <a:latin typeface="Times New Roman" pitchFamily="18" charset="0"/>
                </a:endParaRPr>
              </a:p>
            </p:txBody>
          </p:sp>
        </p:grpSp>
      </p:grpSp>
      <p:sp>
        <p:nvSpPr>
          <p:cNvPr id="34835" name="Rectangle 19"/>
          <p:cNvSpPr>
            <a:spLocks noGrp="1" noChangeArrowheads="1"/>
          </p:cNvSpPr>
          <p:nvPr>
            <p:ph type="ctrTitle"/>
          </p:nvPr>
        </p:nvSpPr>
        <p:spPr>
          <a:xfrm>
            <a:off x="2971800" y="1828800"/>
            <a:ext cx="6019800" cy="2209800"/>
          </a:xfrm>
        </p:spPr>
        <p:txBody>
          <a:bodyPr/>
          <a:lstStyle>
            <a:lvl1pPr algn="ctr">
              <a:defRPr sz="4000">
                <a:solidFill>
                  <a:srgbClr val="FFFFFF"/>
                </a:solidFill>
                <a:latin typeface="Arial"/>
                <a:cs typeface="Arial"/>
              </a:defRPr>
            </a:lvl1pPr>
          </a:lstStyle>
          <a:p>
            <a:pPr lvl="0"/>
            <a:r>
              <a:rPr lang="en-US" noProof="0" smtClean="0"/>
              <a:t>Click to edit Master title style</a:t>
            </a:r>
            <a:endParaRPr lang="en-US" noProof="0" dirty="0" smtClean="0"/>
          </a:p>
        </p:txBody>
      </p:sp>
      <p:sp>
        <p:nvSpPr>
          <p:cNvPr id="3483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2400">
                <a:latin typeface="Arial"/>
                <a:cs typeface="Arial"/>
              </a:defRPr>
            </a:lvl1pPr>
          </a:lstStyle>
          <a:p>
            <a:pPr lvl="0"/>
            <a:r>
              <a:rPr lang="en-US" noProof="0" smtClean="0"/>
              <a:t>Click to edit Master subtitle style</a:t>
            </a:r>
            <a:endParaRPr lang="en-US" noProof="0" dirty="0" smtClean="0"/>
          </a:p>
        </p:txBody>
      </p:sp>
      <p:sp>
        <p:nvSpPr>
          <p:cNvPr id="20" name="Rectangle 18"/>
          <p:cNvSpPr>
            <a:spLocks noGrp="1" noChangeArrowheads="1"/>
          </p:cNvSpPr>
          <p:nvPr>
            <p:ph type="sldNum" sz="quarter" idx="12"/>
          </p:nvPr>
        </p:nvSpPr>
        <p:spPr>
          <a:xfrm>
            <a:off x="6553200" y="6248400"/>
            <a:ext cx="2133600" cy="457200"/>
          </a:xfrm>
        </p:spPr>
        <p:txBody>
          <a:bodyPr/>
          <a:lstStyle>
            <a:lvl1pPr>
              <a:defRPr smtClean="0"/>
            </a:lvl1pPr>
          </a:lstStyle>
          <a:p>
            <a:pPr>
              <a:defRPr/>
            </a:pPr>
            <a:fld id="{BD6729A6-4506-4A3F-80B8-E5B30E214767}" type="slidenum">
              <a:rPr lang="en-US" altLang="en-US"/>
              <a:pPr>
                <a:defRPr/>
              </a:pPr>
              <a:t>‹#›</a:t>
            </a:fld>
            <a:endParaRPr lang="en-US" altLang="en-US" dirty="0"/>
          </a:p>
        </p:txBody>
      </p:sp>
      <p:sp>
        <p:nvSpPr>
          <p:cNvPr id="23" name="Rectangle 2"/>
          <p:cNvSpPr>
            <a:spLocks noGrp="1" noChangeArrowheads="1"/>
          </p:cNvSpPr>
          <p:nvPr>
            <p:ph type="ftr" sz="quarter" idx="10"/>
          </p:nvPr>
        </p:nvSpPr>
        <p:spPr>
          <a:xfrm>
            <a:off x="2514600" y="6400800"/>
            <a:ext cx="4038600" cy="304800"/>
          </a:xfrm>
          <a:prstGeom prst="rect">
            <a:avLst/>
          </a:prstGeom>
          <a:ln/>
        </p:spPr>
        <p:txBody>
          <a:bodyPr/>
          <a:lstStyle>
            <a:lvl1pPr algn="ctr">
              <a:defRPr sz="1000" b="0">
                <a:latin typeface="Arial"/>
                <a:cs typeface="Arial"/>
              </a:defRPr>
            </a:lvl1pPr>
          </a:lstStyle>
          <a:p>
            <a:pPr>
              <a:defRPr/>
            </a:pPr>
            <a:r>
              <a:rPr lang="en-US" smtClean="0"/>
              <a:t>Presented by Partners in Medical Education, Inc. - 2014</a:t>
            </a:r>
            <a:endParaRPr lang="en-US" dirty="0" smtClean="0"/>
          </a:p>
        </p:txBody>
      </p:sp>
    </p:spTree>
    <p:extLst>
      <p:ext uri="{BB962C8B-B14F-4D97-AF65-F5344CB8AC3E}">
        <p14:creationId xmlns:p14="http://schemas.microsoft.com/office/powerpoint/2010/main" val="3434358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sz="3600" b="1">
                <a:latin typeface="Arial"/>
                <a:cs typeface="Aria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400">
                <a:latin typeface="Arial"/>
                <a:cs typeface="Arial"/>
              </a:defRPr>
            </a:lvl1pPr>
            <a:lvl2pPr>
              <a:defRPr sz="2000">
                <a:latin typeface="Arial"/>
                <a:cs typeface="Arial"/>
              </a:defRPr>
            </a:lvl2pPr>
            <a:lvl3pPr>
              <a:defRPr sz="1800">
                <a:latin typeface="Arial"/>
                <a:cs typeface="Arial"/>
              </a:defRPr>
            </a:lvl3pPr>
            <a:lvl4pPr>
              <a:defRPr sz="1600">
                <a:latin typeface="Arial"/>
                <a:cs typeface="Arial"/>
              </a:defRPr>
            </a:lvl4pPr>
            <a:lvl5pPr>
              <a:defRPr sz="1400">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3"/>
          <p:cNvSpPr>
            <a:spLocks noGrp="1" noChangeArrowheads="1"/>
          </p:cNvSpPr>
          <p:nvPr>
            <p:ph type="sldNum" sz="quarter" idx="10"/>
          </p:nvPr>
        </p:nvSpPr>
        <p:spPr/>
        <p:txBody>
          <a:bodyPr/>
          <a:lstStyle>
            <a:lvl1pPr>
              <a:defRPr smtClean="0"/>
            </a:lvl1pPr>
          </a:lstStyle>
          <a:p>
            <a:pPr>
              <a:defRPr/>
            </a:pPr>
            <a:fld id="{A3096F12-8E82-4115-80AF-CEF0A45228D9}" type="slidenum">
              <a:rPr lang="en-US" altLang="en-US"/>
              <a:pPr>
                <a:defRPr/>
              </a:pPr>
              <a:t>‹#›</a:t>
            </a:fld>
            <a:endParaRPr lang="en-US" altLang="en-US"/>
          </a:p>
        </p:txBody>
      </p:sp>
      <p:sp>
        <p:nvSpPr>
          <p:cNvPr id="6" name="Rectangle 2"/>
          <p:cNvSpPr>
            <a:spLocks noGrp="1" noChangeArrowheads="1"/>
          </p:cNvSpPr>
          <p:nvPr>
            <p:ph type="ftr" sz="quarter" idx="11"/>
          </p:nvPr>
        </p:nvSpPr>
        <p:spPr>
          <a:xfrm>
            <a:off x="2514600" y="6400800"/>
            <a:ext cx="4038600" cy="304800"/>
          </a:xfrm>
          <a:prstGeom prst="rect">
            <a:avLst/>
          </a:prstGeom>
          <a:ln/>
        </p:spPr>
        <p:txBody>
          <a:bodyPr/>
          <a:lstStyle>
            <a:lvl1pPr algn="ctr">
              <a:defRPr sz="1000" b="0">
                <a:latin typeface="Arial"/>
                <a:cs typeface="Arial"/>
              </a:defRPr>
            </a:lvl1pPr>
          </a:lstStyle>
          <a:p>
            <a:pPr>
              <a:defRPr/>
            </a:pPr>
            <a:r>
              <a:rPr lang="en-US" smtClean="0"/>
              <a:t>Presented by Partners in Medical Education, Inc. - 2014</a:t>
            </a:r>
            <a:endParaRPr lang="en-US" dirty="0" smtClean="0"/>
          </a:p>
        </p:txBody>
      </p:sp>
    </p:spTree>
    <p:extLst>
      <p:ext uri="{BB962C8B-B14F-4D97-AF65-F5344CB8AC3E}">
        <p14:creationId xmlns:p14="http://schemas.microsoft.com/office/powerpoint/2010/main" val="297238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xfrm>
            <a:off x="2514600" y="6400800"/>
            <a:ext cx="4038600" cy="304800"/>
          </a:xfrm>
          <a:prstGeom prst="rect">
            <a:avLst/>
          </a:prstGeom>
          <a:ln/>
        </p:spPr>
        <p:txBody>
          <a:bodyPr/>
          <a:lstStyle>
            <a:lvl1pPr algn="ctr">
              <a:defRPr sz="1000" b="0">
                <a:latin typeface="Arial"/>
                <a:cs typeface="Arial"/>
              </a:defRPr>
            </a:lvl1pPr>
          </a:lstStyle>
          <a:p>
            <a:pPr>
              <a:defRPr/>
            </a:pPr>
            <a:r>
              <a:rPr lang="en-US" smtClean="0"/>
              <a:t>Presented by Partners in Medical Education, Inc. - 2014</a:t>
            </a:r>
            <a:endParaRPr lang="en-US" dirty="0" smtClean="0"/>
          </a:p>
        </p:txBody>
      </p:sp>
      <p:sp>
        <p:nvSpPr>
          <p:cNvPr id="5" name="Rectangle 3"/>
          <p:cNvSpPr>
            <a:spLocks noGrp="1" noChangeArrowheads="1"/>
          </p:cNvSpPr>
          <p:nvPr>
            <p:ph type="sldNum" sz="quarter" idx="11"/>
          </p:nvPr>
        </p:nvSpPr>
        <p:spPr>
          <a:ln/>
        </p:spPr>
        <p:txBody>
          <a:bodyPr/>
          <a:lstStyle>
            <a:lvl1pPr>
              <a:defRPr/>
            </a:lvl1pPr>
          </a:lstStyle>
          <a:p>
            <a:pPr>
              <a:defRPr/>
            </a:pPr>
            <a:fld id="{B82BF866-5C56-4FDE-925D-BE21BF674CF6}" type="slidenum">
              <a:rPr lang="en-US" altLang="en-US"/>
              <a:pPr>
                <a:defRPr/>
              </a:pPr>
              <a:t>‹#›</a:t>
            </a:fld>
            <a:endParaRPr lang="en-US" altLang="en-US"/>
          </a:p>
        </p:txBody>
      </p:sp>
    </p:spTree>
    <p:extLst>
      <p:ext uri="{BB962C8B-B14F-4D97-AF65-F5344CB8AC3E}">
        <p14:creationId xmlns:p14="http://schemas.microsoft.com/office/powerpoint/2010/main" val="1537375163"/>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1336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336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7FF91548-A120-4C61-9630-7C46B1B7DA53}" type="slidenum">
              <a:rPr lang="en-US" altLang="en-US"/>
              <a:pPr>
                <a:defRPr/>
              </a:pPr>
              <a:t>‹#›</a:t>
            </a:fld>
            <a:endParaRPr lang="en-US" altLang="en-US"/>
          </a:p>
        </p:txBody>
      </p:sp>
      <p:sp>
        <p:nvSpPr>
          <p:cNvPr id="7" name="Rectangle 2"/>
          <p:cNvSpPr>
            <a:spLocks noGrp="1" noChangeArrowheads="1"/>
          </p:cNvSpPr>
          <p:nvPr>
            <p:ph type="ftr" sz="quarter" idx="10"/>
          </p:nvPr>
        </p:nvSpPr>
        <p:spPr>
          <a:xfrm>
            <a:off x="2514600" y="6400800"/>
            <a:ext cx="4038600" cy="304800"/>
          </a:xfrm>
          <a:prstGeom prst="rect">
            <a:avLst/>
          </a:prstGeom>
          <a:ln/>
        </p:spPr>
        <p:txBody>
          <a:bodyPr/>
          <a:lstStyle>
            <a:lvl1pPr algn="ctr">
              <a:defRPr sz="1000" b="0">
                <a:latin typeface="Arial"/>
                <a:cs typeface="Arial"/>
              </a:defRPr>
            </a:lvl1pPr>
          </a:lstStyle>
          <a:p>
            <a:pPr>
              <a:defRPr/>
            </a:pPr>
            <a:r>
              <a:rPr lang="en-US" smtClean="0"/>
              <a:t>Presented by Partners in Medical Education, Inc. - 2014</a:t>
            </a:r>
            <a:endParaRPr lang="en-US" dirty="0" smtClean="0"/>
          </a:p>
        </p:txBody>
      </p:sp>
    </p:spTree>
    <p:extLst>
      <p:ext uri="{BB962C8B-B14F-4D97-AF65-F5344CB8AC3E}">
        <p14:creationId xmlns:p14="http://schemas.microsoft.com/office/powerpoint/2010/main" val="1238234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3411A0D2-CA7F-4618-89FC-AD60D925B2E7}" type="slidenum">
              <a:rPr lang="en-US" altLang="en-US"/>
              <a:pPr>
                <a:defRPr/>
              </a:pPr>
              <a:t>‹#›</a:t>
            </a:fld>
            <a:endParaRPr lang="en-US" altLang="en-US"/>
          </a:p>
        </p:txBody>
      </p:sp>
      <p:sp>
        <p:nvSpPr>
          <p:cNvPr id="9" name="Rectangle 2"/>
          <p:cNvSpPr>
            <a:spLocks noGrp="1" noChangeArrowheads="1"/>
          </p:cNvSpPr>
          <p:nvPr>
            <p:ph type="ftr" sz="quarter" idx="10"/>
          </p:nvPr>
        </p:nvSpPr>
        <p:spPr>
          <a:xfrm>
            <a:off x="2514600" y="6400800"/>
            <a:ext cx="4038600" cy="304800"/>
          </a:xfrm>
          <a:prstGeom prst="rect">
            <a:avLst/>
          </a:prstGeom>
          <a:ln/>
        </p:spPr>
        <p:txBody>
          <a:bodyPr/>
          <a:lstStyle>
            <a:lvl1pPr algn="ctr">
              <a:defRPr sz="1000" b="0">
                <a:latin typeface="Arial"/>
                <a:cs typeface="Arial"/>
              </a:defRPr>
            </a:lvl1pPr>
          </a:lstStyle>
          <a:p>
            <a:pPr>
              <a:defRPr/>
            </a:pPr>
            <a:r>
              <a:rPr lang="en-US" smtClean="0"/>
              <a:t>Presented by Partners in Medical Education, Inc. - 2014</a:t>
            </a:r>
            <a:endParaRPr lang="en-US" dirty="0" smtClean="0"/>
          </a:p>
        </p:txBody>
      </p:sp>
    </p:spTree>
    <p:extLst>
      <p:ext uri="{BB962C8B-B14F-4D97-AF65-F5344CB8AC3E}">
        <p14:creationId xmlns:p14="http://schemas.microsoft.com/office/powerpoint/2010/main" val="2504005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5CF414E-516E-4E04-8BC7-C54E4E678452}" type="slidenum">
              <a:rPr lang="en-US" altLang="en-US"/>
              <a:pPr>
                <a:defRPr/>
              </a:pPr>
              <a:t>‹#›</a:t>
            </a:fld>
            <a:endParaRPr lang="en-US" altLang="en-US"/>
          </a:p>
        </p:txBody>
      </p:sp>
      <p:sp>
        <p:nvSpPr>
          <p:cNvPr id="5" name="Rectangle 2"/>
          <p:cNvSpPr>
            <a:spLocks noGrp="1" noChangeArrowheads="1"/>
          </p:cNvSpPr>
          <p:nvPr>
            <p:ph type="ftr" sz="quarter" idx="10"/>
          </p:nvPr>
        </p:nvSpPr>
        <p:spPr>
          <a:xfrm>
            <a:off x="2514600" y="6400800"/>
            <a:ext cx="4038600" cy="304800"/>
          </a:xfrm>
          <a:prstGeom prst="rect">
            <a:avLst/>
          </a:prstGeom>
          <a:ln/>
        </p:spPr>
        <p:txBody>
          <a:bodyPr/>
          <a:lstStyle>
            <a:lvl1pPr algn="ctr">
              <a:defRPr sz="1000" b="0">
                <a:latin typeface="Arial"/>
                <a:cs typeface="Arial"/>
              </a:defRPr>
            </a:lvl1pPr>
          </a:lstStyle>
          <a:p>
            <a:pPr>
              <a:defRPr/>
            </a:pPr>
            <a:r>
              <a:rPr lang="en-US" smtClean="0"/>
              <a:t>Presented by Partners in Medical Education, Inc. - 2014</a:t>
            </a:r>
            <a:endParaRPr lang="en-US" dirty="0" smtClean="0"/>
          </a:p>
        </p:txBody>
      </p:sp>
    </p:spTree>
    <p:extLst>
      <p:ext uri="{BB962C8B-B14F-4D97-AF65-F5344CB8AC3E}">
        <p14:creationId xmlns:p14="http://schemas.microsoft.com/office/powerpoint/2010/main" val="2262803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3"/>
          <p:cNvSpPr>
            <a:spLocks noGrp="1" noChangeArrowheads="1"/>
          </p:cNvSpPr>
          <p:nvPr>
            <p:ph type="sldNum" sz="quarter" idx="11"/>
          </p:nvPr>
        </p:nvSpPr>
        <p:spPr>
          <a:ln/>
        </p:spPr>
        <p:txBody>
          <a:bodyPr/>
          <a:lstStyle>
            <a:lvl1pPr>
              <a:defRPr/>
            </a:lvl1pPr>
          </a:lstStyle>
          <a:p>
            <a:pPr>
              <a:defRPr/>
            </a:pPr>
            <a:fld id="{598A8893-5150-42B7-B962-3D225C648991}" type="slidenum">
              <a:rPr lang="en-US" altLang="en-US"/>
              <a:pPr>
                <a:defRPr/>
              </a:pPr>
              <a:t>‹#›</a:t>
            </a:fld>
            <a:endParaRPr lang="en-US" altLang="en-US"/>
          </a:p>
        </p:txBody>
      </p:sp>
      <p:sp>
        <p:nvSpPr>
          <p:cNvPr id="4" name="Rectangle 2"/>
          <p:cNvSpPr>
            <a:spLocks noGrp="1" noChangeArrowheads="1"/>
          </p:cNvSpPr>
          <p:nvPr>
            <p:ph type="ftr" sz="quarter" idx="10"/>
          </p:nvPr>
        </p:nvSpPr>
        <p:spPr>
          <a:xfrm>
            <a:off x="2514600" y="6400800"/>
            <a:ext cx="4038600" cy="304800"/>
          </a:xfrm>
          <a:prstGeom prst="rect">
            <a:avLst/>
          </a:prstGeom>
          <a:ln/>
        </p:spPr>
        <p:txBody>
          <a:bodyPr/>
          <a:lstStyle>
            <a:lvl1pPr algn="ctr">
              <a:defRPr sz="1000" b="0">
                <a:latin typeface="Arial"/>
                <a:cs typeface="Arial"/>
              </a:defRPr>
            </a:lvl1pPr>
          </a:lstStyle>
          <a:p>
            <a:pPr>
              <a:defRPr/>
            </a:pPr>
            <a:r>
              <a:rPr lang="en-US" smtClean="0"/>
              <a:t>Presented by Partners in Medical Education, Inc. - 2014</a:t>
            </a:r>
            <a:endParaRPr lang="en-US" dirty="0" smtClean="0"/>
          </a:p>
        </p:txBody>
      </p:sp>
    </p:spTree>
    <p:extLst>
      <p:ext uri="{BB962C8B-B14F-4D97-AF65-F5344CB8AC3E}">
        <p14:creationId xmlns:p14="http://schemas.microsoft.com/office/powerpoint/2010/main" val="1479513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3"/>
          <p:cNvSpPr>
            <a:spLocks noGrp="1" noChangeArrowheads="1"/>
          </p:cNvSpPr>
          <p:nvPr>
            <p:ph type="sldNum" sz="quarter" idx="11"/>
          </p:nvPr>
        </p:nvSpPr>
        <p:spPr>
          <a:ln/>
        </p:spPr>
        <p:txBody>
          <a:bodyPr/>
          <a:lstStyle>
            <a:lvl1pPr>
              <a:defRPr/>
            </a:lvl1pPr>
          </a:lstStyle>
          <a:p>
            <a:pPr>
              <a:defRPr/>
            </a:pPr>
            <a:fld id="{ABA49963-987E-4AF2-959B-64D9D7B411D8}" type="slidenum">
              <a:rPr lang="en-US" altLang="en-US"/>
              <a:pPr>
                <a:defRPr/>
              </a:pPr>
              <a:t>‹#›</a:t>
            </a:fld>
            <a:endParaRPr lang="en-US" altLang="en-US"/>
          </a:p>
        </p:txBody>
      </p:sp>
      <p:sp>
        <p:nvSpPr>
          <p:cNvPr id="7" name="Rectangle 2"/>
          <p:cNvSpPr>
            <a:spLocks noGrp="1" noChangeArrowheads="1"/>
          </p:cNvSpPr>
          <p:nvPr>
            <p:ph type="ftr" sz="quarter" idx="10"/>
          </p:nvPr>
        </p:nvSpPr>
        <p:spPr>
          <a:xfrm>
            <a:off x="2514600" y="6400800"/>
            <a:ext cx="4038600" cy="304800"/>
          </a:xfrm>
          <a:prstGeom prst="rect">
            <a:avLst/>
          </a:prstGeom>
          <a:ln/>
        </p:spPr>
        <p:txBody>
          <a:bodyPr/>
          <a:lstStyle>
            <a:lvl1pPr algn="ctr">
              <a:defRPr sz="1000" b="0">
                <a:latin typeface="Arial"/>
                <a:cs typeface="Arial"/>
              </a:defRPr>
            </a:lvl1pPr>
          </a:lstStyle>
          <a:p>
            <a:pPr>
              <a:defRPr/>
            </a:pPr>
            <a:r>
              <a:rPr lang="en-US" smtClean="0"/>
              <a:t>Presented by Partners in Medical Education, Inc. - 2014</a:t>
            </a:r>
            <a:endParaRPr lang="en-US" dirty="0" smtClean="0"/>
          </a:p>
        </p:txBody>
      </p:sp>
    </p:spTree>
    <p:extLst>
      <p:ext uri="{BB962C8B-B14F-4D97-AF65-F5344CB8AC3E}">
        <p14:creationId xmlns:p14="http://schemas.microsoft.com/office/powerpoint/2010/main" val="2248593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3"/>
          <p:cNvSpPr>
            <a:spLocks noGrp="1" noChangeArrowheads="1"/>
          </p:cNvSpPr>
          <p:nvPr>
            <p:ph type="sldNum" sz="quarter" idx="11"/>
          </p:nvPr>
        </p:nvSpPr>
        <p:spPr>
          <a:ln/>
        </p:spPr>
        <p:txBody>
          <a:bodyPr/>
          <a:lstStyle>
            <a:lvl1pPr>
              <a:defRPr/>
            </a:lvl1pPr>
          </a:lstStyle>
          <a:p>
            <a:pPr>
              <a:defRPr/>
            </a:pPr>
            <a:fld id="{193A987B-1DC4-4535-B6A6-C8A087E9FDAC}" type="slidenum">
              <a:rPr lang="en-US" altLang="en-US"/>
              <a:pPr>
                <a:defRPr/>
              </a:pPr>
              <a:t>‹#›</a:t>
            </a:fld>
            <a:endParaRPr lang="en-US" altLang="en-US"/>
          </a:p>
        </p:txBody>
      </p:sp>
      <p:sp>
        <p:nvSpPr>
          <p:cNvPr id="7" name="Rectangle 2"/>
          <p:cNvSpPr>
            <a:spLocks noGrp="1" noChangeArrowheads="1"/>
          </p:cNvSpPr>
          <p:nvPr>
            <p:ph type="ftr" sz="quarter" idx="10"/>
          </p:nvPr>
        </p:nvSpPr>
        <p:spPr>
          <a:xfrm>
            <a:off x="2514600" y="6400800"/>
            <a:ext cx="4038600" cy="304800"/>
          </a:xfrm>
          <a:prstGeom prst="rect">
            <a:avLst/>
          </a:prstGeom>
          <a:ln/>
        </p:spPr>
        <p:txBody>
          <a:bodyPr/>
          <a:lstStyle>
            <a:lvl1pPr algn="ctr">
              <a:defRPr sz="1000" b="0">
                <a:latin typeface="Arial"/>
                <a:cs typeface="Arial"/>
              </a:defRPr>
            </a:lvl1pPr>
          </a:lstStyle>
          <a:p>
            <a:pPr>
              <a:defRPr/>
            </a:pPr>
            <a:r>
              <a:rPr lang="en-US" smtClean="0"/>
              <a:t>Presented by Partners in Medical Education, Inc. - 2014</a:t>
            </a:r>
            <a:endParaRPr lang="en-US" dirty="0" smtClean="0"/>
          </a:p>
        </p:txBody>
      </p:sp>
    </p:spTree>
    <p:extLst>
      <p:ext uri="{BB962C8B-B14F-4D97-AF65-F5344CB8AC3E}">
        <p14:creationId xmlns:p14="http://schemas.microsoft.com/office/powerpoint/2010/main" val="26240362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5" name="Rectangle 3"/>
          <p:cNvSpPr>
            <a:spLocks noGrp="1" noChangeArrowheads="1"/>
          </p:cNvSpPr>
          <p:nvPr>
            <p:ph type="sldNum" sz="quarter" idx="4"/>
          </p:nvPr>
        </p:nvSpPr>
        <p:spPr bwMode="auto">
          <a:xfrm>
            <a:off x="67056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b="0" smtClean="0">
                <a:latin typeface="Arial Black" pitchFamily="34" charset="0"/>
              </a:defRPr>
            </a:lvl1pPr>
          </a:lstStyle>
          <a:p>
            <a:pPr>
              <a:defRPr/>
            </a:pPr>
            <a:fld id="{A443075E-27A5-4A29-BFF5-49B31BE13E27}" type="slidenum">
              <a:rPr lang="en-US" altLang="en-US"/>
              <a:pPr>
                <a:defRPr/>
              </a:pPr>
              <a:t>‹#›</a:t>
            </a:fld>
            <a:endParaRPr lang="en-US" altLang="en-US"/>
          </a:p>
        </p:txBody>
      </p:sp>
      <p:grpSp>
        <p:nvGrpSpPr>
          <p:cNvPr id="1028" name="Group 4"/>
          <p:cNvGrpSpPr>
            <a:grpSpLocks/>
          </p:cNvGrpSpPr>
          <p:nvPr/>
        </p:nvGrpSpPr>
        <p:grpSpPr bwMode="auto">
          <a:xfrm>
            <a:off x="0" y="0"/>
            <a:ext cx="9144000" cy="546100"/>
            <a:chOff x="0" y="0"/>
            <a:chExt cx="5760" cy="344"/>
          </a:xfrm>
        </p:grpSpPr>
        <p:sp>
          <p:nvSpPr>
            <p:cNvPr id="103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algn="ctr" eaLnBrk="1" hangingPunct="1">
                <a:defRPr/>
              </a:pPr>
              <a:endParaRPr lang="en-US" altLang="en-US" sz="2400" b="0" smtClean="0">
                <a:latin typeface="Times New Roman" pitchFamily="18" charset="0"/>
              </a:endParaRPr>
            </a:p>
          </p:txBody>
        </p:sp>
        <p:sp>
          <p:nvSpPr>
            <p:cNvPr id="103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smtClean="0">
                <a:latin typeface="Times New Roman" pitchFamily="18" charset="0"/>
              </a:endParaRPr>
            </a:p>
          </p:txBody>
        </p:sp>
        <p:sp>
          <p:nvSpPr>
            <p:cNvPr id="1033"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1800" b="0" smtClean="0">
                <a:solidFill>
                  <a:schemeClr val="hlink"/>
                </a:solidFill>
                <a:latin typeface="Arial" charset="0"/>
              </a:endParaRPr>
            </a:p>
          </p:txBody>
        </p:sp>
        <p:sp>
          <p:nvSpPr>
            <p:cNvPr id="1034"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1800" b="0" smtClean="0">
                <a:solidFill>
                  <a:schemeClr val="hlink"/>
                </a:solidFill>
                <a:latin typeface="Arial" charset="0"/>
              </a:endParaRPr>
            </a:p>
          </p:txBody>
        </p:sp>
        <p:sp>
          <p:nvSpPr>
            <p:cNvPr id="1035"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1800" b="0" smtClean="0">
                <a:solidFill>
                  <a:schemeClr val="accent2"/>
                </a:solidFill>
                <a:latin typeface="Arial" charset="0"/>
              </a:endParaRPr>
            </a:p>
          </p:txBody>
        </p:sp>
        <p:sp>
          <p:nvSpPr>
            <p:cNvPr id="1036"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1800" b="0" smtClean="0">
                <a:solidFill>
                  <a:schemeClr val="hlink"/>
                </a:solidFill>
                <a:latin typeface="Arial" charset="0"/>
              </a:endParaRPr>
            </a:p>
          </p:txBody>
        </p:sp>
        <p:sp>
          <p:nvSpPr>
            <p:cNvPr id="1037"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smtClean="0">
                <a:latin typeface="Times New Roman" pitchFamily="18" charset="0"/>
              </a:endParaRPr>
            </a:p>
          </p:txBody>
        </p:sp>
        <p:sp>
          <p:nvSpPr>
            <p:cNvPr id="1038"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1800" b="0" smtClean="0">
                <a:solidFill>
                  <a:schemeClr val="accent2"/>
                </a:solidFill>
                <a:latin typeface="Arial" charset="0"/>
              </a:endParaRPr>
            </a:p>
          </p:txBody>
        </p:sp>
        <p:sp>
          <p:nvSpPr>
            <p:cNvPr id="1039"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1800" b="0" smtClean="0">
                <a:solidFill>
                  <a:schemeClr val="accent2"/>
                </a:solidFill>
                <a:latin typeface="Arial" charset="0"/>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30" name="Rectangle 15"/>
          <p:cNvSpPr>
            <a:spLocks noGrp="1" noChangeArrowheads="1"/>
          </p:cNvSpPr>
          <p:nvPr>
            <p:ph type="body" idx="1"/>
          </p:nvPr>
        </p:nvSpPr>
        <p:spPr bwMode="auto">
          <a:xfrm>
            <a:off x="457200" y="21336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7" name="Rectangle 2"/>
          <p:cNvSpPr>
            <a:spLocks noGrp="1" noChangeArrowheads="1"/>
          </p:cNvSpPr>
          <p:nvPr>
            <p:ph type="ftr" sz="quarter" idx="3"/>
          </p:nvPr>
        </p:nvSpPr>
        <p:spPr>
          <a:xfrm>
            <a:off x="2514600" y="6400800"/>
            <a:ext cx="4038600" cy="304800"/>
          </a:xfrm>
          <a:prstGeom prst="rect">
            <a:avLst/>
          </a:prstGeom>
          <a:ln/>
        </p:spPr>
        <p:txBody>
          <a:bodyPr/>
          <a:lstStyle>
            <a:lvl1pPr algn="ctr">
              <a:defRPr sz="1000" b="0">
                <a:latin typeface="Arial"/>
                <a:cs typeface="Arial"/>
              </a:defRPr>
            </a:lvl1pPr>
          </a:lstStyle>
          <a:p>
            <a:pPr>
              <a:defRPr/>
            </a:pPr>
            <a:r>
              <a:rPr lang="en-US" smtClean="0"/>
              <a:t>Presented by Partners in Medical Education, Inc. - 2014</a:t>
            </a:r>
            <a:endParaRPr lang="en-US" dirty="0" smtClean="0"/>
          </a:p>
        </p:txBody>
      </p:sp>
    </p:spTree>
  </p:cSld>
  <p:clrMap bg1="lt1" tx1="dk1" bg2="lt2" tx2="dk2" accent1="accent1" accent2="accent2" accent3="accent3" accent4="accent4" accent5="accent5" accent6="accent6" hlink="hlink" folHlink="folHlink"/>
  <p:sldLayoutIdLst>
    <p:sldLayoutId id="2147483935" r:id="rId1"/>
    <p:sldLayoutId id="2147483936" r:id="rId2"/>
    <p:sldLayoutId id="2147483915" r:id="rId3"/>
    <p:sldLayoutId id="2147483916" r:id="rId4"/>
    <p:sldLayoutId id="2147483917" r:id="rId5"/>
    <p:sldLayoutId id="2147483918" r:id="rId6"/>
    <p:sldLayoutId id="2147483919" r:id="rId7"/>
    <p:sldLayoutId id="2147483920" r:id="rId8"/>
    <p:sldLayoutId id="2147483921" r:id="rId9"/>
  </p:sldLayoutIdLst>
  <p:hf hdr="0" dt="0"/>
  <p:txStyles>
    <p:title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Arial" charset="0"/>
        </a:defRPr>
      </a:lvl2pPr>
      <a:lvl3pPr algn="l" rtl="0" eaLnBrk="1" fontAlgn="base" hangingPunct="1">
        <a:spcBef>
          <a:spcPct val="0"/>
        </a:spcBef>
        <a:spcAft>
          <a:spcPct val="0"/>
        </a:spcAft>
        <a:defRPr sz="4400">
          <a:solidFill>
            <a:schemeClr val="tx1"/>
          </a:solidFill>
          <a:latin typeface="Arial" charset="0"/>
        </a:defRPr>
      </a:lvl3pPr>
      <a:lvl4pPr algn="l" rtl="0" eaLnBrk="1" fontAlgn="base" hangingPunct="1">
        <a:spcBef>
          <a:spcPct val="0"/>
        </a:spcBef>
        <a:spcAft>
          <a:spcPct val="0"/>
        </a:spcAft>
        <a:defRPr sz="4400">
          <a:solidFill>
            <a:schemeClr val="tx1"/>
          </a:solidFill>
          <a:latin typeface="Arial" charset="0"/>
        </a:defRPr>
      </a:lvl4pPr>
      <a:lvl5pPr algn="l" rtl="0" eaLnBrk="1" fontAlgn="base" hangingPunct="1">
        <a:spcBef>
          <a:spcPct val="0"/>
        </a:spcBef>
        <a:spcAft>
          <a:spcPct val="0"/>
        </a:spcAft>
        <a:defRPr sz="4400">
          <a:solidFill>
            <a:schemeClr val="tx1"/>
          </a:solidFill>
          <a:latin typeface="Arial"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9.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Self-Study Visits</a:t>
            </a:r>
            <a:endParaRPr lang="en-US" b="1" dirty="0"/>
          </a:p>
        </p:txBody>
      </p:sp>
      <p:sp>
        <p:nvSpPr>
          <p:cNvPr id="3" name="Subtitle 2"/>
          <p:cNvSpPr>
            <a:spLocks noGrp="1"/>
          </p:cNvSpPr>
          <p:nvPr>
            <p:ph type="subTitle" idx="1"/>
          </p:nvPr>
        </p:nvSpPr>
        <p:spPr/>
        <p:txBody>
          <a:bodyPr/>
          <a:lstStyle/>
          <a:p>
            <a:r>
              <a:rPr lang="en-US" sz="1800" dirty="0" smtClean="0"/>
              <a:t>Presented by:</a:t>
            </a:r>
          </a:p>
          <a:p>
            <a:r>
              <a:rPr lang="en-US" dirty="0"/>
              <a:t>	</a:t>
            </a:r>
            <a:r>
              <a:rPr lang="en-US" sz="2000" dirty="0" smtClean="0"/>
              <a:t>Catherine Henderson, </a:t>
            </a:r>
            <a:r>
              <a:rPr lang="en-US" sz="2000" dirty="0" err="1" smtClean="0"/>
              <a:t>DrPH</a:t>
            </a:r>
            <a:r>
              <a:rPr lang="en-US" sz="2000" dirty="0" smtClean="0"/>
              <a:t>, LFACHE</a:t>
            </a:r>
            <a:endParaRPr lang="en-US" sz="2000" dirty="0"/>
          </a:p>
          <a:p>
            <a:r>
              <a:rPr lang="en-US" sz="2000" dirty="0" smtClean="0"/>
              <a:t>	Consultant</a:t>
            </a:r>
          </a:p>
          <a:p>
            <a:r>
              <a:rPr lang="en-US" sz="2000" dirty="0"/>
              <a:t>	</a:t>
            </a:r>
            <a:r>
              <a:rPr lang="en-US" sz="2000" dirty="0" smtClean="0"/>
              <a:t>Partners in Medical Education, Inc.</a:t>
            </a:r>
            <a:endParaRPr lang="en-US" sz="2000" dirty="0"/>
          </a:p>
        </p:txBody>
      </p:sp>
    </p:spTree>
    <p:extLst>
      <p:ext uri="{BB962C8B-B14F-4D97-AF65-F5344CB8AC3E}">
        <p14:creationId xmlns:p14="http://schemas.microsoft.com/office/powerpoint/2010/main" val="242054726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ACGME’s Stated Self-Study Objectives</a:t>
            </a:r>
            <a:endParaRPr lang="en-US" dirty="0"/>
          </a:p>
        </p:txBody>
      </p:sp>
      <p:sp>
        <p:nvSpPr>
          <p:cNvPr id="3" name="Content Placeholder 2"/>
          <p:cNvSpPr>
            <a:spLocks noGrp="1"/>
          </p:cNvSpPr>
          <p:nvPr>
            <p:ph idx="1"/>
          </p:nvPr>
        </p:nvSpPr>
        <p:spPr/>
        <p:txBody>
          <a:bodyPr/>
          <a:lstStyle/>
          <a:p>
            <a:r>
              <a:rPr lang="en-US" dirty="0" smtClean="0"/>
              <a:t>Assess the program’s ongoing compliance with applicable accreditation requirements</a:t>
            </a:r>
          </a:p>
          <a:p>
            <a:pPr lvl="1"/>
            <a:r>
              <a:rPr lang="en-US" dirty="0" smtClean="0"/>
              <a:t>“Continued Accreditation”: Core and Outcome Requirements</a:t>
            </a:r>
          </a:p>
          <a:p>
            <a:pPr lvl="1"/>
            <a:r>
              <a:rPr lang="en-US" dirty="0" smtClean="0"/>
              <a:t>Other accreditation status: Core, Detail, Outcome Requirements</a:t>
            </a:r>
          </a:p>
          <a:p>
            <a:pPr lvl="1"/>
            <a:endParaRPr lang="en-US" sz="900" dirty="0" smtClean="0"/>
          </a:p>
          <a:p>
            <a:r>
              <a:rPr lang="en-US" dirty="0" smtClean="0"/>
              <a:t>Focus on program strengths and areas for improvement</a:t>
            </a:r>
          </a:p>
          <a:p>
            <a:endParaRPr lang="en-US" sz="900" dirty="0" smtClean="0"/>
          </a:p>
          <a:p>
            <a:r>
              <a:rPr lang="en-US" dirty="0" smtClean="0"/>
              <a:t>Track ongoing improvements and their success</a:t>
            </a:r>
          </a:p>
          <a:p>
            <a:endParaRPr lang="en-US" sz="900" dirty="0" smtClean="0"/>
          </a:p>
          <a:p>
            <a:r>
              <a:rPr lang="en-US" dirty="0" smtClean="0"/>
              <a:t>Consider new areas of ACGME interest</a:t>
            </a:r>
          </a:p>
          <a:p>
            <a:pPr lvl="1"/>
            <a:r>
              <a:rPr lang="en-US" dirty="0" smtClean="0"/>
              <a:t>Program aims</a:t>
            </a:r>
          </a:p>
          <a:p>
            <a:pPr lvl="1"/>
            <a:r>
              <a:rPr lang="en-US" dirty="0" smtClean="0"/>
              <a:t>External environment (opportunities &amp; threats)</a:t>
            </a:r>
          </a:p>
          <a:p>
            <a:endParaRPr lang="en-US" dirty="0"/>
          </a:p>
          <a:p>
            <a:pPr lvl="1"/>
            <a:endParaRPr lang="en-US" dirty="0"/>
          </a:p>
        </p:txBody>
      </p:sp>
      <p:sp>
        <p:nvSpPr>
          <p:cNvPr id="4" name="Slide Number Placeholder 3"/>
          <p:cNvSpPr>
            <a:spLocks noGrp="1"/>
          </p:cNvSpPr>
          <p:nvPr>
            <p:ph type="sldNum" sz="quarter" idx="10"/>
          </p:nvPr>
        </p:nvSpPr>
        <p:spPr/>
        <p:txBody>
          <a:bodyPr/>
          <a:lstStyle/>
          <a:p>
            <a:pPr>
              <a:defRPr/>
            </a:pPr>
            <a:fld id="{A3096F12-8E82-4115-80AF-CEF0A45228D9}" type="slidenum">
              <a:rPr lang="en-US" altLang="en-US" smtClean="0"/>
              <a:pPr>
                <a:defRPr/>
              </a:pPr>
              <a:t>10</a:t>
            </a:fld>
            <a:endParaRPr lang="en-US" altLang="en-US"/>
          </a:p>
        </p:txBody>
      </p:sp>
      <p:sp>
        <p:nvSpPr>
          <p:cNvPr id="5" name="Footer Placeholder 4"/>
          <p:cNvSpPr>
            <a:spLocks noGrp="1"/>
          </p:cNvSpPr>
          <p:nvPr>
            <p:ph type="ftr" sz="quarter" idx="11"/>
          </p:nvPr>
        </p:nvSpPr>
        <p:spPr/>
        <p:txBody>
          <a:bodyPr/>
          <a:lstStyle/>
          <a:p>
            <a:pPr>
              <a:defRPr/>
            </a:pPr>
            <a:r>
              <a:rPr lang="en-US" smtClean="0"/>
              <a:t>Presented by Partners in Medical Education, Inc. - 2014</a:t>
            </a:r>
            <a:endParaRPr lang="en-US" dirty="0" smtClean="0"/>
          </a:p>
        </p:txBody>
      </p:sp>
    </p:spTree>
    <p:extLst>
      <p:ext uri="{BB962C8B-B14F-4D97-AF65-F5344CB8AC3E}">
        <p14:creationId xmlns:p14="http://schemas.microsoft.com/office/powerpoint/2010/main" val="7863406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Self-Study:  Who?</a:t>
            </a:r>
            <a:endParaRPr lang="en-US" dirty="0"/>
          </a:p>
        </p:txBody>
      </p:sp>
      <p:sp>
        <p:nvSpPr>
          <p:cNvPr id="3" name="Content Placeholder 2"/>
          <p:cNvSpPr>
            <a:spLocks noGrp="1"/>
          </p:cNvSpPr>
          <p:nvPr>
            <p:ph idx="1"/>
          </p:nvPr>
        </p:nvSpPr>
        <p:spPr/>
        <p:txBody>
          <a:bodyPr/>
          <a:lstStyle/>
          <a:p>
            <a:r>
              <a:rPr lang="en-US" dirty="0" smtClean="0"/>
              <a:t>Year-long self-study conducted by group(s) of faculty members and program leadership with resident input</a:t>
            </a:r>
          </a:p>
          <a:p>
            <a:pPr lvl="1"/>
            <a:r>
              <a:rPr lang="en-US" dirty="0" smtClean="0"/>
              <a:t>Not a solo activity</a:t>
            </a:r>
          </a:p>
          <a:p>
            <a:pPr lvl="1"/>
            <a:r>
              <a:rPr lang="en-US" dirty="0" smtClean="0"/>
              <a:t>Include program leadership, faculty, residents, and coordinator</a:t>
            </a:r>
          </a:p>
          <a:p>
            <a:pPr lvl="1"/>
            <a:r>
              <a:rPr lang="en-US" dirty="0" smtClean="0"/>
              <a:t>Consider recent graduates; other hospital representatives </a:t>
            </a:r>
            <a:br>
              <a:rPr lang="en-US" dirty="0" smtClean="0"/>
            </a:br>
            <a:r>
              <a:rPr lang="en-US" dirty="0" smtClean="0"/>
              <a:t>(e.g., performance improvement staff)</a:t>
            </a:r>
          </a:p>
          <a:p>
            <a:endParaRPr lang="en-US" sz="1200" dirty="0" smtClean="0"/>
          </a:p>
          <a:p>
            <a:r>
              <a:rPr lang="en-US" dirty="0" smtClean="0"/>
              <a:t>Should the Program Evaluation Committee conduct the self-study?</a:t>
            </a:r>
            <a:endParaRPr lang="en-US" dirty="0"/>
          </a:p>
        </p:txBody>
      </p:sp>
      <p:sp>
        <p:nvSpPr>
          <p:cNvPr id="4" name="Slide Number Placeholder 3"/>
          <p:cNvSpPr>
            <a:spLocks noGrp="1"/>
          </p:cNvSpPr>
          <p:nvPr>
            <p:ph type="sldNum" sz="quarter" idx="10"/>
          </p:nvPr>
        </p:nvSpPr>
        <p:spPr/>
        <p:txBody>
          <a:bodyPr/>
          <a:lstStyle/>
          <a:p>
            <a:pPr>
              <a:defRPr/>
            </a:pPr>
            <a:fld id="{A3096F12-8E82-4115-80AF-CEF0A45228D9}" type="slidenum">
              <a:rPr lang="en-US" altLang="en-US" smtClean="0"/>
              <a:pPr>
                <a:defRPr/>
              </a:pPr>
              <a:t>11</a:t>
            </a:fld>
            <a:endParaRPr lang="en-US" altLang="en-US" dirty="0"/>
          </a:p>
        </p:txBody>
      </p:sp>
      <p:sp>
        <p:nvSpPr>
          <p:cNvPr id="5" name="Footer Placeholder 4"/>
          <p:cNvSpPr>
            <a:spLocks noGrp="1"/>
          </p:cNvSpPr>
          <p:nvPr>
            <p:ph type="ftr" sz="quarter" idx="11"/>
          </p:nvPr>
        </p:nvSpPr>
        <p:spPr/>
        <p:txBody>
          <a:bodyPr/>
          <a:lstStyle/>
          <a:p>
            <a:pPr>
              <a:defRPr/>
            </a:pPr>
            <a:r>
              <a:rPr lang="en-US" smtClean="0"/>
              <a:t>Presented by Partners in Medical Education, Inc. - 2014</a:t>
            </a:r>
            <a:endParaRPr lang="en-US" dirty="0" smtClean="0"/>
          </a:p>
        </p:txBody>
      </p:sp>
    </p:spTree>
    <p:extLst>
      <p:ext uri="{BB962C8B-B14F-4D97-AF65-F5344CB8AC3E}">
        <p14:creationId xmlns:p14="http://schemas.microsoft.com/office/powerpoint/2010/main" val="49506780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Master the Annual Program Evaluation</a:t>
            </a:r>
            <a:endParaRPr lang="en-US" dirty="0"/>
          </a:p>
        </p:txBody>
      </p:sp>
      <p:sp>
        <p:nvSpPr>
          <p:cNvPr id="3" name="Content Placeholder 2"/>
          <p:cNvSpPr>
            <a:spLocks noGrp="1"/>
          </p:cNvSpPr>
          <p:nvPr>
            <p:ph idx="1"/>
          </p:nvPr>
        </p:nvSpPr>
        <p:spPr/>
        <p:txBody>
          <a:bodyPr/>
          <a:lstStyle/>
          <a:p>
            <a:r>
              <a:rPr lang="en-US" dirty="0" smtClean="0"/>
              <a:t>APE is performed by the Program Evaluation Committee</a:t>
            </a:r>
          </a:p>
          <a:p>
            <a:endParaRPr lang="en-US" sz="900" dirty="0" smtClean="0"/>
          </a:p>
          <a:p>
            <a:r>
              <a:rPr lang="en-US" dirty="0" smtClean="0"/>
              <a:t>Required to review</a:t>
            </a:r>
          </a:p>
          <a:p>
            <a:pPr lvl="1"/>
            <a:r>
              <a:rPr lang="en-US" dirty="0" smtClean="0"/>
              <a:t>Resident performance</a:t>
            </a:r>
          </a:p>
          <a:p>
            <a:pPr lvl="1"/>
            <a:r>
              <a:rPr lang="en-US" dirty="0" smtClean="0"/>
              <a:t>Faculty development</a:t>
            </a:r>
          </a:p>
          <a:p>
            <a:pPr lvl="1"/>
            <a:r>
              <a:rPr lang="en-US" dirty="0" smtClean="0"/>
              <a:t>Graduate performance</a:t>
            </a:r>
          </a:p>
          <a:p>
            <a:pPr lvl="1"/>
            <a:r>
              <a:rPr lang="en-US" dirty="0" smtClean="0"/>
              <a:t>Program quality</a:t>
            </a:r>
          </a:p>
          <a:p>
            <a:pPr lvl="1"/>
            <a:endParaRPr lang="en-US" sz="900" dirty="0" smtClean="0"/>
          </a:p>
          <a:p>
            <a:r>
              <a:rPr lang="en-US" dirty="0" smtClean="0"/>
              <a:t>Results in written action plan AND at least one program performance improvement initiative related to one of the four areas of focus</a:t>
            </a:r>
            <a:endParaRPr lang="en-US" dirty="0"/>
          </a:p>
        </p:txBody>
      </p:sp>
      <p:sp>
        <p:nvSpPr>
          <p:cNvPr id="4" name="Slide Number Placeholder 3"/>
          <p:cNvSpPr>
            <a:spLocks noGrp="1"/>
          </p:cNvSpPr>
          <p:nvPr>
            <p:ph type="sldNum" sz="quarter" idx="10"/>
          </p:nvPr>
        </p:nvSpPr>
        <p:spPr/>
        <p:txBody>
          <a:bodyPr/>
          <a:lstStyle/>
          <a:p>
            <a:pPr>
              <a:defRPr/>
            </a:pPr>
            <a:fld id="{A3096F12-8E82-4115-80AF-CEF0A45228D9}" type="slidenum">
              <a:rPr lang="en-US" altLang="en-US" smtClean="0"/>
              <a:pPr>
                <a:defRPr/>
              </a:pPr>
              <a:t>12</a:t>
            </a:fld>
            <a:endParaRPr lang="en-US" altLang="en-US"/>
          </a:p>
        </p:txBody>
      </p:sp>
      <p:sp>
        <p:nvSpPr>
          <p:cNvPr id="5" name="Footer Placeholder 4"/>
          <p:cNvSpPr>
            <a:spLocks noGrp="1"/>
          </p:cNvSpPr>
          <p:nvPr>
            <p:ph type="ftr" sz="quarter" idx="11"/>
          </p:nvPr>
        </p:nvSpPr>
        <p:spPr/>
        <p:txBody>
          <a:bodyPr/>
          <a:lstStyle/>
          <a:p>
            <a:pPr>
              <a:defRPr/>
            </a:pPr>
            <a:r>
              <a:rPr lang="en-US" smtClean="0"/>
              <a:t>Presented by Partners in Medical Education, Inc. - 2014</a:t>
            </a:r>
            <a:endParaRPr lang="en-US" dirty="0" smtClean="0"/>
          </a:p>
        </p:txBody>
      </p:sp>
      <p:pic>
        <p:nvPicPr>
          <p:cNvPr id="6" name="Picture 5" descr="http://golfeventcoach.com/wp-content/uploads/2011/11/committe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2971800"/>
            <a:ext cx="2333625"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079439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Self-Study Starts with APE</a:t>
            </a:r>
            <a:endParaRPr lang="en-US" dirty="0"/>
          </a:p>
        </p:txBody>
      </p:sp>
      <p:sp>
        <p:nvSpPr>
          <p:cNvPr id="3" name="Content Placeholder 2"/>
          <p:cNvSpPr>
            <a:spLocks noGrp="1"/>
          </p:cNvSpPr>
          <p:nvPr>
            <p:ph idx="1"/>
          </p:nvPr>
        </p:nvSpPr>
        <p:spPr>
          <a:xfrm>
            <a:off x="457200" y="1752600"/>
            <a:ext cx="8229600" cy="3886200"/>
          </a:xfrm>
        </p:spPr>
        <p:txBody>
          <a:bodyPr/>
          <a:lstStyle/>
          <a:p>
            <a:pPr marL="0" indent="0">
              <a:buNone/>
            </a:pPr>
            <a:endParaRPr lang="en-US" dirty="0" smtClean="0"/>
          </a:p>
          <a:p>
            <a:pPr marL="0" indent="0" algn="ctr">
              <a:buNone/>
            </a:pPr>
            <a:r>
              <a:rPr lang="en-US" i="1" dirty="0" smtClean="0"/>
              <a:t>Each year, your Annual </a:t>
            </a:r>
          </a:p>
          <a:p>
            <a:pPr marL="0" indent="0" algn="ctr">
              <a:buNone/>
            </a:pPr>
            <a:r>
              <a:rPr lang="en-US" i="1" dirty="0" smtClean="0"/>
              <a:t>Program Evaluation builds on </a:t>
            </a:r>
          </a:p>
          <a:p>
            <a:pPr marL="0" indent="0" algn="ctr">
              <a:buNone/>
            </a:pPr>
            <a:r>
              <a:rPr lang="en-US" i="1" dirty="0" smtClean="0"/>
              <a:t>the findings and actions from</a:t>
            </a:r>
          </a:p>
          <a:p>
            <a:pPr marL="0" indent="0" algn="ctr">
              <a:buNone/>
            </a:pPr>
            <a:r>
              <a:rPr lang="en-US" i="1" dirty="0" smtClean="0"/>
              <a:t>the prior year</a:t>
            </a:r>
            <a:endParaRPr lang="en-US" i="1" dirty="0"/>
          </a:p>
        </p:txBody>
      </p:sp>
      <p:sp>
        <p:nvSpPr>
          <p:cNvPr id="4" name="Slide Number Placeholder 3"/>
          <p:cNvSpPr>
            <a:spLocks noGrp="1"/>
          </p:cNvSpPr>
          <p:nvPr>
            <p:ph type="sldNum" sz="quarter" idx="10"/>
          </p:nvPr>
        </p:nvSpPr>
        <p:spPr/>
        <p:txBody>
          <a:bodyPr/>
          <a:lstStyle/>
          <a:p>
            <a:pPr>
              <a:defRPr/>
            </a:pPr>
            <a:fld id="{A3096F12-8E82-4115-80AF-CEF0A45228D9}" type="slidenum">
              <a:rPr lang="en-US" altLang="en-US" smtClean="0"/>
              <a:pPr>
                <a:defRPr/>
              </a:pPr>
              <a:t>13</a:t>
            </a:fld>
            <a:endParaRPr lang="en-US" altLang="en-US"/>
          </a:p>
        </p:txBody>
      </p:sp>
      <p:sp>
        <p:nvSpPr>
          <p:cNvPr id="5" name="Footer Placeholder 4"/>
          <p:cNvSpPr>
            <a:spLocks noGrp="1"/>
          </p:cNvSpPr>
          <p:nvPr>
            <p:ph type="ftr" sz="quarter" idx="11"/>
          </p:nvPr>
        </p:nvSpPr>
        <p:spPr/>
        <p:txBody>
          <a:bodyPr/>
          <a:lstStyle/>
          <a:p>
            <a:pPr>
              <a:defRPr/>
            </a:pPr>
            <a:r>
              <a:rPr lang="en-US" smtClean="0"/>
              <a:t>Presented by Partners in Medical Education, Inc. - 2014</a:t>
            </a:r>
            <a:endParaRPr lang="en-US" dirty="0" smtClean="0"/>
          </a:p>
        </p:txBody>
      </p:sp>
      <p:pic>
        <p:nvPicPr>
          <p:cNvPr id="6" name="irc_mi" descr="http://blogs.msdn.com/cfs-file.ashx/__key/communityserver-blogs-components-weblogfiles/00-00-01-18-52-metablogapi/1738.CLIPART_5F00_OF_5F00_87116_5F00_SMJPG_5F00_093931F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4267200"/>
            <a:ext cx="19050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250405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rc_mi" descr="http://stmary.wcdsb.ca/_images/Question-M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648200"/>
            <a:ext cx="1676400" cy="179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Data to Consider in APE</a:t>
            </a:r>
            <a:endParaRPr lang="en-US" dirty="0"/>
          </a:p>
        </p:txBody>
      </p:sp>
      <p:sp>
        <p:nvSpPr>
          <p:cNvPr id="3" name="Content Placeholder 2"/>
          <p:cNvSpPr>
            <a:spLocks noGrp="1"/>
          </p:cNvSpPr>
          <p:nvPr>
            <p:ph idx="1"/>
          </p:nvPr>
        </p:nvSpPr>
        <p:spPr>
          <a:xfrm>
            <a:off x="1600200" y="1810512"/>
            <a:ext cx="7010400" cy="4419600"/>
          </a:xfrm>
        </p:spPr>
        <p:txBody>
          <a:bodyPr/>
          <a:lstStyle/>
          <a:p>
            <a:r>
              <a:rPr lang="en-US" sz="2000" dirty="0" smtClean="0"/>
              <a:t>Citations, actions taken, results</a:t>
            </a:r>
          </a:p>
          <a:p>
            <a:endParaRPr lang="en-US" sz="800" dirty="0" smtClean="0"/>
          </a:p>
          <a:p>
            <a:r>
              <a:rPr lang="en-US" sz="2000" dirty="0" smtClean="0"/>
              <a:t>“Areas of Improvement” noted by ACGME</a:t>
            </a:r>
          </a:p>
          <a:p>
            <a:endParaRPr lang="en-US" sz="800" dirty="0" smtClean="0"/>
          </a:p>
          <a:p>
            <a:r>
              <a:rPr lang="en-US" sz="2000" dirty="0" smtClean="0"/>
              <a:t>Annual changes (rotations, didactics, sites)</a:t>
            </a:r>
          </a:p>
          <a:p>
            <a:endParaRPr lang="en-US" sz="800" dirty="0" smtClean="0"/>
          </a:p>
          <a:p>
            <a:r>
              <a:rPr lang="en-US" sz="2000" dirty="0" smtClean="0"/>
              <a:t>Rotation schedule/block diagram</a:t>
            </a:r>
          </a:p>
          <a:p>
            <a:endParaRPr lang="en-US" sz="800" dirty="0" smtClean="0"/>
          </a:p>
          <a:p>
            <a:r>
              <a:rPr lang="en-US" sz="2000" dirty="0" smtClean="0"/>
              <a:t>ADS data, especially:</a:t>
            </a:r>
          </a:p>
          <a:p>
            <a:pPr lvl="1"/>
            <a:r>
              <a:rPr lang="en-US" dirty="0" smtClean="0"/>
              <a:t>Faculty qualifications, FTEs, turnover</a:t>
            </a:r>
          </a:p>
          <a:p>
            <a:pPr lvl="1"/>
            <a:r>
              <a:rPr lang="en-US" dirty="0" smtClean="0"/>
              <a:t>Faculty and resident scholarly activity</a:t>
            </a:r>
          </a:p>
          <a:p>
            <a:pPr lvl="1"/>
            <a:endParaRPr lang="en-US" sz="800" dirty="0" smtClean="0"/>
          </a:p>
          <a:p>
            <a:r>
              <a:rPr lang="en-US" sz="2000" dirty="0" smtClean="0"/>
              <a:t>Resident and faculty surveys (ACGME and internal)</a:t>
            </a:r>
          </a:p>
          <a:p>
            <a:endParaRPr lang="en-US" sz="800" dirty="0" smtClean="0"/>
          </a:p>
          <a:p>
            <a:r>
              <a:rPr lang="en-US" sz="2000" dirty="0" smtClean="0"/>
              <a:t>Resident files (quality of documentation)</a:t>
            </a:r>
            <a:endParaRPr lang="en-US" sz="2000" dirty="0"/>
          </a:p>
        </p:txBody>
      </p:sp>
      <p:sp>
        <p:nvSpPr>
          <p:cNvPr id="4" name="Slide Number Placeholder 3"/>
          <p:cNvSpPr>
            <a:spLocks noGrp="1"/>
          </p:cNvSpPr>
          <p:nvPr>
            <p:ph type="sldNum" sz="quarter" idx="10"/>
          </p:nvPr>
        </p:nvSpPr>
        <p:spPr/>
        <p:txBody>
          <a:bodyPr/>
          <a:lstStyle/>
          <a:p>
            <a:pPr>
              <a:defRPr/>
            </a:pPr>
            <a:fld id="{A3096F12-8E82-4115-80AF-CEF0A45228D9}" type="slidenum">
              <a:rPr lang="en-US" altLang="en-US" smtClean="0"/>
              <a:pPr>
                <a:defRPr/>
              </a:pPr>
              <a:t>14</a:t>
            </a:fld>
            <a:endParaRPr lang="en-US" altLang="en-US" dirty="0"/>
          </a:p>
        </p:txBody>
      </p:sp>
      <p:sp>
        <p:nvSpPr>
          <p:cNvPr id="5" name="Footer Placeholder 4"/>
          <p:cNvSpPr>
            <a:spLocks noGrp="1"/>
          </p:cNvSpPr>
          <p:nvPr>
            <p:ph type="ftr" sz="quarter" idx="11"/>
          </p:nvPr>
        </p:nvSpPr>
        <p:spPr/>
        <p:txBody>
          <a:bodyPr/>
          <a:lstStyle/>
          <a:p>
            <a:pPr>
              <a:defRPr/>
            </a:pPr>
            <a:r>
              <a:rPr lang="en-US" smtClean="0"/>
              <a:t>Presented by Partners in Medical Education, Inc. - 2014</a:t>
            </a:r>
            <a:endParaRPr lang="en-US" dirty="0" smtClean="0"/>
          </a:p>
        </p:txBody>
      </p:sp>
    </p:spTree>
    <p:extLst>
      <p:ext uri="{BB962C8B-B14F-4D97-AF65-F5344CB8AC3E}">
        <p14:creationId xmlns:p14="http://schemas.microsoft.com/office/powerpoint/2010/main" val="225782194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Data to Add for</a:t>
            </a:r>
            <a:br>
              <a:rPr lang="en-US" dirty="0" smtClean="0"/>
            </a:br>
            <a:r>
              <a:rPr lang="en-US" dirty="0" smtClean="0"/>
              <a:t>Self-Study</a:t>
            </a:r>
            <a:endParaRPr lang="en-US" dirty="0"/>
          </a:p>
        </p:txBody>
      </p:sp>
      <p:sp>
        <p:nvSpPr>
          <p:cNvPr id="3" name="Content Placeholder 2"/>
          <p:cNvSpPr>
            <a:spLocks noGrp="1"/>
          </p:cNvSpPr>
          <p:nvPr>
            <p:ph idx="1"/>
          </p:nvPr>
        </p:nvSpPr>
        <p:spPr/>
        <p:txBody>
          <a:bodyPr/>
          <a:lstStyle/>
          <a:p>
            <a:r>
              <a:rPr lang="en-US" dirty="0" smtClean="0"/>
              <a:t>Summary from ACGME’s annual reviews, sent at the beginning of the self-study year</a:t>
            </a:r>
          </a:p>
          <a:p>
            <a:endParaRPr lang="en-US" sz="900" dirty="0" smtClean="0"/>
          </a:p>
          <a:p>
            <a:r>
              <a:rPr lang="en-US" dirty="0" smtClean="0"/>
              <a:t>Program </a:t>
            </a:r>
            <a:r>
              <a:rPr lang="en-US" u="sng" dirty="0" smtClean="0"/>
              <a:t>aims</a:t>
            </a:r>
            <a:r>
              <a:rPr lang="en-US" dirty="0" smtClean="0"/>
              <a:t> – overall goal or mission statement</a:t>
            </a:r>
          </a:p>
          <a:p>
            <a:endParaRPr lang="en-US" sz="900" dirty="0" smtClean="0"/>
          </a:p>
          <a:p>
            <a:r>
              <a:rPr lang="en-US" dirty="0" smtClean="0"/>
              <a:t>SWOT analysis</a:t>
            </a:r>
          </a:p>
          <a:p>
            <a:endParaRPr lang="en-US" sz="900" dirty="0" smtClean="0"/>
          </a:p>
          <a:p>
            <a:r>
              <a:rPr lang="en-US" dirty="0" smtClean="0"/>
              <a:t>Program’s performance improvement initiatives</a:t>
            </a:r>
            <a:endParaRPr lang="en-US" dirty="0"/>
          </a:p>
        </p:txBody>
      </p:sp>
      <p:sp>
        <p:nvSpPr>
          <p:cNvPr id="4" name="Slide Number Placeholder 3"/>
          <p:cNvSpPr>
            <a:spLocks noGrp="1"/>
          </p:cNvSpPr>
          <p:nvPr>
            <p:ph type="sldNum" sz="quarter" idx="10"/>
          </p:nvPr>
        </p:nvSpPr>
        <p:spPr/>
        <p:txBody>
          <a:bodyPr/>
          <a:lstStyle/>
          <a:p>
            <a:pPr>
              <a:defRPr/>
            </a:pPr>
            <a:fld id="{A3096F12-8E82-4115-80AF-CEF0A45228D9}" type="slidenum">
              <a:rPr lang="en-US" altLang="en-US" smtClean="0"/>
              <a:pPr>
                <a:defRPr/>
              </a:pPr>
              <a:t>15</a:t>
            </a:fld>
            <a:endParaRPr lang="en-US" altLang="en-US"/>
          </a:p>
        </p:txBody>
      </p:sp>
      <p:sp>
        <p:nvSpPr>
          <p:cNvPr id="5" name="Footer Placeholder 4"/>
          <p:cNvSpPr>
            <a:spLocks noGrp="1"/>
          </p:cNvSpPr>
          <p:nvPr>
            <p:ph type="ftr" sz="quarter" idx="11"/>
          </p:nvPr>
        </p:nvSpPr>
        <p:spPr/>
        <p:txBody>
          <a:bodyPr/>
          <a:lstStyle/>
          <a:p>
            <a:pPr>
              <a:defRPr/>
            </a:pPr>
            <a:r>
              <a:rPr lang="en-US" smtClean="0"/>
              <a:t>Presented by Partners in Medical Education, Inc. - 2014</a:t>
            </a:r>
            <a:endParaRPr lang="en-US" dirty="0" smtClean="0"/>
          </a:p>
        </p:txBody>
      </p:sp>
      <p:pic>
        <p:nvPicPr>
          <p:cNvPr id="6" name="Picture 5" descr="http://employmentandthelaw.files.wordpress.com/2011/01/3d-person-with-book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9637" y="3810000"/>
            <a:ext cx="1274763"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008965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rc_mi" descr="http://stmary.wcdsb.ca/_images/Question-M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648200"/>
            <a:ext cx="1676400" cy="179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What is Your Overall Goal??</a:t>
            </a:r>
            <a:endParaRPr lang="en-US" dirty="0"/>
          </a:p>
        </p:txBody>
      </p:sp>
      <p:sp>
        <p:nvSpPr>
          <p:cNvPr id="3" name="Content Placeholder 2"/>
          <p:cNvSpPr>
            <a:spLocks noGrp="1"/>
          </p:cNvSpPr>
          <p:nvPr>
            <p:ph idx="1"/>
          </p:nvPr>
        </p:nvSpPr>
        <p:spPr>
          <a:xfrm>
            <a:off x="1524000" y="2209800"/>
            <a:ext cx="7239000" cy="3886200"/>
          </a:xfrm>
        </p:spPr>
        <p:txBody>
          <a:bodyPr/>
          <a:lstStyle/>
          <a:p>
            <a:pPr marL="0" indent="0">
              <a:buNone/>
            </a:pPr>
            <a:r>
              <a:rPr lang="en-US" dirty="0" smtClean="0"/>
              <a:t>Your self-study is tied to your self-identified aims and actions taken to achieve them</a:t>
            </a:r>
          </a:p>
          <a:p>
            <a:pPr marL="0" indent="0">
              <a:buNone/>
            </a:pPr>
            <a:endParaRPr lang="en-US" dirty="0"/>
          </a:p>
          <a:p>
            <a:r>
              <a:rPr lang="en-US" dirty="0" smtClean="0"/>
              <a:t>Are you preparing residents for fellowships?  Rural practice?  Academia?</a:t>
            </a:r>
          </a:p>
          <a:p>
            <a:endParaRPr lang="en-US" sz="800" dirty="0" smtClean="0"/>
          </a:p>
          <a:p>
            <a:r>
              <a:rPr lang="en-US" dirty="0" smtClean="0"/>
              <a:t>What other roles does your program serve?</a:t>
            </a:r>
          </a:p>
          <a:p>
            <a:endParaRPr lang="en-US" sz="800" dirty="0" smtClean="0"/>
          </a:p>
          <a:p>
            <a:r>
              <a:rPr lang="en-US" dirty="0" smtClean="0"/>
              <a:t>How does your patient population influence how you practice? </a:t>
            </a:r>
            <a:r>
              <a:rPr lang="en-US" sz="1800" dirty="0" smtClean="0"/>
              <a:t>(reducing healthcare disparities)</a:t>
            </a:r>
            <a:endParaRPr lang="en-US" dirty="0"/>
          </a:p>
        </p:txBody>
      </p:sp>
      <p:sp>
        <p:nvSpPr>
          <p:cNvPr id="4" name="Slide Number Placeholder 3"/>
          <p:cNvSpPr>
            <a:spLocks noGrp="1"/>
          </p:cNvSpPr>
          <p:nvPr>
            <p:ph type="sldNum" sz="quarter" idx="10"/>
          </p:nvPr>
        </p:nvSpPr>
        <p:spPr/>
        <p:txBody>
          <a:bodyPr/>
          <a:lstStyle/>
          <a:p>
            <a:pPr>
              <a:defRPr/>
            </a:pPr>
            <a:fld id="{A3096F12-8E82-4115-80AF-CEF0A45228D9}" type="slidenum">
              <a:rPr lang="en-US" altLang="en-US" smtClean="0"/>
              <a:pPr>
                <a:defRPr/>
              </a:pPr>
              <a:t>16</a:t>
            </a:fld>
            <a:endParaRPr lang="en-US" altLang="en-US"/>
          </a:p>
        </p:txBody>
      </p:sp>
      <p:sp>
        <p:nvSpPr>
          <p:cNvPr id="5" name="Footer Placeholder 4"/>
          <p:cNvSpPr>
            <a:spLocks noGrp="1"/>
          </p:cNvSpPr>
          <p:nvPr>
            <p:ph type="ftr" sz="quarter" idx="11"/>
          </p:nvPr>
        </p:nvSpPr>
        <p:spPr/>
        <p:txBody>
          <a:bodyPr/>
          <a:lstStyle/>
          <a:p>
            <a:pPr>
              <a:defRPr/>
            </a:pPr>
            <a:r>
              <a:rPr lang="en-US" smtClean="0"/>
              <a:t>Presented by Partners in Medical Education, Inc. - 2014</a:t>
            </a:r>
            <a:endParaRPr lang="en-US" dirty="0" smtClean="0"/>
          </a:p>
        </p:txBody>
      </p:sp>
    </p:spTree>
    <p:extLst>
      <p:ext uri="{BB962C8B-B14F-4D97-AF65-F5344CB8AC3E}">
        <p14:creationId xmlns:p14="http://schemas.microsoft.com/office/powerpoint/2010/main" val="202583391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SWOT Analysis</a:t>
            </a:r>
            <a:endParaRPr lang="en-US" dirty="0"/>
          </a:p>
        </p:txBody>
      </p:sp>
      <p:sp>
        <p:nvSpPr>
          <p:cNvPr id="3" name="Content Placeholder 2"/>
          <p:cNvSpPr>
            <a:spLocks noGrp="1"/>
          </p:cNvSpPr>
          <p:nvPr>
            <p:ph idx="1"/>
          </p:nvPr>
        </p:nvSpPr>
        <p:spPr/>
        <p:txBody>
          <a:bodyPr/>
          <a:lstStyle/>
          <a:p>
            <a:r>
              <a:rPr lang="en-US" u="sng" dirty="0" smtClean="0"/>
              <a:t>STRENGTHS</a:t>
            </a:r>
          </a:p>
          <a:p>
            <a:pPr lvl="1"/>
            <a:r>
              <a:rPr lang="en-US" dirty="0" smtClean="0"/>
              <a:t>Acknowledge what you do well</a:t>
            </a:r>
          </a:p>
          <a:p>
            <a:pPr lvl="1"/>
            <a:r>
              <a:rPr lang="en-US" dirty="0" smtClean="0"/>
              <a:t>What are your internal assets?</a:t>
            </a:r>
          </a:p>
          <a:p>
            <a:pPr lvl="1"/>
            <a:r>
              <a:rPr lang="en-US" dirty="0" smtClean="0"/>
              <a:t>What makes your program special?</a:t>
            </a:r>
          </a:p>
          <a:p>
            <a:pPr lvl="1"/>
            <a:endParaRPr lang="en-US" dirty="0"/>
          </a:p>
          <a:p>
            <a:r>
              <a:rPr lang="en-US" u="sng" dirty="0" smtClean="0"/>
              <a:t>WEAKNESSES</a:t>
            </a:r>
            <a:r>
              <a:rPr lang="en-US" dirty="0" smtClean="0"/>
              <a:t>  </a:t>
            </a:r>
            <a:r>
              <a:rPr lang="en-US" sz="2000" dirty="0" smtClean="0"/>
              <a:t>(Areas for Improvement)</a:t>
            </a:r>
          </a:p>
          <a:p>
            <a:pPr lvl="1"/>
            <a:r>
              <a:rPr lang="en-US" dirty="0" smtClean="0"/>
              <a:t>Requirements that you do not meet</a:t>
            </a:r>
          </a:p>
          <a:p>
            <a:pPr lvl="1"/>
            <a:r>
              <a:rPr lang="en-US" dirty="0" smtClean="0"/>
              <a:t>Factors </a:t>
            </a:r>
            <a:r>
              <a:rPr lang="en-US" u="sng" dirty="0" smtClean="0"/>
              <a:t>within your control</a:t>
            </a:r>
            <a:r>
              <a:rPr lang="en-US" dirty="0" smtClean="0"/>
              <a:t> that prevent you from                        attaining excellence</a:t>
            </a:r>
            <a:endParaRPr lang="en-US" dirty="0"/>
          </a:p>
        </p:txBody>
      </p:sp>
      <p:sp>
        <p:nvSpPr>
          <p:cNvPr id="4" name="Slide Number Placeholder 3"/>
          <p:cNvSpPr>
            <a:spLocks noGrp="1"/>
          </p:cNvSpPr>
          <p:nvPr>
            <p:ph type="sldNum" sz="quarter" idx="10"/>
          </p:nvPr>
        </p:nvSpPr>
        <p:spPr/>
        <p:txBody>
          <a:bodyPr/>
          <a:lstStyle/>
          <a:p>
            <a:pPr>
              <a:defRPr/>
            </a:pPr>
            <a:fld id="{A3096F12-8E82-4115-80AF-CEF0A45228D9}" type="slidenum">
              <a:rPr lang="en-US" altLang="en-US" smtClean="0"/>
              <a:pPr>
                <a:defRPr/>
              </a:pPr>
              <a:t>17</a:t>
            </a:fld>
            <a:endParaRPr lang="en-US" altLang="en-US"/>
          </a:p>
        </p:txBody>
      </p:sp>
      <p:sp>
        <p:nvSpPr>
          <p:cNvPr id="5" name="Footer Placeholder 4"/>
          <p:cNvSpPr>
            <a:spLocks noGrp="1"/>
          </p:cNvSpPr>
          <p:nvPr>
            <p:ph type="ftr" sz="quarter" idx="11"/>
          </p:nvPr>
        </p:nvSpPr>
        <p:spPr/>
        <p:txBody>
          <a:bodyPr/>
          <a:lstStyle/>
          <a:p>
            <a:pPr>
              <a:defRPr/>
            </a:pPr>
            <a:r>
              <a:rPr lang="en-US" smtClean="0"/>
              <a:t>Presented by Partners in Medical Education, Inc. - 2014</a:t>
            </a:r>
            <a:endParaRPr lang="en-US" dirty="0" smtClean="0"/>
          </a:p>
        </p:txBody>
      </p:sp>
      <p:pic>
        <p:nvPicPr>
          <p:cNvPr id="6" name="irc_mi" descr="http://labs.blogs.com/.a/6a00d8341caed853ef01901b59b21a970b-800wi"/>
          <p:cNvPicPr/>
          <p:nvPr/>
        </p:nvPicPr>
        <p:blipFill>
          <a:blip r:embed="rId2">
            <a:extLst>
              <a:ext uri="{28A0092B-C50C-407E-A947-70E740481C1C}">
                <a14:useLocalDpi xmlns:a14="http://schemas.microsoft.com/office/drawing/2010/main" val="0"/>
              </a:ext>
            </a:extLst>
          </a:blip>
          <a:srcRect/>
          <a:stretch>
            <a:fillRect/>
          </a:stretch>
        </p:blipFill>
        <p:spPr bwMode="auto">
          <a:xfrm>
            <a:off x="6553200" y="2286000"/>
            <a:ext cx="1743075" cy="1862455"/>
          </a:xfrm>
          <a:prstGeom prst="rect">
            <a:avLst/>
          </a:prstGeom>
          <a:noFill/>
          <a:ln>
            <a:noFill/>
          </a:ln>
        </p:spPr>
      </p:pic>
    </p:spTree>
    <p:extLst>
      <p:ext uri="{BB962C8B-B14F-4D97-AF65-F5344CB8AC3E}">
        <p14:creationId xmlns:p14="http://schemas.microsoft.com/office/powerpoint/2010/main" val="106537212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rc_mi" descr="http://download.4-designer.com/files/20121225/3D-little-people-unlock-pictures-material-34458.jpg"/>
          <p:cNvPicPr/>
          <p:nvPr/>
        </p:nvPicPr>
        <p:blipFill>
          <a:blip r:embed="rId2">
            <a:extLst>
              <a:ext uri="{28A0092B-C50C-407E-A947-70E740481C1C}">
                <a14:useLocalDpi xmlns:a14="http://schemas.microsoft.com/office/drawing/2010/main" val="0"/>
              </a:ext>
            </a:extLst>
          </a:blip>
          <a:srcRect/>
          <a:stretch>
            <a:fillRect/>
          </a:stretch>
        </p:blipFill>
        <p:spPr bwMode="auto">
          <a:xfrm>
            <a:off x="6172200" y="3962400"/>
            <a:ext cx="2689860" cy="2000250"/>
          </a:xfrm>
          <a:prstGeom prst="rect">
            <a:avLst/>
          </a:prstGeom>
          <a:noFill/>
          <a:ln>
            <a:noFill/>
          </a:ln>
        </p:spPr>
      </p:pic>
      <p:sp>
        <p:nvSpPr>
          <p:cNvPr id="2" name="Title 1"/>
          <p:cNvSpPr>
            <a:spLocks noGrp="1"/>
          </p:cNvSpPr>
          <p:nvPr>
            <p:ph type="title"/>
          </p:nvPr>
        </p:nvSpPr>
        <p:spPr/>
        <p:txBody>
          <a:bodyPr/>
          <a:lstStyle/>
          <a:p>
            <a:r>
              <a:rPr lang="en-US" dirty="0" smtClean="0"/>
              <a:t>SWOT Analysis</a:t>
            </a:r>
            <a:endParaRPr lang="en-US" dirty="0"/>
          </a:p>
        </p:txBody>
      </p:sp>
      <p:sp>
        <p:nvSpPr>
          <p:cNvPr id="3" name="Content Placeholder 2"/>
          <p:cNvSpPr>
            <a:spLocks noGrp="1"/>
          </p:cNvSpPr>
          <p:nvPr>
            <p:ph idx="1"/>
          </p:nvPr>
        </p:nvSpPr>
        <p:spPr/>
        <p:txBody>
          <a:bodyPr/>
          <a:lstStyle/>
          <a:p>
            <a:r>
              <a:rPr lang="en-US" u="sng" dirty="0" smtClean="0"/>
              <a:t>OPPORTUNITIES</a:t>
            </a:r>
          </a:p>
          <a:p>
            <a:endParaRPr lang="en-US" sz="1000" dirty="0" smtClean="0"/>
          </a:p>
          <a:p>
            <a:pPr lvl="1"/>
            <a:r>
              <a:rPr lang="en-US" dirty="0" smtClean="0"/>
              <a:t>External to the program; not under your direct control</a:t>
            </a:r>
          </a:p>
          <a:p>
            <a:pPr lvl="1"/>
            <a:endParaRPr lang="en-US" sz="900" dirty="0" smtClean="0"/>
          </a:p>
          <a:p>
            <a:pPr lvl="1"/>
            <a:r>
              <a:rPr lang="en-US" dirty="0" smtClean="0"/>
              <a:t>Factors that you might take advantage of to </a:t>
            </a:r>
            <a:br>
              <a:rPr lang="en-US" dirty="0" smtClean="0"/>
            </a:br>
            <a:r>
              <a:rPr lang="en-US" dirty="0" smtClean="0"/>
              <a:t>improve your program</a:t>
            </a:r>
          </a:p>
          <a:p>
            <a:pPr lvl="1"/>
            <a:endParaRPr lang="en-US" dirty="0"/>
          </a:p>
          <a:p>
            <a:pPr marL="457200" lvl="1" indent="0">
              <a:buNone/>
            </a:pPr>
            <a:r>
              <a:rPr lang="en-US" dirty="0" smtClean="0"/>
              <a:t>Example:  Can your residents join a successful</a:t>
            </a:r>
            <a:br>
              <a:rPr lang="en-US" dirty="0" smtClean="0"/>
            </a:br>
            <a:r>
              <a:rPr lang="en-US" dirty="0" smtClean="0"/>
              <a:t>PI project underway in the nursing department?</a:t>
            </a:r>
            <a:endParaRPr lang="en-US" dirty="0"/>
          </a:p>
        </p:txBody>
      </p:sp>
      <p:sp>
        <p:nvSpPr>
          <p:cNvPr id="4" name="Slide Number Placeholder 3"/>
          <p:cNvSpPr>
            <a:spLocks noGrp="1"/>
          </p:cNvSpPr>
          <p:nvPr>
            <p:ph type="sldNum" sz="quarter" idx="10"/>
          </p:nvPr>
        </p:nvSpPr>
        <p:spPr/>
        <p:txBody>
          <a:bodyPr/>
          <a:lstStyle/>
          <a:p>
            <a:pPr>
              <a:defRPr/>
            </a:pPr>
            <a:fld id="{A3096F12-8E82-4115-80AF-CEF0A45228D9}" type="slidenum">
              <a:rPr lang="en-US" altLang="en-US" smtClean="0"/>
              <a:pPr>
                <a:defRPr/>
              </a:pPr>
              <a:t>18</a:t>
            </a:fld>
            <a:endParaRPr lang="en-US" altLang="en-US"/>
          </a:p>
        </p:txBody>
      </p:sp>
      <p:sp>
        <p:nvSpPr>
          <p:cNvPr id="5" name="Footer Placeholder 4"/>
          <p:cNvSpPr>
            <a:spLocks noGrp="1"/>
          </p:cNvSpPr>
          <p:nvPr>
            <p:ph type="ftr" sz="quarter" idx="11"/>
          </p:nvPr>
        </p:nvSpPr>
        <p:spPr/>
        <p:txBody>
          <a:bodyPr/>
          <a:lstStyle/>
          <a:p>
            <a:pPr>
              <a:defRPr/>
            </a:pPr>
            <a:r>
              <a:rPr lang="en-US" smtClean="0"/>
              <a:t>Presented by Partners in Medical Education, Inc. - 2014</a:t>
            </a:r>
            <a:endParaRPr lang="en-US" dirty="0" smtClean="0"/>
          </a:p>
        </p:txBody>
      </p:sp>
    </p:spTree>
    <p:extLst>
      <p:ext uri="{BB962C8B-B14F-4D97-AF65-F5344CB8AC3E}">
        <p14:creationId xmlns:p14="http://schemas.microsoft.com/office/powerpoint/2010/main" val="204553618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rc_mi" descr="http://scheierassociates.com/wp-content/uploads/2012/10/bigstock-D-Small-People-Mystery-Shop-3216679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3505200"/>
            <a:ext cx="1295400" cy="2212883"/>
          </a:xfrm>
          <a:prstGeom prst="rect">
            <a:avLst/>
          </a:prstGeom>
          <a:noFill/>
          <a:ln>
            <a:noFill/>
          </a:ln>
        </p:spPr>
      </p:pic>
      <p:sp>
        <p:nvSpPr>
          <p:cNvPr id="2" name="Title 1"/>
          <p:cNvSpPr>
            <a:spLocks noGrp="1"/>
          </p:cNvSpPr>
          <p:nvPr>
            <p:ph type="title"/>
          </p:nvPr>
        </p:nvSpPr>
        <p:spPr/>
        <p:txBody>
          <a:bodyPr/>
          <a:lstStyle/>
          <a:p>
            <a:r>
              <a:rPr lang="en-US" dirty="0" smtClean="0"/>
              <a:t>SWOT Analysis</a:t>
            </a:r>
            <a:endParaRPr lang="en-US" dirty="0"/>
          </a:p>
        </p:txBody>
      </p:sp>
      <p:sp>
        <p:nvSpPr>
          <p:cNvPr id="3" name="Content Placeholder 2"/>
          <p:cNvSpPr>
            <a:spLocks noGrp="1"/>
          </p:cNvSpPr>
          <p:nvPr>
            <p:ph idx="1"/>
          </p:nvPr>
        </p:nvSpPr>
        <p:spPr/>
        <p:txBody>
          <a:bodyPr/>
          <a:lstStyle/>
          <a:p>
            <a:r>
              <a:rPr lang="en-US" u="sng" dirty="0" smtClean="0"/>
              <a:t>THREATS</a:t>
            </a:r>
          </a:p>
          <a:p>
            <a:endParaRPr lang="en-US" sz="1000" u="sng" dirty="0" smtClean="0"/>
          </a:p>
          <a:p>
            <a:pPr lvl="1"/>
            <a:r>
              <a:rPr lang="en-US" dirty="0" smtClean="0"/>
              <a:t>External to the program;  not under your direct control</a:t>
            </a:r>
          </a:p>
          <a:p>
            <a:pPr lvl="1"/>
            <a:endParaRPr lang="en-US" sz="900" dirty="0" smtClean="0"/>
          </a:p>
          <a:p>
            <a:pPr lvl="1"/>
            <a:r>
              <a:rPr lang="en-US" dirty="0" smtClean="0"/>
              <a:t>Factors in the environment that could reduce </a:t>
            </a:r>
            <a:br>
              <a:rPr lang="en-US" dirty="0" smtClean="0"/>
            </a:br>
            <a:r>
              <a:rPr lang="en-US" dirty="0" smtClean="0"/>
              <a:t>your effectiveness</a:t>
            </a:r>
          </a:p>
          <a:p>
            <a:pPr lvl="1"/>
            <a:endParaRPr lang="en-US" dirty="0"/>
          </a:p>
          <a:p>
            <a:pPr marL="457200" lvl="1" indent="0">
              <a:buNone/>
            </a:pPr>
            <a:r>
              <a:rPr lang="en-US" dirty="0" smtClean="0"/>
              <a:t>Example:  Will the new ambulatory surgery center </a:t>
            </a:r>
          </a:p>
          <a:p>
            <a:pPr marL="457200" lvl="1" indent="0">
              <a:buNone/>
            </a:pPr>
            <a:r>
              <a:rPr lang="en-US" dirty="0" smtClean="0"/>
              <a:t>across town reduce patient volume available </a:t>
            </a:r>
          </a:p>
          <a:p>
            <a:pPr marL="457200" lvl="1" indent="0">
              <a:buNone/>
            </a:pPr>
            <a:r>
              <a:rPr lang="en-US" dirty="0" smtClean="0"/>
              <a:t>to your residents?</a:t>
            </a:r>
            <a:endParaRPr lang="en-US" dirty="0"/>
          </a:p>
        </p:txBody>
      </p:sp>
      <p:sp>
        <p:nvSpPr>
          <p:cNvPr id="4" name="Slide Number Placeholder 3"/>
          <p:cNvSpPr>
            <a:spLocks noGrp="1"/>
          </p:cNvSpPr>
          <p:nvPr>
            <p:ph type="sldNum" sz="quarter" idx="10"/>
          </p:nvPr>
        </p:nvSpPr>
        <p:spPr/>
        <p:txBody>
          <a:bodyPr/>
          <a:lstStyle/>
          <a:p>
            <a:pPr>
              <a:defRPr/>
            </a:pPr>
            <a:fld id="{A3096F12-8E82-4115-80AF-CEF0A45228D9}" type="slidenum">
              <a:rPr lang="en-US" altLang="en-US" smtClean="0"/>
              <a:pPr>
                <a:defRPr/>
              </a:pPr>
              <a:t>19</a:t>
            </a:fld>
            <a:endParaRPr lang="en-US" altLang="en-US" dirty="0"/>
          </a:p>
        </p:txBody>
      </p:sp>
      <p:sp>
        <p:nvSpPr>
          <p:cNvPr id="5" name="Footer Placeholder 4"/>
          <p:cNvSpPr>
            <a:spLocks noGrp="1"/>
          </p:cNvSpPr>
          <p:nvPr>
            <p:ph type="ftr" sz="quarter" idx="11"/>
          </p:nvPr>
        </p:nvSpPr>
        <p:spPr/>
        <p:txBody>
          <a:bodyPr/>
          <a:lstStyle/>
          <a:p>
            <a:pPr>
              <a:defRPr/>
            </a:pPr>
            <a:r>
              <a:rPr lang="en-US" smtClean="0"/>
              <a:t>Presented by Partners in Medical Education, Inc. - 2014</a:t>
            </a:r>
            <a:endParaRPr lang="en-US" dirty="0" smtClean="0"/>
          </a:p>
        </p:txBody>
      </p:sp>
    </p:spTree>
    <p:extLst>
      <p:ext uri="{BB962C8B-B14F-4D97-AF65-F5344CB8AC3E}">
        <p14:creationId xmlns:p14="http://schemas.microsoft.com/office/powerpoint/2010/main" val="99378627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381000"/>
            <a:ext cx="8229600" cy="1371600"/>
          </a:xfrm>
        </p:spPr>
        <p:txBody>
          <a:bodyPr/>
          <a:lstStyle/>
          <a:p>
            <a:pPr eaLnBrk="1" hangingPunct="1"/>
            <a:r>
              <a:rPr lang="en-US" altLang="en-US" smtClean="0"/>
              <a:t> </a:t>
            </a:r>
          </a:p>
        </p:txBody>
      </p:sp>
      <p:sp>
        <p:nvSpPr>
          <p:cNvPr id="9219" name="Rectangle 3"/>
          <p:cNvSpPr>
            <a:spLocks noGrp="1" noChangeArrowheads="1"/>
          </p:cNvSpPr>
          <p:nvPr>
            <p:ph idx="1"/>
          </p:nvPr>
        </p:nvSpPr>
        <p:spPr>
          <a:xfrm>
            <a:off x="304800" y="838200"/>
            <a:ext cx="8534400" cy="2209800"/>
          </a:xfrm>
        </p:spPr>
        <p:txBody>
          <a:bodyPr/>
          <a:lstStyle/>
          <a:p>
            <a:pPr algn="ctr" eaLnBrk="1" hangingPunct="1">
              <a:lnSpc>
                <a:spcPct val="90000"/>
              </a:lnSpc>
              <a:buFont typeface="Wingdings" panose="05000000000000000000" pitchFamily="2" charset="2"/>
              <a:buNone/>
            </a:pPr>
            <a:r>
              <a:rPr lang="en-US" altLang="en-US" sz="2800" b="1" dirty="0" smtClean="0"/>
              <a:t>Introducing Your Presenter…</a:t>
            </a:r>
            <a:endParaRPr lang="en-US" altLang="en-US" b="1" i="1" dirty="0" smtClean="0"/>
          </a:p>
        </p:txBody>
      </p:sp>
      <p:sp>
        <p:nvSpPr>
          <p:cNvPr id="9220" name="Slide Number Placeholder 4"/>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7D488912-1DAF-4F07-8E9C-D0E9561B13AF}" type="slidenum">
              <a:rPr lang="en-US" altLang="en-US" sz="1200">
                <a:latin typeface="Arial Black" panose="020B0A04020102020204" pitchFamily="34" charset="0"/>
                <a:ea typeface="ＭＳ Ｐゴシック" panose="020B0600070205080204" pitchFamily="34" charset="-128"/>
              </a:rPr>
              <a:pPr>
                <a:spcBef>
                  <a:spcPct val="0"/>
                </a:spcBef>
                <a:buClrTx/>
                <a:buSzTx/>
                <a:buFontTx/>
                <a:buNone/>
              </a:pPr>
              <a:t>2</a:t>
            </a:fld>
            <a:endParaRPr lang="en-US" altLang="en-US" sz="1200">
              <a:latin typeface="Arial Black" panose="020B0A04020102020204" pitchFamily="34" charset="0"/>
              <a:ea typeface="ＭＳ Ｐゴシック" panose="020B0600070205080204" pitchFamily="34" charset="-128"/>
            </a:endParaRPr>
          </a:p>
        </p:txBody>
      </p:sp>
      <p:sp>
        <p:nvSpPr>
          <p:cNvPr id="12" name="TextBox 11"/>
          <p:cNvSpPr txBox="1"/>
          <p:nvPr/>
        </p:nvSpPr>
        <p:spPr>
          <a:xfrm>
            <a:off x="3124200" y="1676400"/>
            <a:ext cx="5105400" cy="4278313"/>
          </a:xfrm>
          <a:prstGeom prst="rect">
            <a:avLst/>
          </a:prstGeom>
          <a:noFill/>
        </p:spPr>
        <p:txBody>
          <a:bodyPr>
            <a:spAutoFit/>
          </a:bodyPr>
          <a:lstStyle/>
          <a:p>
            <a:pPr>
              <a:defRPr/>
            </a:pPr>
            <a:r>
              <a:rPr lang="en-US" dirty="0">
                <a:solidFill>
                  <a:schemeClr val="bg2"/>
                </a:solidFill>
                <a:latin typeface="Lucida Bright" pitchFamily="18" charset="0"/>
              </a:rPr>
              <a:t>Catherine Henderson, </a:t>
            </a:r>
            <a:r>
              <a:rPr lang="en-US" dirty="0" err="1">
                <a:solidFill>
                  <a:schemeClr val="bg2"/>
                </a:solidFill>
                <a:latin typeface="Lucida Bright" pitchFamily="18" charset="0"/>
              </a:rPr>
              <a:t>DrPH</a:t>
            </a:r>
            <a:r>
              <a:rPr lang="en-US" dirty="0">
                <a:solidFill>
                  <a:schemeClr val="bg2"/>
                </a:solidFill>
                <a:latin typeface="Lucida Bright" pitchFamily="18" charset="0"/>
              </a:rPr>
              <a:t>, LFACHE</a:t>
            </a:r>
          </a:p>
          <a:p>
            <a:pPr>
              <a:defRPr/>
            </a:pPr>
            <a:r>
              <a:rPr lang="en-US" dirty="0">
                <a:latin typeface="Lucida Bright" pitchFamily="18" charset="0"/>
              </a:rPr>
              <a:t>GME Consultant</a:t>
            </a:r>
          </a:p>
          <a:p>
            <a:pPr marL="171450" indent="-171450">
              <a:buFont typeface="Arial" pitchFamily="34" charset="0"/>
              <a:buChar char="•"/>
              <a:defRPr/>
            </a:pPr>
            <a:endParaRPr lang="en-US" sz="1200" dirty="0">
              <a:latin typeface="Lucida Bright" pitchFamily="18" charset="0"/>
            </a:endParaRPr>
          </a:p>
          <a:p>
            <a:pPr marL="285750" indent="-285750">
              <a:buFont typeface="Arial" pitchFamily="34" charset="0"/>
              <a:buChar char="•"/>
              <a:defRPr/>
            </a:pPr>
            <a:r>
              <a:rPr lang="en-US" sz="1600" dirty="0">
                <a:latin typeface="Lucida Bright" pitchFamily="18" charset="0"/>
              </a:rPr>
              <a:t>25+ years experience in GME, nursing leadership, hospital administration, and medical staff development</a:t>
            </a:r>
          </a:p>
          <a:p>
            <a:pPr marL="285750" indent="-285750">
              <a:buFont typeface="Arial" pitchFamily="34" charset="0"/>
              <a:buChar char="•"/>
              <a:defRPr/>
            </a:pPr>
            <a:endParaRPr lang="en-US" sz="1600" dirty="0">
              <a:latin typeface="Lucida Bright" pitchFamily="18" charset="0"/>
            </a:endParaRPr>
          </a:p>
          <a:p>
            <a:pPr marL="285750" indent="-285750">
              <a:buFont typeface="Arial" pitchFamily="34" charset="0"/>
              <a:buChar char="•"/>
              <a:defRPr/>
            </a:pPr>
            <a:r>
              <a:rPr lang="en-US" sz="1600" dirty="0">
                <a:latin typeface="Lucida Bright" pitchFamily="18" charset="0"/>
              </a:rPr>
              <a:t>Assisted over 45 institutions, and 150 programs in 40 specialties, improve GME quality and accreditation outcomes. </a:t>
            </a:r>
          </a:p>
          <a:p>
            <a:pPr marL="285750" indent="-285750">
              <a:buFont typeface="Arial" pitchFamily="34" charset="0"/>
              <a:buChar char="•"/>
              <a:defRPr/>
            </a:pPr>
            <a:endParaRPr lang="en-US" sz="1600" dirty="0">
              <a:latin typeface="Lucida Bright" pitchFamily="18" charset="0"/>
            </a:endParaRPr>
          </a:p>
          <a:p>
            <a:pPr marL="285750" indent="-285750">
              <a:buFont typeface="Arial" pitchFamily="34" charset="0"/>
              <a:buChar char="•"/>
              <a:defRPr/>
            </a:pPr>
            <a:r>
              <a:rPr lang="en-US" sz="1600" dirty="0">
                <a:latin typeface="Lucida Bright" pitchFamily="18" charset="0"/>
              </a:rPr>
              <a:t>Her clients’ achievements include 81 programs &amp; institutions achieving maximum accreditation cycle; 8 initial program and 4 initial institution accreditations; and 14 programs/institutions taken from probation to full accreditation.</a:t>
            </a:r>
          </a:p>
          <a:p>
            <a:pPr marL="171450" indent="-171450" algn="ctr">
              <a:buFont typeface="Arial" pitchFamily="34" charset="0"/>
              <a:buChar char="•"/>
              <a:defRPr/>
            </a:pPr>
            <a:endParaRPr lang="en-US" sz="1200" dirty="0">
              <a:latin typeface="Lucida Bright" pitchFamily="18" charset="0"/>
            </a:endParaRPr>
          </a:p>
        </p:txBody>
      </p:sp>
      <p:sp>
        <p:nvSpPr>
          <p:cNvPr id="9222" name="Footer Placeholder 6"/>
          <p:cNvSpPr>
            <a:spLocks noGrp="1"/>
          </p:cNvSpPr>
          <p:nvPr>
            <p:ph type="ftr" sz="quarter" idx="4294967295"/>
          </p:nvPr>
        </p:nvSpPr>
        <p:spPr>
          <a:xfrm>
            <a:off x="2438400" y="6248400"/>
            <a:ext cx="3962400" cy="457200"/>
          </a:xfrm>
          <a:noFill/>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200" smtClean="0">
                <a:ea typeface="ＭＳ Ｐゴシック" panose="020B0600070205080204" pitchFamily="34" charset="-128"/>
              </a:rPr>
              <a:t>Presented by Partners in Medical </a:t>
            </a:r>
            <a:r>
              <a:rPr lang="en-US" altLang="en-US" sz="1200" smtClean="0">
                <a:latin typeface="Times New Roman" panose="02020603050405020304" pitchFamily="18" charset="0"/>
                <a:ea typeface="ＭＳ Ｐゴシック" panose="020B0600070205080204" pitchFamily="34" charset="-128"/>
              </a:rPr>
              <a:t>Education</a:t>
            </a:r>
            <a:r>
              <a:rPr lang="en-US" altLang="en-US" sz="1200" smtClean="0">
                <a:ea typeface="ＭＳ Ｐゴシック" panose="020B0600070205080204" pitchFamily="34" charset="-128"/>
              </a:rPr>
              <a:t>, Inc. 2014</a:t>
            </a:r>
          </a:p>
        </p:txBody>
      </p:sp>
      <p:pic>
        <p:nvPicPr>
          <p:cNvPr id="9223" name="Picture 8" descr="C:\Users\Pamala\AppData\Local\Microsoft\Windows\Temporary Internet Files\Content.Outlook\ML79IV1G\Kay_12_28_12cro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151063"/>
            <a:ext cx="2109788"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235897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http://lornpearsontrains.files.wordpress.com/2012/04/succe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2286000"/>
            <a:ext cx="198120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Program’s Performance Improvement</a:t>
            </a:r>
            <a:endParaRPr lang="en-US" dirty="0"/>
          </a:p>
        </p:txBody>
      </p:sp>
      <p:sp>
        <p:nvSpPr>
          <p:cNvPr id="3" name="Content Placeholder 2"/>
          <p:cNvSpPr>
            <a:spLocks noGrp="1"/>
          </p:cNvSpPr>
          <p:nvPr>
            <p:ph idx="1"/>
          </p:nvPr>
        </p:nvSpPr>
        <p:spPr/>
        <p:txBody>
          <a:bodyPr/>
          <a:lstStyle/>
          <a:p>
            <a:r>
              <a:rPr lang="en-US" dirty="0" smtClean="0"/>
              <a:t>In the self-study, assess the effectiveness of your performance improvement process</a:t>
            </a:r>
          </a:p>
          <a:p>
            <a:endParaRPr lang="en-US" sz="900" dirty="0" smtClean="0"/>
          </a:p>
          <a:p>
            <a:r>
              <a:rPr lang="en-US" dirty="0" smtClean="0"/>
              <a:t>Can you provide documentation of </a:t>
            </a:r>
            <a:br>
              <a:rPr lang="en-US" dirty="0" smtClean="0"/>
            </a:br>
            <a:r>
              <a:rPr lang="en-US" u="sng" dirty="0" smtClean="0"/>
              <a:t>ongoing</a:t>
            </a:r>
            <a:r>
              <a:rPr lang="en-US" dirty="0" smtClean="0"/>
              <a:t> tracking of your PI initiatives?</a:t>
            </a:r>
          </a:p>
          <a:p>
            <a:endParaRPr lang="en-US" sz="900" dirty="0" smtClean="0"/>
          </a:p>
          <a:p>
            <a:r>
              <a:rPr lang="en-US" dirty="0" smtClean="0"/>
              <a:t>Do you know/understand/use the PDSA cycle?</a:t>
            </a:r>
          </a:p>
          <a:p>
            <a:endParaRPr lang="en-US" sz="900" dirty="0" smtClean="0"/>
          </a:p>
          <a:p>
            <a:r>
              <a:rPr lang="en-US" dirty="0" smtClean="0"/>
              <a:t>How do you select and prioritize PI initiatives?</a:t>
            </a:r>
            <a:endParaRPr lang="en-US" dirty="0"/>
          </a:p>
        </p:txBody>
      </p:sp>
      <p:sp>
        <p:nvSpPr>
          <p:cNvPr id="4" name="Slide Number Placeholder 3"/>
          <p:cNvSpPr>
            <a:spLocks noGrp="1"/>
          </p:cNvSpPr>
          <p:nvPr>
            <p:ph type="sldNum" sz="quarter" idx="10"/>
          </p:nvPr>
        </p:nvSpPr>
        <p:spPr/>
        <p:txBody>
          <a:bodyPr/>
          <a:lstStyle/>
          <a:p>
            <a:pPr>
              <a:defRPr/>
            </a:pPr>
            <a:fld id="{A3096F12-8E82-4115-80AF-CEF0A45228D9}" type="slidenum">
              <a:rPr lang="en-US" altLang="en-US" smtClean="0"/>
              <a:pPr>
                <a:defRPr/>
              </a:pPr>
              <a:t>20</a:t>
            </a:fld>
            <a:endParaRPr lang="en-US" altLang="en-US"/>
          </a:p>
        </p:txBody>
      </p:sp>
      <p:sp>
        <p:nvSpPr>
          <p:cNvPr id="5" name="Footer Placeholder 4"/>
          <p:cNvSpPr>
            <a:spLocks noGrp="1"/>
          </p:cNvSpPr>
          <p:nvPr>
            <p:ph type="ftr" sz="quarter" idx="11"/>
          </p:nvPr>
        </p:nvSpPr>
        <p:spPr/>
        <p:txBody>
          <a:bodyPr/>
          <a:lstStyle/>
          <a:p>
            <a:pPr>
              <a:defRPr/>
            </a:pPr>
            <a:r>
              <a:rPr lang="en-US" smtClean="0"/>
              <a:t>Presented by Partners in Medical Education, Inc. - 2014</a:t>
            </a:r>
            <a:endParaRPr lang="en-US" dirty="0" smtClean="0"/>
          </a:p>
        </p:txBody>
      </p:sp>
    </p:spTree>
    <p:extLst>
      <p:ext uri="{BB962C8B-B14F-4D97-AF65-F5344CB8AC3E}">
        <p14:creationId xmlns:p14="http://schemas.microsoft.com/office/powerpoint/2010/main" val="78493411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Self-Study Process</a:t>
            </a:r>
            <a:endParaRPr lang="en-US" dirty="0"/>
          </a:p>
        </p:txBody>
      </p:sp>
      <p:sp>
        <p:nvSpPr>
          <p:cNvPr id="3" name="Content Placeholder 2"/>
          <p:cNvSpPr>
            <a:spLocks noGrp="1"/>
          </p:cNvSpPr>
          <p:nvPr>
            <p:ph idx="1"/>
          </p:nvPr>
        </p:nvSpPr>
        <p:spPr/>
        <p:txBody>
          <a:bodyPr/>
          <a:lstStyle/>
          <a:p>
            <a:r>
              <a:rPr lang="en-US" dirty="0" smtClean="0"/>
              <a:t>ACGME does not specify the process to use</a:t>
            </a:r>
          </a:p>
          <a:p>
            <a:endParaRPr lang="en-US" sz="900" dirty="0" smtClean="0"/>
          </a:p>
          <a:p>
            <a:r>
              <a:rPr lang="en-US" dirty="0" smtClean="0"/>
              <a:t>However, you are expected collect, confirm, and clarify data.  This is not an isolated research project!</a:t>
            </a:r>
          </a:p>
          <a:p>
            <a:endParaRPr lang="en-US" sz="900" dirty="0" smtClean="0"/>
          </a:p>
          <a:p>
            <a:r>
              <a:rPr lang="en-US" dirty="0" smtClean="0"/>
              <a:t>Display longitudinal data on a spreadsheet?</a:t>
            </a:r>
          </a:p>
          <a:p>
            <a:endParaRPr lang="en-US" sz="900" dirty="0" smtClean="0"/>
          </a:p>
          <a:p>
            <a:r>
              <a:rPr lang="en-US" dirty="0" smtClean="0"/>
              <a:t>A core residency and its dependent subspecialty (fellowship) programs are one unit in NAS.  They conduct the self-study together and are surveyed together by ACGME.</a:t>
            </a:r>
            <a:endParaRPr lang="en-US" dirty="0"/>
          </a:p>
        </p:txBody>
      </p:sp>
      <p:sp>
        <p:nvSpPr>
          <p:cNvPr id="4" name="Slide Number Placeholder 3"/>
          <p:cNvSpPr>
            <a:spLocks noGrp="1"/>
          </p:cNvSpPr>
          <p:nvPr>
            <p:ph type="sldNum" sz="quarter" idx="10"/>
          </p:nvPr>
        </p:nvSpPr>
        <p:spPr/>
        <p:txBody>
          <a:bodyPr/>
          <a:lstStyle/>
          <a:p>
            <a:pPr>
              <a:defRPr/>
            </a:pPr>
            <a:fld id="{A3096F12-8E82-4115-80AF-CEF0A45228D9}" type="slidenum">
              <a:rPr lang="en-US" altLang="en-US" smtClean="0"/>
              <a:pPr>
                <a:defRPr/>
              </a:pPr>
              <a:t>21</a:t>
            </a:fld>
            <a:endParaRPr lang="en-US" altLang="en-US"/>
          </a:p>
        </p:txBody>
      </p:sp>
      <p:sp>
        <p:nvSpPr>
          <p:cNvPr id="5" name="Footer Placeholder 4"/>
          <p:cNvSpPr>
            <a:spLocks noGrp="1"/>
          </p:cNvSpPr>
          <p:nvPr>
            <p:ph type="ftr" sz="quarter" idx="11"/>
          </p:nvPr>
        </p:nvSpPr>
        <p:spPr/>
        <p:txBody>
          <a:bodyPr/>
          <a:lstStyle/>
          <a:p>
            <a:pPr>
              <a:defRPr/>
            </a:pPr>
            <a:r>
              <a:rPr lang="en-US" smtClean="0"/>
              <a:t>Presented by Partners in Medical Education, Inc. - 2014</a:t>
            </a:r>
            <a:endParaRPr lang="en-US" dirty="0" smtClean="0"/>
          </a:p>
        </p:txBody>
      </p:sp>
    </p:spTree>
    <p:extLst>
      <p:ext uri="{BB962C8B-B14F-4D97-AF65-F5344CB8AC3E}">
        <p14:creationId xmlns:p14="http://schemas.microsoft.com/office/powerpoint/2010/main" val="344978531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Self-Study Visit</a:t>
            </a:r>
            <a:endParaRPr lang="en-US" dirty="0"/>
          </a:p>
        </p:txBody>
      </p:sp>
      <p:sp>
        <p:nvSpPr>
          <p:cNvPr id="3" name="Content Placeholder 2"/>
          <p:cNvSpPr>
            <a:spLocks noGrp="1"/>
          </p:cNvSpPr>
          <p:nvPr>
            <p:ph idx="1"/>
          </p:nvPr>
        </p:nvSpPr>
        <p:spPr/>
        <p:txBody>
          <a:bodyPr/>
          <a:lstStyle/>
          <a:p>
            <a:r>
              <a:rPr lang="en-US" dirty="0" smtClean="0"/>
              <a:t>Every 10 years;  90 – 120 days notice </a:t>
            </a:r>
            <a:br>
              <a:rPr lang="en-US" dirty="0" smtClean="0"/>
            </a:br>
            <a:r>
              <a:rPr lang="en-US" dirty="0" smtClean="0"/>
              <a:t>of specific date</a:t>
            </a:r>
          </a:p>
          <a:p>
            <a:endParaRPr lang="en-US" sz="900" dirty="0" smtClean="0"/>
          </a:p>
          <a:p>
            <a:r>
              <a:rPr lang="en-US" dirty="0" smtClean="0"/>
              <a:t>Team of two or more field staff </a:t>
            </a:r>
            <a:br>
              <a:rPr lang="en-US" dirty="0" smtClean="0"/>
            </a:br>
            <a:r>
              <a:rPr lang="en-US" dirty="0" smtClean="0"/>
              <a:t>site visitors</a:t>
            </a:r>
          </a:p>
          <a:p>
            <a:endParaRPr lang="en-US" sz="900" dirty="0" smtClean="0"/>
          </a:p>
          <a:p>
            <a:r>
              <a:rPr lang="en-US" dirty="0" smtClean="0"/>
              <a:t>Single </a:t>
            </a:r>
            <a:r>
              <a:rPr lang="en-US" dirty="0"/>
              <a:t>day for core program; </a:t>
            </a:r>
            <a:r>
              <a:rPr lang="en-US" dirty="0" smtClean="0"/>
              <a:t/>
            </a:r>
            <a:br>
              <a:rPr lang="en-US" dirty="0" smtClean="0"/>
            </a:br>
            <a:r>
              <a:rPr lang="en-US" dirty="0" smtClean="0"/>
              <a:t>multiple </a:t>
            </a:r>
            <a:r>
              <a:rPr lang="en-US" dirty="0"/>
              <a:t>days for core residency </a:t>
            </a:r>
            <a:r>
              <a:rPr lang="en-US" dirty="0" smtClean="0"/>
              <a:t>with fellowships</a:t>
            </a:r>
          </a:p>
          <a:p>
            <a:pPr lvl="1"/>
            <a:endParaRPr lang="en-US" dirty="0" smtClean="0"/>
          </a:p>
          <a:p>
            <a:pPr lvl="1"/>
            <a:endParaRPr lang="en-US" dirty="0"/>
          </a:p>
          <a:p>
            <a:endParaRPr lang="en-US" dirty="0"/>
          </a:p>
        </p:txBody>
      </p:sp>
      <p:sp>
        <p:nvSpPr>
          <p:cNvPr id="4" name="Slide Number Placeholder 3"/>
          <p:cNvSpPr>
            <a:spLocks noGrp="1"/>
          </p:cNvSpPr>
          <p:nvPr>
            <p:ph type="sldNum" sz="quarter" idx="10"/>
          </p:nvPr>
        </p:nvSpPr>
        <p:spPr/>
        <p:txBody>
          <a:bodyPr/>
          <a:lstStyle/>
          <a:p>
            <a:pPr>
              <a:defRPr/>
            </a:pPr>
            <a:fld id="{A3096F12-8E82-4115-80AF-CEF0A45228D9}" type="slidenum">
              <a:rPr lang="en-US" altLang="en-US" smtClean="0"/>
              <a:pPr>
                <a:defRPr/>
              </a:pPr>
              <a:t>22</a:t>
            </a:fld>
            <a:endParaRPr lang="en-US" altLang="en-US"/>
          </a:p>
        </p:txBody>
      </p:sp>
      <p:sp>
        <p:nvSpPr>
          <p:cNvPr id="5" name="Footer Placeholder 4"/>
          <p:cNvSpPr>
            <a:spLocks noGrp="1"/>
          </p:cNvSpPr>
          <p:nvPr>
            <p:ph type="ftr" sz="quarter" idx="11"/>
          </p:nvPr>
        </p:nvSpPr>
        <p:spPr/>
        <p:txBody>
          <a:bodyPr/>
          <a:lstStyle/>
          <a:p>
            <a:pPr>
              <a:defRPr/>
            </a:pPr>
            <a:r>
              <a:rPr lang="en-US" smtClean="0"/>
              <a:t>Presented by Partners in Medical Education, Inc. - 2014</a:t>
            </a:r>
            <a:endParaRPr lang="en-US" dirty="0" smtClean="0"/>
          </a:p>
        </p:txBody>
      </p:sp>
      <p:pic>
        <p:nvPicPr>
          <p:cNvPr id="6" name="irc_mi" descr="http://3.bp.blogspot.com/-FZYMuMXaXZ8/TkoCq6x96tI/AAAAAAAAHJw/_U3SbySMOFo/s700/visitor+welcome+recep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1828800"/>
            <a:ext cx="2057400" cy="252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943253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Self-Study Visit</a:t>
            </a:r>
            <a:endParaRPr lang="en-US" dirty="0"/>
          </a:p>
        </p:txBody>
      </p:sp>
      <p:sp>
        <p:nvSpPr>
          <p:cNvPr id="3" name="Content Placeholder 2"/>
          <p:cNvSpPr>
            <a:spLocks noGrp="1"/>
          </p:cNvSpPr>
          <p:nvPr>
            <p:ph idx="1"/>
          </p:nvPr>
        </p:nvSpPr>
        <p:spPr/>
        <p:txBody>
          <a:bodyPr/>
          <a:lstStyle/>
          <a:p>
            <a:r>
              <a:rPr lang="en-US" dirty="0" smtClean="0"/>
              <a:t>ACGME visitors might review</a:t>
            </a:r>
          </a:p>
          <a:p>
            <a:pPr lvl="1"/>
            <a:r>
              <a:rPr lang="en-US" dirty="0" smtClean="0"/>
              <a:t>Curriculum goals and objectives</a:t>
            </a:r>
          </a:p>
          <a:p>
            <a:pPr lvl="1"/>
            <a:r>
              <a:rPr lang="en-US" dirty="0" smtClean="0"/>
              <a:t>Resident involvement in patient safety and </a:t>
            </a:r>
            <a:br>
              <a:rPr lang="en-US" dirty="0" smtClean="0"/>
            </a:br>
            <a:r>
              <a:rPr lang="en-US" dirty="0" smtClean="0"/>
              <a:t>performance improvement</a:t>
            </a:r>
          </a:p>
          <a:p>
            <a:pPr lvl="1"/>
            <a:r>
              <a:rPr lang="en-US" dirty="0" smtClean="0"/>
              <a:t>Documentation of APE process</a:t>
            </a:r>
          </a:p>
          <a:p>
            <a:pPr lvl="1"/>
            <a:r>
              <a:rPr lang="en-US" dirty="0" smtClean="0"/>
              <a:t>Duty hours, policies, accreditation compliance</a:t>
            </a:r>
          </a:p>
          <a:p>
            <a:pPr lvl="1"/>
            <a:r>
              <a:rPr lang="en-US" dirty="0" smtClean="0"/>
              <a:t>Faculty development</a:t>
            </a:r>
          </a:p>
          <a:p>
            <a:pPr lvl="1"/>
            <a:endParaRPr lang="en-US" dirty="0" smtClean="0"/>
          </a:p>
          <a:p>
            <a:pPr lvl="1"/>
            <a:endParaRPr lang="en-US" dirty="0"/>
          </a:p>
          <a:p>
            <a:endParaRPr lang="en-US" dirty="0"/>
          </a:p>
        </p:txBody>
      </p:sp>
      <p:sp>
        <p:nvSpPr>
          <p:cNvPr id="4" name="Slide Number Placeholder 3"/>
          <p:cNvSpPr>
            <a:spLocks noGrp="1"/>
          </p:cNvSpPr>
          <p:nvPr>
            <p:ph type="sldNum" sz="quarter" idx="10"/>
          </p:nvPr>
        </p:nvSpPr>
        <p:spPr/>
        <p:txBody>
          <a:bodyPr/>
          <a:lstStyle/>
          <a:p>
            <a:pPr>
              <a:defRPr/>
            </a:pPr>
            <a:fld id="{A3096F12-8E82-4115-80AF-CEF0A45228D9}" type="slidenum">
              <a:rPr lang="en-US" altLang="en-US" smtClean="0"/>
              <a:pPr>
                <a:defRPr/>
              </a:pPr>
              <a:t>23</a:t>
            </a:fld>
            <a:endParaRPr lang="en-US" altLang="en-US"/>
          </a:p>
        </p:txBody>
      </p:sp>
      <p:sp>
        <p:nvSpPr>
          <p:cNvPr id="5" name="Footer Placeholder 4"/>
          <p:cNvSpPr>
            <a:spLocks noGrp="1"/>
          </p:cNvSpPr>
          <p:nvPr>
            <p:ph type="ftr" sz="quarter" idx="11"/>
          </p:nvPr>
        </p:nvSpPr>
        <p:spPr/>
        <p:txBody>
          <a:bodyPr/>
          <a:lstStyle/>
          <a:p>
            <a:pPr>
              <a:defRPr/>
            </a:pPr>
            <a:r>
              <a:rPr lang="en-US" smtClean="0"/>
              <a:t>Presented by Partners in Medical Education, Inc. - 2014</a:t>
            </a:r>
            <a:endParaRPr lang="en-US" dirty="0" smtClean="0"/>
          </a:p>
        </p:txBody>
      </p:sp>
    </p:spTree>
    <p:extLst>
      <p:ext uri="{BB962C8B-B14F-4D97-AF65-F5344CB8AC3E}">
        <p14:creationId xmlns:p14="http://schemas.microsoft.com/office/powerpoint/2010/main" val="27109372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Self-Study Document</a:t>
            </a:r>
            <a:endParaRPr lang="en-US" dirty="0"/>
          </a:p>
        </p:txBody>
      </p:sp>
      <p:sp>
        <p:nvSpPr>
          <p:cNvPr id="3" name="Content Placeholder 2"/>
          <p:cNvSpPr>
            <a:spLocks noGrp="1"/>
          </p:cNvSpPr>
          <p:nvPr>
            <p:ph idx="1"/>
          </p:nvPr>
        </p:nvSpPr>
        <p:spPr/>
        <p:txBody>
          <a:bodyPr/>
          <a:lstStyle/>
          <a:p>
            <a:r>
              <a:rPr lang="en-US" dirty="0" smtClean="0"/>
              <a:t>Not to exceed 2500 words </a:t>
            </a:r>
            <a:br>
              <a:rPr lang="en-US" dirty="0" smtClean="0"/>
            </a:br>
            <a:r>
              <a:rPr lang="en-US" dirty="0" smtClean="0"/>
              <a:t>(about 7 pages, single spaced)</a:t>
            </a:r>
          </a:p>
          <a:p>
            <a:endParaRPr lang="en-US" sz="900" dirty="0" smtClean="0"/>
          </a:p>
          <a:p>
            <a:r>
              <a:rPr lang="en-US" dirty="0" smtClean="0"/>
              <a:t>Uploaded into ADS 10 days before the Self-Study Visit</a:t>
            </a:r>
          </a:p>
          <a:p>
            <a:endParaRPr lang="en-US" sz="900" dirty="0" smtClean="0"/>
          </a:p>
          <a:p>
            <a:r>
              <a:rPr lang="en-US" dirty="0" smtClean="0"/>
              <a:t>Will include a summary of how the Self-Study was conducted, and who participated in the process in the “Introduction.”  Keep a record of the process</a:t>
            </a:r>
            <a:endParaRPr lang="en-US" dirty="0"/>
          </a:p>
        </p:txBody>
      </p:sp>
      <p:sp>
        <p:nvSpPr>
          <p:cNvPr id="4" name="Slide Number Placeholder 3"/>
          <p:cNvSpPr>
            <a:spLocks noGrp="1"/>
          </p:cNvSpPr>
          <p:nvPr>
            <p:ph type="sldNum" sz="quarter" idx="10"/>
          </p:nvPr>
        </p:nvSpPr>
        <p:spPr/>
        <p:txBody>
          <a:bodyPr/>
          <a:lstStyle/>
          <a:p>
            <a:pPr>
              <a:defRPr/>
            </a:pPr>
            <a:fld id="{A3096F12-8E82-4115-80AF-CEF0A45228D9}" type="slidenum">
              <a:rPr lang="en-US" altLang="en-US" smtClean="0"/>
              <a:pPr>
                <a:defRPr/>
              </a:pPr>
              <a:t>24</a:t>
            </a:fld>
            <a:endParaRPr lang="en-US" altLang="en-US"/>
          </a:p>
        </p:txBody>
      </p:sp>
      <p:sp>
        <p:nvSpPr>
          <p:cNvPr id="5" name="Footer Placeholder 4"/>
          <p:cNvSpPr>
            <a:spLocks noGrp="1"/>
          </p:cNvSpPr>
          <p:nvPr>
            <p:ph type="ftr" sz="quarter" idx="11"/>
          </p:nvPr>
        </p:nvSpPr>
        <p:spPr/>
        <p:txBody>
          <a:bodyPr/>
          <a:lstStyle/>
          <a:p>
            <a:pPr>
              <a:defRPr/>
            </a:pPr>
            <a:r>
              <a:rPr lang="en-US" smtClean="0"/>
              <a:t>Presented by Partners in Medical Education, Inc. - 2014</a:t>
            </a:r>
            <a:endParaRPr lang="en-US" dirty="0" smtClean="0"/>
          </a:p>
        </p:txBody>
      </p:sp>
      <p:pic>
        <p:nvPicPr>
          <p:cNvPr id="6" name="Picture 5" descr="http://us.cdn4.123rf.com/168nwm/3dmask/3dmask1212/3dmask121200011/16991482-3d-white-people-examines-files-isolated-white-background-3d-image.jpg"/>
          <p:cNvPicPr/>
          <p:nvPr/>
        </p:nvPicPr>
        <p:blipFill>
          <a:blip r:embed="rId2">
            <a:extLst>
              <a:ext uri="{28A0092B-C50C-407E-A947-70E740481C1C}">
                <a14:useLocalDpi xmlns:a14="http://schemas.microsoft.com/office/drawing/2010/main" val="0"/>
              </a:ext>
            </a:extLst>
          </a:blip>
          <a:srcRect/>
          <a:stretch>
            <a:fillRect/>
          </a:stretch>
        </p:blipFill>
        <p:spPr bwMode="auto">
          <a:xfrm>
            <a:off x="7162800" y="4580336"/>
            <a:ext cx="1495425" cy="1744264"/>
          </a:xfrm>
          <a:prstGeom prst="rect">
            <a:avLst/>
          </a:prstGeom>
          <a:noFill/>
          <a:ln>
            <a:noFill/>
          </a:ln>
          <a:extLst/>
        </p:spPr>
      </p:pic>
    </p:spTree>
    <p:extLst>
      <p:ext uri="{BB962C8B-B14F-4D97-AF65-F5344CB8AC3E}">
        <p14:creationId xmlns:p14="http://schemas.microsoft.com/office/powerpoint/2010/main" val="249037236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Self-Study Document Elements*</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sz="2000" dirty="0" smtClean="0"/>
              <a:t>Introduction</a:t>
            </a:r>
          </a:p>
          <a:p>
            <a:pPr marL="457200" indent="-457200">
              <a:buFont typeface="+mj-lt"/>
              <a:buAutoNum type="arabicPeriod"/>
            </a:pPr>
            <a:r>
              <a:rPr lang="en-US" sz="2000" dirty="0" smtClean="0"/>
              <a:t>Program Overview</a:t>
            </a:r>
          </a:p>
          <a:p>
            <a:pPr marL="457200" indent="-457200">
              <a:buFont typeface="+mj-lt"/>
              <a:buAutoNum type="arabicPeriod"/>
            </a:pPr>
            <a:r>
              <a:rPr lang="en-US" sz="2000" dirty="0" smtClean="0"/>
              <a:t>Program Aims</a:t>
            </a:r>
          </a:p>
          <a:p>
            <a:pPr marL="457200" indent="-457200">
              <a:buFont typeface="+mj-lt"/>
              <a:buAutoNum type="arabicPeriod"/>
            </a:pPr>
            <a:r>
              <a:rPr lang="en-US" sz="2000" dirty="0" smtClean="0"/>
              <a:t>Aggregated lists of Strengths and Areas for </a:t>
            </a:r>
            <a:br>
              <a:rPr lang="en-US" sz="2000" dirty="0" smtClean="0"/>
            </a:br>
            <a:r>
              <a:rPr lang="en-US" sz="2000" dirty="0" smtClean="0"/>
              <a:t>Improvement for the period since the last </a:t>
            </a:r>
            <a:br>
              <a:rPr lang="en-US" sz="2000" dirty="0" smtClean="0"/>
            </a:br>
            <a:r>
              <a:rPr lang="en-US" sz="2000" dirty="0" smtClean="0"/>
              <a:t>scheduled accreditation review</a:t>
            </a:r>
          </a:p>
          <a:p>
            <a:pPr marL="457200" indent="-457200">
              <a:buFont typeface="+mj-lt"/>
              <a:buAutoNum type="arabicPeriod"/>
            </a:pPr>
            <a:r>
              <a:rPr lang="en-US" sz="2000" dirty="0" smtClean="0"/>
              <a:t>Opportunities and Threats</a:t>
            </a:r>
          </a:p>
          <a:p>
            <a:pPr marL="457200" indent="-457200">
              <a:buFont typeface="+mj-lt"/>
              <a:buAutoNum type="arabicPeriod"/>
            </a:pPr>
            <a:r>
              <a:rPr lang="en-US" sz="2000" dirty="0" smtClean="0"/>
              <a:t>Action Plans for maintaining Strengths, addressing Areas for improvement, capitalizing on Opportunities, and mitigating Threats</a:t>
            </a:r>
          </a:p>
          <a:p>
            <a:pPr marL="457200" indent="-457200">
              <a:buFont typeface="+mj-lt"/>
              <a:buAutoNum type="arabicPeriod"/>
            </a:pPr>
            <a:endParaRPr lang="en-US" sz="2000" dirty="0"/>
          </a:p>
          <a:p>
            <a:pPr marL="0" indent="0">
              <a:buNone/>
            </a:pPr>
            <a:r>
              <a:rPr lang="en-US" sz="2000" dirty="0" smtClean="0"/>
              <a:t>*</a:t>
            </a:r>
            <a:r>
              <a:rPr lang="en-US" sz="1600" dirty="0" smtClean="0"/>
              <a:t>Source:  </a:t>
            </a:r>
            <a:r>
              <a:rPr lang="en-US" sz="1600" dirty="0" err="1" smtClean="0"/>
              <a:t>Philibert</a:t>
            </a:r>
            <a:r>
              <a:rPr lang="en-US" sz="1600" dirty="0" smtClean="0"/>
              <a:t> I, </a:t>
            </a:r>
            <a:r>
              <a:rPr lang="en-US" sz="1600" dirty="0" err="1" smtClean="0"/>
              <a:t>Lieh</a:t>
            </a:r>
            <a:r>
              <a:rPr lang="en-US" sz="1600" dirty="0" smtClean="0"/>
              <a:t>-Lai M. A Practical Guide to the ACGME Self-Study.                     	</a:t>
            </a:r>
            <a:r>
              <a:rPr lang="en-US" sz="1600" i="1" dirty="0" smtClean="0"/>
              <a:t>J Grad Med Educ. 2014;6(3):612-614.</a:t>
            </a:r>
            <a:endParaRPr lang="en-US" sz="1600" dirty="0"/>
          </a:p>
        </p:txBody>
      </p:sp>
      <p:sp>
        <p:nvSpPr>
          <p:cNvPr id="4" name="Slide Number Placeholder 3"/>
          <p:cNvSpPr>
            <a:spLocks noGrp="1"/>
          </p:cNvSpPr>
          <p:nvPr>
            <p:ph type="sldNum" sz="quarter" idx="10"/>
          </p:nvPr>
        </p:nvSpPr>
        <p:spPr/>
        <p:txBody>
          <a:bodyPr/>
          <a:lstStyle/>
          <a:p>
            <a:pPr>
              <a:defRPr/>
            </a:pPr>
            <a:fld id="{A3096F12-8E82-4115-80AF-CEF0A45228D9}" type="slidenum">
              <a:rPr lang="en-US" altLang="en-US" smtClean="0"/>
              <a:pPr>
                <a:defRPr/>
              </a:pPr>
              <a:t>25</a:t>
            </a:fld>
            <a:endParaRPr lang="en-US" altLang="en-US"/>
          </a:p>
        </p:txBody>
      </p:sp>
      <p:sp>
        <p:nvSpPr>
          <p:cNvPr id="5" name="Footer Placeholder 4"/>
          <p:cNvSpPr>
            <a:spLocks noGrp="1"/>
          </p:cNvSpPr>
          <p:nvPr>
            <p:ph type="ftr" sz="quarter" idx="11"/>
          </p:nvPr>
        </p:nvSpPr>
        <p:spPr/>
        <p:txBody>
          <a:bodyPr/>
          <a:lstStyle/>
          <a:p>
            <a:pPr>
              <a:defRPr/>
            </a:pPr>
            <a:r>
              <a:rPr lang="en-US" smtClean="0"/>
              <a:t>Presented by Partners in Medical Education, Inc. - 2014</a:t>
            </a:r>
            <a:endParaRPr lang="en-US" dirty="0" smtClean="0"/>
          </a:p>
        </p:txBody>
      </p:sp>
      <p:pic>
        <p:nvPicPr>
          <p:cNvPr id="6" name="Picture 5" descr="http://planetchemistry.files.wordpress.com/2010/02/tick-box.jpg"/>
          <p:cNvPicPr/>
          <p:nvPr/>
        </p:nvPicPr>
        <p:blipFill>
          <a:blip r:embed="rId2">
            <a:extLst>
              <a:ext uri="{28A0092B-C50C-407E-A947-70E740481C1C}">
                <a14:useLocalDpi xmlns:a14="http://schemas.microsoft.com/office/drawing/2010/main" val="0"/>
              </a:ext>
            </a:extLst>
          </a:blip>
          <a:srcRect/>
          <a:stretch>
            <a:fillRect/>
          </a:stretch>
        </p:blipFill>
        <p:spPr bwMode="auto">
          <a:xfrm>
            <a:off x="6574838" y="2362200"/>
            <a:ext cx="1607137" cy="1600200"/>
          </a:xfrm>
          <a:prstGeom prst="rect">
            <a:avLst/>
          </a:prstGeom>
          <a:noFill/>
          <a:ln>
            <a:noFill/>
          </a:ln>
        </p:spPr>
      </p:pic>
    </p:spTree>
    <p:extLst>
      <p:ext uri="{BB962C8B-B14F-4D97-AF65-F5344CB8AC3E}">
        <p14:creationId xmlns:p14="http://schemas.microsoft.com/office/powerpoint/2010/main" val="171116369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Self-Study Document</a:t>
            </a:r>
            <a:endParaRPr lang="en-US" dirty="0"/>
          </a:p>
        </p:txBody>
      </p:sp>
      <p:sp>
        <p:nvSpPr>
          <p:cNvPr id="3" name="Content Placeholder 2"/>
          <p:cNvSpPr>
            <a:spLocks noGrp="1"/>
          </p:cNvSpPr>
          <p:nvPr>
            <p:ph idx="1"/>
          </p:nvPr>
        </p:nvSpPr>
        <p:spPr/>
        <p:txBody>
          <a:bodyPr/>
          <a:lstStyle/>
          <a:p>
            <a:r>
              <a:rPr lang="en-US" dirty="0" smtClean="0"/>
              <a:t>Focus on SWOT</a:t>
            </a:r>
          </a:p>
          <a:p>
            <a:endParaRPr lang="en-US" sz="900" dirty="0" smtClean="0"/>
          </a:p>
          <a:p>
            <a:r>
              <a:rPr lang="en-US" dirty="0" smtClean="0"/>
              <a:t>Show evidence of </a:t>
            </a:r>
            <a:r>
              <a:rPr lang="en-US" u="sng" dirty="0" smtClean="0"/>
              <a:t>ongoing</a:t>
            </a:r>
            <a:r>
              <a:rPr lang="en-US" dirty="0" smtClean="0"/>
              <a:t> improvement through sequential annual program evaluation action plans and program improvement initiatives</a:t>
            </a:r>
          </a:p>
          <a:p>
            <a:endParaRPr lang="en-US" sz="900" dirty="0" smtClean="0"/>
          </a:p>
          <a:p>
            <a:r>
              <a:rPr lang="en-US" dirty="0" smtClean="0"/>
              <a:t>Prepare a sample to show how your program tracks the progress in those performance improvement initiatives, and then ties the findings into the next APE</a:t>
            </a:r>
            <a:endParaRPr lang="en-US" dirty="0"/>
          </a:p>
        </p:txBody>
      </p:sp>
      <p:sp>
        <p:nvSpPr>
          <p:cNvPr id="4" name="Slide Number Placeholder 3"/>
          <p:cNvSpPr>
            <a:spLocks noGrp="1"/>
          </p:cNvSpPr>
          <p:nvPr>
            <p:ph type="sldNum" sz="quarter" idx="10"/>
          </p:nvPr>
        </p:nvSpPr>
        <p:spPr/>
        <p:txBody>
          <a:bodyPr/>
          <a:lstStyle/>
          <a:p>
            <a:pPr>
              <a:defRPr/>
            </a:pPr>
            <a:fld id="{A3096F12-8E82-4115-80AF-CEF0A45228D9}" type="slidenum">
              <a:rPr lang="en-US" altLang="en-US" smtClean="0"/>
              <a:pPr>
                <a:defRPr/>
              </a:pPr>
              <a:t>26</a:t>
            </a:fld>
            <a:endParaRPr lang="en-US" altLang="en-US"/>
          </a:p>
        </p:txBody>
      </p:sp>
      <p:sp>
        <p:nvSpPr>
          <p:cNvPr id="5" name="Footer Placeholder 4"/>
          <p:cNvSpPr>
            <a:spLocks noGrp="1"/>
          </p:cNvSpPr>
          <p:nvPr>
            <p:ph type="ftr" sz="quarter" idx="11"/>
          </p:nvPr>
        </p:nvSpPr>
        <p:spPr/>
        <p:txBody>
          <a:bodyPr/>
          <a:lstStyle/>
          <a:p>
            <a:pPr>
              <a:defRPr/>
            </a:pPr>
            <a:r>
              <a:rPr lang="en-US" smtClean="0"/>
              <a:t>Presented by Partners in Medical Education, Inc. - 2014</a:t>
            </a:r>
            <a:endParaRPr lang="en-US" dirty="0" smtClean="0"/>
          </a:p>
        </p:txBody>
      </p:sp>
    </p:spTree>
    <p:extLst>
      <p:ext uri="{BB962C8B-B14F-4D97-AF65-F5344CB8AC3E}">
        <p14:creationId xmlns:p14="http://schemas.microsoft.com/office/powerpoint/2010/main" val="256580433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ACGME Self-Study Visit</a:t>
            </a:r>
            <a:endParaRPr lang="en-US" dirty="0"/>
          </a:p>
        </p:txBody>
      </p:sp>
      <p:sp>
        <p:nvSpPr>
          <p:cNvPr id="3" name="Content Placeholder 2"/>
          <p:cNvSpPr>
            <a:spLocks noGrp="1"/>
          </p:cNvSpPr>
          <p:nvPr>
            <p:ph idx="1"/>
          </p:nvPr>
        </p:nvSpPr>
        <p:spPr/>
        <p:txBody>
          <a:bodyPr/>
          <a:lstStyle/>
          <a:p>
            <a:pPr marL="0" indent="0">
              <a:buNone/>
            </a:pPr>
            <a:r>
              <a:rPr lang="en-US" dirty="0" smtClean="0"/>
              <a:t>In addition to reviewing the self-study report, the team can be expected to examine:</a:t>
            </a:r>
          </a:p>
          <a:p>
            <a:pPr marL="0" indent="0">
              <a:buNone/>
            </a:pPr>
            <a:endParaRPr lang="en-US" sz="900" dirty="0" smtClean="0"/>
          </a:p>
          <a:p>
            <a:r>
              <a:rPr lang="en-US" sz="2000" dirty="0" smtClean="0"/>
              <a:t>Compliance with accreditation requirements</a:t>
            </a:r>
          </a:p>
          <a:p>
            <a:r>
              <a:rPr lang="en-US" sz="2000" dirty="0" smtClean="0"/>
              <a:t>Issues identified in resident/faculty surveys</a:t>
            </a:r>
          </a:p>
          <a:p>
            <a:r>
              <a:rPr lang="en-US" sz="2000" dirty="0" smtClean="0"/>
              <a:t>Verification of self-reported data (e.g., responses to previous citations in ADS; resident participation in PI; scholarly activity)</a:t>
            </a:r>
          </a:p>
          <a:p>
            <a:r>
              <a:rPr lang="en-US" sz="2000" dirty="0" smtClean="0"/>
              <a:t>Faculty development</a:t>
            </a:r>
          </a:p>
          <a:p>
            <a:r>
              <a:rPr lang="en-US" sz="2000" dirty="0" smtClean="0"/>
              <a:t>Appropriateness of SWOT analysis</a:t>
            </a: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A3096F12-8E82-4115-80AF-CEF0A45228D9}" type="slidenum">
              <a:rPr lang="en-US" altLang="en-US" smtClean="0"/>
              <a:pPr>
                <a:defRPr/>
              </a:pPr>
              <a:t>27</a:t>
            </a:fld>
            <a:endParaRPr lang="en-US" altLang="en-US"/>
          </a:p>
        </p:txBody>
      </p:sp>
      <p:sp>
        <p:nvSpPr>
          <p:cNvPr id="5" name="Footer Placeholder 4"/>
          <p:cNvSpPr>
            <a:spLocks noGrp="1"/>
          </p:cNvSpPr>
          <p:nvPr>
            <p:ph type="ftr" sz="quarter" idx="11"/>
          </p:nvPr>
        </p:nvSpPr>
        <p:spPr/>
        <p:txBody>
          <a:bodyPr/>
          <a:lstStyle/>
          <a:p>
            <a:pPr>
              <a:defRPr/>
            </a:pPr>
            <a:r>
              <a:rPr lang="en-US" smtClean="0"/>
              <a:t>Presented by Partners in Medical Education, Inc. - 2014</a:t>
            </a:r>
            <a:endParaRPr lang="en-US" dirty="0" smtClean="0"/>
          </a:p>
        </p:txBody>
      </p:sp>
    </p:spTree>
    <p:extLst>
      <p:ext uri="{BB962C8B-B14F-4D97-AF65-F5344CB8AC3E}">
        <p14:creationId xmlns:p14="http://schemas.microsoft.com/office/powerpoint/2010/main" val="156907835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Should You Do NOW?</a:t>
            </a:r>
            <a:endParaRPr lang="en-US" dirty="0"/>
          </a:p>
        </p:txBody>
      </p:sp>
      <p:sp>
        <p:nvSpPr>
          <p:cNvPr id="3" name="Content Placeholder 2"/>
          <p:cNvSpPr>
            <a:spLocks noGrp="1"/>
          </p:cNvSpPr>
          <p:nvPr>
            <p:ph idx="1"/>
          </p:nvPr>
        </p:nvSpPr>
        <p:spPr/>
        <p:txBody>
          <a:bodyPr/>
          <a:lstStyle/>
          <a:p>
            <a:r>
              <a:rPr lang="en-US" sz="2000" dirty="0" smtClean="0"/>
              <a:t>Know when you are scheduled for your first self-study</a:t>
            </a:r>
          </a:p>
          <a:p>
            <a:endParaRPr lang="en-US" sz="900" dirty="0" smtClean="0"/>
          </a:p>
          <a:p>
            <a:r>
              <a:rPr lang="en-US" sz="2000" dirty="0" smtClean="0"/>
              <a:t>Review the September 2014 JGME article </a:t>
            </a:r>
          </a:p>
          <a:p>
            <a:endParaRPr lang="en-US" sz="900" dirty="0" smtClean="0"/>
          </a:p>
          <a:p>
            <a:r>
              <a:rPr lang="en-US" sz="2000" dirty="0" smtClean="0"/>
              <a:t>Define your program’s aims</a:t>
            </a:r>
          </a:p>
          <a:p>
            <a:endParaRPr lang="en-US" sz="900" dirty="0" smtClean="0"/>
          </a:p>
          <a:p>
            <a:r>
              <a:rPr lang="en-US" sz="2000" dirty="0" smtClean="0"/>
              <a:t>Devote necessary time and effort to produce </a:t>
            </a:r>
            <a:br>
              <a:rPr lang="en-US" sz="2000" dirty="0" smtClean="0"/>
            </a:br>
            <a:r>
              <a:rPr lang="en-US" sz="2000" dirty="0" smtClean="0"/>
              <a:t>an effective Annual Program Evaluation every year</a:t>
            </a:r>
          </a:p>
          <a:p>
            <a:endParaRPr lang="en-US" sz="900" dirty="0" smtClean="0"/>
          </a:p>
          <a:p>
            <a:r>
              <a:rPr lang="en-US" sz="2000" dirty="0" smtClean="0"/>
              <a:t>Educate your faculty and residents to</a:t>
            </a:r>
            <a:br>
              <a:rPr lang="en-US" sz="2000" dirty="0" smtClean="0"/>
            </a:br>
            <a:r>
              <a:rPr lang="en-US" sz="2000" dirty="0" smtClean="0"/>
              <a:t>prepare them for their role in the self-study process</a:t>
            </a:r>
          </a:p>
          <a:p>
            <a:endParaRPr lang="en-US" sz="900" dirty="0" smtClean="0"/>
          </a:p>
          <a:p>
            <a:r>
              <a:rPr lang="en-US" sz="2000" dirty="0" smtClean="0"/>
              <a:t>Set up a system now to track everything!</a:t>
            </a:r>
            <a:endParaRPr lang="en-US" sz="2000" dirty="0"/>
          </a:p>
        </p:txBody>
      </p:sp>
      <p:sp>
        <p:nvSpPr>
          <p:cNvPr id="4" name="Slide Number Placeholder 3"/>
          <p:cNvSpPr>
            <a:spLocks noGrp="1"/>
          </p:cNvSpPr>
          <p:nvPr>
            <p:ph type="sldNum" sz="quarter" idx="10"/>
          </p:nvPr>
        </p:nvSpPr>
        <p:spPr/>
        <p:txBody>
          <a:bodyPr/>
          <a:lstStyle/>
          <a:p>
            <a:pPr>
              <a:defRPr/>
            </a:pPr>
            <a:fld id="{A3096F12-8E82-4115-80AF-CEF0A45228D9}" type="slidenum">
              <a:rPr lang="en-US" altLang="en-US" smtClean="0"/>
              <a:pPr>
                <a:defRPr/>
              </a:pPr>
              <a:t>28</a:t>
            </a:fld>
            <a:endParaRPr lang="en-US" altLang="en-US"/>
          </a:p>
        </p:txBody>
      </p:sp>
      <p:sp>
        <p:nvSpPr>
          <p:cNvPr id="5" name="Footer Placeholder 4"/>
          <p:cNvSpPr>
            <a:spLocks noGrp="1"/>
          </p:cNvSpPr>
          <p:nvPr>
            <p:ph type="ftr" sz="quarter" idx="11"/>
          </p:nvPr>
        </p:nvSpPr>
        <p:spPr/>
        <p:txBody>
          <a:bodyPr/>
          <a:lstStyle/>
          <a:p>
            <a:pPr>
              <a:defRPr/>
            </a:pPr>
            <a:r>
              <a:rPr lang="en-US" smtClean="0"/>
              <a:t>Presented by Partners in Medical Education, Inc. - 2014</a:t>
            </a:r>
            <a:endParaRPr lang="en-US" dirty="0" smtClean="0"/>
          </a:p>
        </p:txBody>
      </p:sp>
      <p:pic>
        <p:nvPicPr>
          <p:cNvPr id="6" name="irc_mi" descr="http://us.cdn1.123rf.com/168nwm/coramax/coramax1212/coramax121200072/16896967-3d-people--man-person-with-a-clipboard-checklis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2743200"/>
            <a:ext cx="1905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94770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3096F12-8E82-4115-80AF-CEF0A45228D9}" type="slidenum">
              <a:rPr lang="en-US" altLang="en-US" smtClean="0"/>
              <a:pPr>
                <a:defRPr/>
              </a:pPr>
              <a:t>29</a:t>
            </a:fld>
            <a:endParaRPr lang="en-US" altLang="en-US"/>
          </a:p>
        </p:txBody>
      </p:sp>
      <p:sp>
        <p:nvSpPr>
          <p:cNvPr id="5" name="Footer Placeholder 4"/>
          <p:cNvSpPr>
            <a:spLocks noGrp="1"/>
          </p:cNvSpPr>
          <p:nvPr>
            <p:ph type="ftr" sz="quarter" idx="11"/>
          </p:nvPr>
        </p:nvSpPr>
        <p:spPr/>
        <p:txBody>
          <a:bodyPr/>
          <a:lstStyle/>
          <a:p>
            <a:pPr>
              <a:defRPr/>
            </a:pPr>
            <a:r>
              <a:rPr lang="en-US" smtClean="0"/>
              <a:t>Presented by Partners in Medical Education, Inc. - 2014</a:t>
            </a:r>
            <a:endParaRPr lang="en-US" dirty="0" smtClean="0"/>
          </a:p>
        </p:txBody>
      </p:sp>
      <p:pic>
        <p:nvPicPr>
          <p:cNvPr id="6" name="Picture 6" descr="C:\Users\owner\Documents\Partners in Medical Education\Telecourses &amp; Webinars\Ask Partners 2014\ape to ssv.jpg"/>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7050" t="3900" r="938" b="1055"/>
          <a:stretch/>
        </p:blipFill>
        <p:spPr bwMode="auto">
          <a:xfrm>
            <a:off x="1" y="-9899"/>
            <a:ext cx="9144000" cy="6867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553088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4953000"/>
            <a:ext cx="292608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Goals and Objectives</a:t>
            </a:r>
            <a:endParaRPr lang="en-US" dirty="0"/>
          </a:p>
        </p:txBody>
      </p:sp>
      <p:sp>
        <p:nvSpPr>
          <p:cNvPr id="3" name="Content Placeholder 2"/>
          <p:cNvSpPr>
            <a:spLocks noGrp="1"/>
          </p:cNvSpPr>
          <p:nvPr>
            <p:ph idx="1"/>
          </p:nvPr>
        </p:nvSpPr>
        <p:spPr/>
        <p:txBody>
          <a:bodyPr/>
          <a:lstStyle/>
          <a:p>
            <a:r>
              <a:rPr lang="en-US" dirty="0" smtClean="0"/>
              <a:t>Identify role of self-study visits in the Next Accreditation System’s (NAS) continuous oversight process</a:t>
            </a:r>
          </a:p>
          <a:p>
            <a:endParaRPr lang="en-US" dirty="0" smtClean="0"/>
          </a:p>
          <a:p>
            <a:r>
              <a:rPr lang="en-US" dirty="0" smtClean="0"/>
              <a:t>Compare and contrast the program Self-Study </a:t>
            </a:r>
            <a:r>
              <a:rPr lang="en-US" dirty="0"/>
              <a:t>V</a:t>
            </a:r>
            <a:r>
              <a:rPr lang="en-US" dirty="0" smtClean="0"/>
              <a:t>isit (SSV) and Annual Program Evaluation (APE) processes</a:t>
            </a:r>
          </a:p>
          <a:p>
            <a:endParaRPr lang="en-US" dirty="0" smtClean="0"/>
          </a:p>
          <a:p>
            <a:r>
              <a:rPr lang="en-US" dirty="0" smtClean="0"/>
              <a:t>Identify practical steps to take </a:t>
            </a:r>
            <a:r>
              <a:rPr lang="en-US" u="sng" dirty="0" smtClean="0"/>
              <a:t>now</a:t>
            </a:r>
            <a:endParaRPr lang="en-US" dirty="0"/>
          </a:p>
        </p:txBody>
      </p:sp>
      <p:sp>
        <p:nvSpPr>
          <p:cNvPr id="4" name="Slide Number Placeholder 3"/>
          <p:cNvSpPr>
            <a:spLocks noGrp="1"/>
          </p:cNvSpPr>
          <p:nvPr>
            <p:ph type="sldNum" sz="quarter" idx="10"/>
          </p:nvPr>
        </p:nvSpPr>
        <p:spPr/>
        <p:txBody>
          <a:bodyPr/>
          <a:lstStyle/>
          <a:p>
            <a:pPr>
              <a:defRPr/>
            </a:pPr>
            <a:fld id="{A3096F12-8E82-4115-80AF-CEF0A45228D9}" type="slidenum">
              <a:rPr lang="en-US" altLang="en-US" smtClean="0"/>
              <a:pPr>
                <a:defRPr/>
              </a:pPr>
              <a:t>3</a:t>
            </a:fld>
            <a:endParaRPr lang="en-US" altLang="en-US"/>
          </a:p>
        </p:txBody>
      </p:sp>
      <p:sp>
        <p:nvSpPr>
          <p:cNvPr id="5" name="Footer Placeholder 4"/>
          <p:cNvSpPr>
            <a:spLocks noGrp="1"/>
          </p:cNvSpPr>
          <p:nvPr>
            <p:ph type="ftr" sz="quarter" idx="11"/>
          </p:nvPr>
        </p:nvSpPr>
        <p:spPr/>
        <p:txBody>
          <a:bodyPr/>
          <a:lstStyle/>
          <a:p>
            <a:pPr>
              <a:defRPr/>
            </a:pPr>
            <a:r>
              <a:rPr lang="en-US" dirty="0" smtClean="0"/>
              <a:t>Presented by Partners in Medical Education, Inc. - 2014</a:t>
            </a:r>
          </a:p>
        </p:txBody>
      </p:sp>
    </p:spTree>
    <p:extLst>
      <p:ext uri="{BB962C8B-B14F-4D97-AF65-F5344CB8AC3E}">
        <p14:creationId xmlns:p14="http://schemas.microsoft.com/office/powerpoint/2010/main" val="264465619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457200" y="1600200"/>
            <a:ext cx="8229600" cy="3886200"/>
          </a:xfrm>
        </p:spPr>
        <p:txBody>
          <a:bodyPr/>
          <a:lstStyle/>
          <a:p>
            <a:pPr marL="0" indent="0" algn="ctr">
              <a:buNone/>
            </a:pPr>
            <a:r>
              <a:rPr lang="en-US" dirty="0" smtClean="0"/>
              <a:t>Want more information about conducting</a:t>
            </a:r>
          </a:p>
          <a:p>
            <a:pPr marL="0" indent="0" algn="ctr">
              <a:buNone/>
            </a:pPr>
            <a:r>
              <a:rPr lang="en-US" dirty="0"/>
              <a:t>y</a:t>
            </a:r>
            <a:r>
              <a:rPr lang="en-US" dirty="0" smtClean="0"/>
              <a:t>our self-study visit?</a:t>
            </a:r>
          </a:p>
          <a:p>
            <a:pPr marL="0" indent="0" algn="ctr">
              <a:buNone/>
            </a:pPr>
            <a:endParaRPr lang="en-US" dirty="0"/>
          </a:p>
          <a:p>
            <a:pPr marL="0" indent="0" algn="ctr">
              <a:buNone/>
            </a:pPr>
            <a:r>
              <a:rPr lang="en-US" i="1" dirty="0" smtClean="0"/>
              <a:t>Ask us about a customized consulting engagement to  jump start your process</a:t>
            </a:r>
            <a:endParaRPr lang="en-US" i="1" dirty="0"/>
          </a:p>
        </p:txBody>
      </p:sp>
      <p:sp>
        <p:nvSpPr>
          <p:cNvPr id="4" name="Slide Number Placeholder 3"/>
          <p:cNvSpPr>
            <a:spLocks noGrp="1"/>
          </p:cNvSpPr>
          <p:nvPr>
            <p:ph type="sldNum" sz="quarter" idx="10"/>
          </p:nvPr>
        </p:nvSpPr>
        <p:spPr/>
        <p:txBody>
          <a:bodyPr/>
          <a:lstStyle/>
          <a:p>
            <a:pPr>
              <a:defRPr/>
            </a:pPr>
            <a:fld id="{A3096F12-8E82-4115-80AF-CEF0A45228D9}" type="slidenum">
              <a:rPr lang="en-US" altLang="en-US" smtClean="0"/>
              <a:pPr>
                <a:defRPr/>
              </a:pPr>
              <a:t>30</a:t>
            </a:fld>
            <a:endParaRPr lang="en-US" altLang="en-US"/>
          </a:p>
        </p:txBody>
      </p:sp>
      <p:sp>
        <p:nvSpPr>
          <p:cNvPr id="5" name="Footer Placeholder 4"/>
          <p:cNvSpPr>
            <a:spLocks noGrp="1"/>
          </p:cNvSpPr>
          <p:nvPr>
            <p:ph type="ftr" sz="quarter" idx="11"/>
          </p:nvPr>
        </p:nvSpPr>
        <p:spPr/>
        <p:txBody>
          <a:bodyPr/>
          <a:lstStyle/>
          <a:p>
            <a:pPr>
              <a:defRPr/>
            </a:pPr>
            <a:r>
              <a:rPr lang="en-US" smtClean="0"/>
              <a:t>Presented by Partners in Medical Education, Inc. - 2014</a:t>
            </a:r>
            <a:endParaRPr lang="en-US" dirty="0" smtClean="0"/>
          </a:p>
        </p:txBody>
      </p:sp>
      <p:pic>
        <p:nvPicPr>
          <p:cNvPr id="6" name="irc_mi" descr="http://cclscorp.com/ESW/Images/Fotolia_coramax_44374988_Subscription_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6200" y="4267200"/>
            <a:ext cx="1295400" cy="165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574773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3"/>
          <p:cNvSpPr>
            <a:spLocks noGrp="1" noChangeArrowheads="1"/>
          </p:cNvSpPr>
          <p:nvPr>
            <p:ph type="body" idx="1"/>
          </p:nvPr>
        </p:nvSpPr>
        <p:spPr>
          <a:xfrm>
            <a:off x="304800" y="855663"/>
            <a:ext cx="4319588" cy="5410200"/>
          </a:xfrm>
        </p:spPr>
        <p:txBody>
          <a:bodyPr/>
          <a:lstStyle/>
          <a:p>
            <a:pPr algn="ctr" eaLnBrk="1" hangingPunct="1">
              <a:lnSpc>
                <a:spcPct val="80000"/>
              </a:lnSpc>
              <a:buFont typeface="Wingdings" charset="0"/>
              <a:buNone/>
            </a:pPr>
            <a:r>
              <a:rPr lang="en-US" sz="1800" b="1" i="1" dirty="0">
                <a:ea typeface="ＭＳ Ｐゴシック" charset="0"/>
              </a:rPr>
              <a:t> </a:t>
            </a:r>
          </a:p>
          <a:p>
            <a:pPr algn="ctr" eaLnBrk="1" hangingPunct="1">
              <a:lnSpc>
                <a:spcPct val="80000"/>
              </a:lnSpc>
              <a:buFont typeface="Wingdings" charset="0"/>
              <a:buNone/>
            </a:pPr>
            <a:r>
              <a:rPr lang="en-US" sz="1800" b="1" dirty="0">
                <a:solidFill>
                  <a:srgbClr val="00A600"/>
                </a:solidFill>
                <a:ea typeface="ＭＳ Ｐゴシック" charset="0"/>
              </a:rPr>
              <a:t>  Upcoming Live Webinars</a:t>
            </a:r>
            <a:endParaRPr lang="en-US" sz="1600" b="1" dirty="0">
              <a:solidFill>
                <a:srgbClr val="00A600"/>
              </a:solidFill>
              <a:ea typeface="ＭＳ Ｐゴシック" charset="0"/>
            </a:endParaRPr>
          </a:p>
          <a:p>
            <a:pPr algn="ctr" eaLnBrk="1" hangingPunct="1">
              <a:lnSpc>
                <a:spcPct val="80000"/>
              </a:lnSpc>
              <a:buFont typeface="Wingdings" charset="0"/>
              <a:buNone/>
            </a:pPr>
            <a:endParaRPr lang="en-US" sz="1200" dirty="0">
              <a:ea typeface="ＭＳ Ｐゴシック" charset="0"/>
            </a:endParaRPr>
          </a:p>
          <a:p>
            <a:pPr algn="ctr" eaLnBrk="1" hangingPunct="1">
              <a:lnSpc>
                <a:spcPct val="80000"/>
              </a:lnSpc>
              <a:buFont typeface="Wingdings" charset="0"/>
              <a:buNone/>
            </a:pPr>
            <a:endParaRPr lang="en-US" sz="1200" dirty="0">
              <a:ea typeface="ＭＳ Ｐゴシック" charset="0"/>
            </a:endParaRPr>
          </a:p>
          <a:p>
            <a:pPr algn="ctr" eaLnBrk="1" hangingPunct="1">
              <a:lnSpc>
                <a:spcPct val="80000"/>
              </a:lnSpc>
              <a:buFont typeface="Wingdings" charset="0"/>
              <a:buNone/>
            </a:pPr>
            <a:r>
              <a:rPr lang="en-US" sz="1500" b="1" dirty="0" smtClean="0">
                <a:ea typeface="ＭＳ Ｐゴシック" charset="0"/>
              </a:rPr>
              <a:t>Program Accreditation Under NAS</a:t>
            </a:r>
            <a:endParaRPr lang="en-US" sz="1500" b="1" dirty="0">
              <a:ea typeface="ＭＳ Ｐゴシック" charset="0"/>
            </a:endParaRPr>
          </a:p>
          <a:p>
            <a:pPr algn="ctr" eaLnBrk="1" hangingPunct="1">
              <a:lnSpc>
                <a:spcPct val="80000"/>
              </a:lnSpc>
              <a:buFont typeface="Wingdings" charset="0"/>
              <a:buNone/>
            </a:pPr>
            <a:r>
              <a:rPr lang="en-US" sz="1200" dirty="0" smtClean="0">
                <a:ea typeface="ＭＳ Ｐゴシック" charset="0"/>
              </a:rPr>
              <a:t>Wednesday, December 10, 2014</a:t>
            </a:r>
            <a:endParaRPr lang="en-US" sz="1200" dirty="0">
              <a:ea typeface="ＭＳ Ｐゴシック" charset="0"/>
            </a:endParaRPr>
          </a:p>
          <a:p>
            <a:pPr algn="ctr" eaLnBrk="1" hangingPunct="1">
              <a:lnSpc>
                <a:spcPct val="80000"/>
              </a:lnSpc>
              <a:buFont typeface="Wingdings" charset="0"/>
              <a:buNone/>
            </a:pPr>
            <a:r>
              <a:rPr lang="en-US" sz="1200" dirty="0" smtClean="0">
                <a:ea typeface="ＭＳ Ｐゴシック" charset="0"/>
              </a:rPr>
              <a:t>12:00pm – 1:30pm EST</a:t>
            </a:r>
            <a:endParaRPr lang="en-US" sz="1200" dirty="0">
              <a:ea typeface="ＭＳ Ｐゴシック" charset="0"/>
            </a:endParaRPr>
          </a:p>
          <a:p>
            <a:pPr algn="ctr" eaLnBrk="1" hangingPunct="1">
              <a:lnSpc>
                <a:spcPct val="80000"/>
              </a:lnSpc>
              <a:buFont typeface="Wingdings" charset="0"/>
              <a:buNone/>
            </a:pPr>
            <a:endParaRPr lang="en-US" sz="1200" dirty="0">
              <a:ea typeface="ＭＳ Ｐゴシック" charset="0"/>
            </a:endParaRPr>
          </a:p>
          <a:p>
            <a:pPr algn="ctr">
              <a:lnSpc>
                <a:spcPct val="80000"/>
              </a:lnSpc>
              <a:buFont typeface="Wingdings" charset="0"/>
              <a:buNone/>
            </a:pPr>
            <a:r>
              <a:rPr lang="en-US" sz="1500" b="1" dirty="0" smtClean="0">
                <a:ea typeface="ＭＳ Ｐゴシック" charset="0"/>
              </a:rPr>
              <a:t>Institutional Readiness for the</a:t>
            </a:r>
          </a:p>
          <a:p>
            <a:pPr algn="ctr">
              <a:lnSpc>
                <a:spcPct val="80000"/>
              </a:lnSpc>
              <a:buFont typeface="Wingdings" charset="0"/>
              <a:buNone/>
            </a:pPr>
            <a:r>
              <a:rPr lang="en-US" sz="1500" b="1" dirty="0" smtClean="0">
                <a:ea typeface="ＭＳ Ｐゴシック" charset="0"/>
              </a:rPr>
              <a:t>Single Accreditation System</a:t>
            </a:r>
            <a:endParaRPr lang="en-US" sz="1500" b="1" dirty="0">
              <a:ea typeface="ＭＳ Ｐゴシック" charset="0"/>
            </a:endParaRPr>
          </a:p>
          <a:p>
            <a:pPr algn="ctr">
              <a:lnSpc>
                <a:spcPct val="80000"/>
              </a:lnSpc>
              <a:buNone/>
            </a:pPr>
            <a:r>
              <a:rPr lang="en-US" sz="1200" dirty="0" smtClean="0">
                <a:ea typeface="ＭＳ Ｐゴシック" charset="0"/>
              </a:rPr>
              <a:t>Tuesday, January 6, 2015</a:t>
            </a:r>
            <a:endParaRPr lang="en-US" sz="1200" dirty="0">
              <a:ea typeface="ＭＳ Ｐゴシック" charset="0"/>
            </a:endParaRPr>
          </a:p>
          <a:p>
            <a:pPr algn="ctr">
              <a:lnSpc>
                <a:spcPct val="80000"/>
              </a:lnSpc>
              <a:buNone/>
            </a:pPr>
            <a:r>
              <a:rPr lang="en-US" sz="1200" dirty="0">
                <a:ea typeface="ＭＳ Ｐゴシック" charset="0"/>
              </a:rPr>
              <a:t>12:00pm – 1:30pm EST</a:t>
            </a:r>
          </a:p>
          <a:p>
            <a:pPr algn="ctr">
              <a:lnSpc>
                <a:spcPct val="80000"/>
              </a:lnSpc>
              <a:buFont typeface="Wingdings" charset="0"/>
              <a:buNone/>
            </a:pPr>
            <a:endParaRPr lang="en-US" sz="1200" dirty="0">
              <a:ea typeface="ＭＳ Ｐゴシック" charset="0"/>
            </a:endParaRPr>
          </a:p>
          <a:p>
            <a:pPr algn="ctr">
              <a:lnSpc>
                <a:spcPct val="80000"/>
              </a:lnSpc>
              <a:buFont typeface="Wingdings" charset="0"/>
              <a:buNone/>
            </a:pPr>
            <a:r>
              <a:rPr lang="en-US" sz="1500" b="1" dirty="0" smtClean="0">
                <a:ea typeface="ＭＳ Ｐゴシック" charset="0"/>
              </a:rPr>
              <a:t>Annual Program Evaluation</a:t>
            </a:r>
            <a:endParaRPr lang="en-US" sz="1500" b="1" dirty="0">
              <a:ea typeface="ＭＳ Ｐゴシック" charset="0"/>
            </a:endParaRPr>
          </a:p>
          <a:p>
            <a:pPr algn="ctr">
              <a:lnSpc>
                <a:spcPct val="80000"/>
              </a:lnSpc>
              <a:buNone/>
            </a:pPr>
            <a:r>
              <a:rPr lang="en-US" sz="1200" dirty="0" smtClean="0">
                <a:ea typeface="ＭＳ Ｐゴシック" charset="0"/>
              </a:rPr>
              <a:t>Thursday, January 15, 2015</a:t>
            </a:r>
            <a:endParaRPr lang="en-US" sz="1200" dirty="0">
              <a:ea typeface="ＭＳ Ｐゴシック" charset="0"/>
            </a:endParaRPr>
          </a:p>
          <a:p>
            <a:pPr algn="ctr">
              <a:lnSpc>
                <a:spcPct val="80000"/>
              </a:lnSpc>
              <a:buNone/>
            </a:pPr>
            <a:r>
              <a:rPr lang="en-US" sz="1200" dirty="0">
                <a:ea typeface="ＭＳ Ｐゴシック" charset="0"/>
              </a:rPr>
              <a:t>12:00pm – 1:30pm EST</a:t>
            </a:r>
          </a:p>
          <a:p>
            <a:pPr algn="ctr">
              <a:lnSpc>
                <a:spcPct val="80000"/>
              </a:lnSpc>
              <a:buFont typeface="Wingdings" charset="0"/>
              <a:buNone/>
            </a:pPr>
            <a:endParaRPr lang="en-US" sz="1500" b="1" dirty="0">
              <a:ea typeface="ＭＳ Ｐゴシック" charset="0"/>
            </a:endParaRPr>
          </a:p>
          <a:p>
            <a:pPr algn="ctr">
              <a:lnSpc>
                <a:spcPct val="80000"/>
              </a:lnSpc>
              <a:buFont typeface="Wingdings" charset="0"/>
              <a:buNone/>
            </a:pPr>
            <a:r>
              <a:rPr lang="en-US" sz="1500" b="1" dirty="0" smtClean="0">
                <a:ea typeface="ＭＳ Ｐゴシック" charset="0"/>
              </a:rPr>
              <a:t>Critical </a:t>
            </a:r>
            <a:r>
              <a:rPr lang="en-US" sz="1500" b="1" dirty="0" smtClean="0">
                <a:ea typeface="ＭＳ Ｐゴシック" charset="0"/>
              </a:rPr>
              <a:t>Components of </a:t>
            </a:r>
          </a:p>
          <a:p>
            <a:pPr algn="ctr">
              <a:lnSpc>
                <a:spcPct val="80000"/>
              </a:lnSpc>
              <a:buFont typeface="Wingdings" charset="0"/>
              <a:buNone/>
            </a:pPr>
            <a:r>
              <a:rPr lang="en-US" sz="1500" b="1" dirty="0" smtClean="0">
                <a:ea typeface="ＭＳ Ｐゴシック" charset="0"/>
              </a:rPr>
              <a:t>Your Institutional Application</a:t>
            </a:r>
          </a:p>
          <a:p>
            <a:pPr algn="ctr">
              <a:lnSpc>
                <a:spcPct val="80000"/>
              </a:lnSpc>
              <a:buNone/>
            </a:pPr>
            <a:r>
              <a:rPr lang="en-US" sz="1200" dirty="0" smtClean="0">
                <a:ea typeface="ＭＳ Ｐゴシック" charset="0"/>
              </a:rPr>
              <a:t>Thursday, February 5. 2015</a:t>
            </a:r>
            <a:endParaRPr lang="en-US" sz="1200" dirty="0">
              <a:ea typeface="ＭＳ Ｐゴシック" charset="0"/>
            </a:endParaRPr>
          </a:p>
          <a:p>
            <a:pPr algn="ctr">
              <a:lnSpc>
                <a:spcPct val="80000"/>
              </a:lnSpc>
              <a:buNone/>
            </a:pPr>
            <a:r>
              <a:rPr lang="en-US" sz="1200" dirty="0">
                <a:ea typeface="ＭＳ Ｐゴシック" charset="0"/>
              </a:rPr>
              <a:t>12:00pm – 1:30pm EST</a:t>
            </a:r>
          </a:p>
          <a:p>
            <a:pPr algn="ctr" eaLnBrk="1" hangingPunct="1">
              <a:lnSpc>
                <a:spcPct val="80000"/>
              </a:lnSpc>
              <a:buFont typeface="Wingdings" charset="0"/>
              <a:buNone/>
            </a:pPr>
            <a:endParaRPr lang="en-US" sz="1600" dirty="0">
              <a:solidFill>
                <a:srgbClr val="FF0000"/>
              </a:solidFill>
              <a:ea typeface="ＭＳ Ｐゴシック" charset="0"/>
            </a:endParaRPr>
          </a:p>
          <a:p>
            <a:pPr algn="ctr" eaLnBrk="1" hangingPunct="1">
              <a:lnSpc>
                <a:spcPct val="80000"/>
              </a:lnSpc>
              <a:buFont typeface="Wingdings" charset="0"/>
              <a:buNone/>
            </a:pPr>
            <a:r>
              <a:rPr lang="en-US" sz="1600" dirty="0">
                <a:solidFill>
                  <a:srgbClr val="FF0000"/>
                </a:solidFill>
                <a:ea typeface="ＭＳ Ｐゴシック" charset="0"/>
              </a:rPr>
              <a:t>Visit our website to see our </a:t>
            </a:r>
            <a:r>
              <a:rPr lang="en-US" sz="1600" dirty="0" smtClean="0">
                <a:solidFill>
                  <a:srgbClr val="FF0000"/>
                </a:solidFill>
                <a:ea typeface="ＭＳ Ｐゴシック" charset="0"/>
              </a:rPr>
              <a:t>NEW </a:t>
            </a:r>
            <a:br>
              <a:rPr lang="en-US" sz="1600" dirty="0" smtClean="0">
                <a:solidFill>
                  <a:srgbClr val="FF0000"/>
                </a:solidFill>
                <a:ea typeface="ＭＳ Ｐゴシック" charset="0"/>
              </a:rPr>
            </a:br>
            <a:r>
              <a:rPr lang="en-US" sz="1600" dirty="0" smtClean="0">
                <a:solidFill>
                  <a:srgbClr val="FF0000"/>
                </a:solidFill>
                <a:ea typeface="ＭＳ Ｐゴシック" charset="0"/>
              </a:rPr>
              <a:t>Spring 2015 Schedule!</a:t>
            </a:r>
            <a:r>
              <a:rPr lang="en-US" sz="1500" dirty="0">
                <a:ea typeface="ＭＳ Ｐゴシック" charset="0"/>
              </a:rPr>
              <a:t/>
            </a:r>
            <a:br>
              <a:rPr lang="en-US" sz="1500" dirty="0">
                <a:ea typeface="ＭＳ Ｐゴシック" charset="0"/>
              </a:rPr>
            </a:br>
            <a:endParaRPr lang="en-US" sz="1500" dirty="0">
              <a:ea typeface="ＭＳ Ｐゴシック" charset="0"/>
            </a:endParaRPr>
          </a:p>
          <a:p>
            <a:pPr algn="ctr">
              <a:lnSpc>
                <a:spcPct val="80000"/>
              </a:lnSpc>
              <a:buFont typeface="Wingdings" charset="0"/>
              <a:buNone/>
            </a:pPr>
            <a:r>
              <a:rPr lang="en-US" sz="1500" b="1" dirty="0" err="1">
                <a:ea typeface="ＭＳ Ｐゴシック" charset="0"/>
              </a:rPr>
              <a:t>www.PartnersInMedEd.com</a:t>
            </a:r>
            <a:endParaRPr lang="en-US" sz="1500" b="1" dirty="0">
              <a:ea typeface="ＭＳ Ｐゴシック" charset="0"/>
            </a:endParaRPr>
          </a:p>
          <a:p>
            <a:pPr algn="ctr" eaLnBrk="1" hangingPunct="1">
              <a:lnSpc>
                <a:spcPct val="80000"/>
              </a:lnSpc>
              <a:buFont typeface="Wingdings" charset="0"/>
              <a:buNone/>
            </a:pPr>
            <a:endParaRPr lang="en-US" sz="1600" b="1" dirty="0">
              <a:ea typeface="ＭＳ Ｐゴシック" charset="0"/>
            </a:endParaRPr>
          </a:p>
        </p:txBody>
      </p:sp>
      <p:sp>
        <p:nvSpPr>
          <p:cNvPr id="106498" name="Rectangle 3"/>
          <p:cNvSpPr txBox="1">
            <a:spLocks noChangeArrowheads="1"/>
          </p:cNvSpPr>
          <p:nvPr/>
        </p:nvSpPr>
        <p:spPr bwMode="auto">
          <a:xfrm>
            <a:off x="4953000" y="828675"/>
            <a:ext cx="4038600" cy="464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b="1">
                <a:solidFill>
                  <a:schemeClr val="tx1"/>
                </a:solidFill>
                <a:latin typeface="Comic Sans MS" charset="0"/>
                <a:ea typeface="MS PGothic" charset="0"/>
                <a:cs typeface="MS PGothic" charset="0"/>
              </a:defRPr>
            </a:lvl1pPr>
            <a:lvl2pPr marL="742950" indent="-285750">
              <a:defRPr sz="2000" b="1">
                <a:solidFill>
                  <a:schemeClr val="tx1"/>
                </a:solidFill>
                <a:latin typeface="Comic Sans MS" charset="0"/>
                <a:ea typeface="MS PGothic" charset="0"/>
                <a:cs typeface="MS PGothic" charset="0"/>
              </a:defRPr>
            </a:lvl2pPr>
            <a:lvl3pPr marL="1143000" indent="-228600">
              <a:defRPr sz="2000" b="1">
                <a:solidFill>
                  <a:schemeClr val="tx1"/>
                </a:solidFill>
                <a:latin typeface="Comic Sans MS" charset="0"/>
                <a:ea typeface="MS PGothic" charset="0"/>
                <a:cs typeface="MS PGothic" charset="0"/>
              </a:defRPr>
            </a:lvl3pPr>
            <a:lvl4pPr marL="1600200" indent="-228600">
              <a:defRPr sz="2000" b="1">
                <a:solidFill>
                  <a:schemeClr val="tx1"/>
                </a:solidFill>
                <a:latin typeface="Comic Sans MS" charset="0"/>
                <a:ea typeface="MS PGothic" charset="0"/>
                <a:cs typeface="MS PGothic" charset="0"/>
              </a:defRPr>
            </a:lvl4pPr>
            <a:lvl5pPr marL="2057400" indent="-228600">
              <a:defRPr sz="2000" b="1">
                <a:solidFill>
                  <a:schemeClr val="tx1"/>
                </a:solidFill>
                <a:latin typeface="Comic Sans MS" charset="0"/>
                <a:ea typeface="MS PGothic" charset="0"/>
                <a:cs typeface="MS PGothic" charset="0"/>
              </a:defRPr>
            </a:lvl5pPr>
            <a:lvl6pPr marL="2514600" indent="-228600" algn="ctr" eaLnBrk="0" fontAlgn="base" hangingPunct="0">
              <a:spcBef>
                <a:spcPct val="0"/>
              </a:spcBef>
              <a:spcAft>
                <a:spcPct val="0"/>
              </a:spcAft>
              <a:defRPr sz="2000" b="1">
                <a:solidFill>
                  <a:schemeClr val="tx1"/>
                </a:solidFill>
                <a:latin typeface="Comic Sans MS" charset="0"/>
                <a:ea typeface="MS PGothic" charset="0"/>
                <a:cs typeface="MS PGothic" charset="0"/>
              </a:defRPr>
            </a:lvl6pPr>
            <a:lvl7pPr marL="2971800" indent="-228600" algn="ctr" eaLnBrk="0" fontAlgn="base" hangingPunct="0">
              <a:spcBef>
                <a:spcPct val="0"/>
              </a:spcBef>
              <a:spcAft>
                <a:spcPct val="0"/>
              </a:spcAft>
              <a:defRPr sz="2000" b="1">
                <a:solidFill>
                  <a:schemeClr val="tx1"/>
                </a:solidFill>
                <a:latin typeface="Comic Sans MS" charset="0"/>
                <a:ea typeface="MS PGothic" charset="0"/>
                <a:cs typeface="MS PGothic" charset="0"/>
              </a:defRPr>
            </a:lvl7pPr>
            <a:lvl8pPr marL="3429000" indent="-228600" algn="ctr" eaLnBrk="0" fontAlgn="base" hangingPunct="0">
              <a:spcBef>
                <a:spcPct val="0"/>
              </a:spcBef>
              <a:spcAft>
                <a:spcPct val="0"/>
              </a:spcAft>
              <a:defRPr sz="2000" b="1">
                <a:solidFill>
                  <a:schemeClr val="tx1"/>
                </a:solidFill>
                <a:latin typeface="Comic Sans MS" charset="0"/>
                <a:ea typeface="MS PGothic" charset="0"/>
                <a:cs typeface="MS PGothic" charset="0"/>
              </a:defRPr>
            </a:lvl8pPr>
            <a:lvl9pPr marL="3886200" indent="-228600" algn="ctr" eaLnBrk="0" fontAlgn="base" hangingPunct="0">
              <a:spcBef>
                <a:spcPct val="0"/>
              </a:spcBef>
              <a:spcAft>
                <a:spcPct val="0"/>
              </a:spcAft>
              <a:defRPr sz="2000" b="1">
                <a:solidFill>
                  <a:schemeClr val="tx1"/>
                </a:solidFill>
                <a:latin typeface="Comic Sans MS" charset="0"/>
                <a:ea typeface="MS PGothic" charset="0"/>
                <a:cs typeface="MS PGothic" charset="0"/>
              </a:defRPr>
            </a:lvl9pPr>
          </a:lstStyle>
          <a:p>
            <a:pPr algn="ctr" eaLnBrk="1" hangingPunct="1">
              <a:lnSpc>
                <a:spcPct val="80000"/>
              </a:lnSpc>
              <a:spcBef>
                <a:spcPct val="20000"/>
              </a:spcBef>
              <a:buClr>
                <a:schemeClr val="bg2"/>
              </a:buClr>
              <a:buSzPct val="75000"/>
              <a:buFont typeface="Wingdings" charset="0"/>
              <a:buNone/>
            </a:pPr>
            <a:endParaRPr lang="en-US" sz="1800" i="1" dirty="0">
              <a:latin typeface="Arial"/>
              <a:ea typeface="ＭＳ Ｐゴシック" charset="0"/>
              <a:cs typeface="Arial"/>
            </a:endParaRPr>
          </a:p>
          <a:p>
            <a:pPr algn="ctr" eaLnBrk="1" hangingPunct="1">
              <a:lnSpc>
                <a:spcPct val="80000"/>
              </a:lnSpc>
              <a:spcBef>
                <a:spcPct val="20000"/>
              </a:spcBef>
              <a:buClr>
                <a:schemeClr val="bg2"/>
              </a:buClr>
              <a:buSzPct val="75000"/>
              <a:buFont typeface="Wingdings" charset="0"/>
              <a:buNone/>
            </a:pPr>
            <a:r>
              <a:rPr lang="en-US" sz="1800" i="1" dirty="0">
                <a:latin typeface="Arial"/>
                <a:ea typeface="ＭＳ Ｐゴシック" charset="0"/>
                <a:cs typeface="Arial"/>
              </a:rPr>
              <a:t>   </a:t>
            </a:r>
            <a:r>
              <a:rPr lang="en-US" sz="1800" dirty="0">
                <a:solidFill>
                  <a:srgbClr val="00A600"/>
                </a:solidFill>
                <a:latin typeface="Arial"/>
                <a:ea typeface="ＭＳ Ｐゴシック" charset="0"/>
                <a:cs typeface="Arial"/>
              </a:rPr>
              <a:t>On-Demand </a:t>
            </a:r>
            <a:r>
              <a:rPr lang="en-US" sz="1800" dirty="0" smtClean="0">
                <a:solidFill>
                  <a:srgbClr val="00A600"/>
                </a:solidFill>
                <a:latin typeface="Arial"/>
                <a:ea typeface="ＭＳ Ｐゴシック" charset="0"/>
                <a:cs typeface="Arial"/>
              </a:rPr>
              <a:t>Webinars</a:t>
            </a:r>
            <a:br>
              <a:rPr lang="en-US" sz="1800" dirty="0" smtClean="0">
                <a:solidFill>
                  <a:srgbClr val="00A600"/>
                </a:solidFill>
                <a:latin typeface="Arial"/>
                <a:ea typeface="ＭＳ Ｐゴシック" charset="0"/>
                <a:cs typeface="Arial"/>
              </a:rPr>
            </a:br>
            <a:endParaRPr lang="en-US" sz="1600" dirty="0">
              <a:solidFill>
                <a:srgbClr val="00A600"/>
              </a:solidFill>
              <a:latin typeface="Arial"/>
              <a:ea typeface="ＭＳ Ｐゴシック" charset="0"/>
              <a:cs typeface="Arial"/>
            </a:endParaRPr>
          </a:p>
          <a:p>
            <a:pPr algn="ctr" eaLnBrk="1" hangingPunct="1">
              <a:lnSpc>
                <a:spcPct val="80000"/>
              </a:lnSpc>
              <a:spcBef>
                <a:spcPct val="20000"/>
              </a:spcBef>
              <a:buClr>
                <a:schemeClr val="bg2"/>
              </a:buClr>
              <a:buSzPct val="75000"/>
              <a:buFont typeface="Wingdings" charset="0"/>
              <a:buNone/>
            </a:pPr>
            <a:endParaRPr lang="en-US" sz="1400" dirty="0">
              <a:latin typeface="Arial"/>
              <a:ea typeface="ＭＳ Ｐゴシック" charset="0"/>
              <a:cs typeface="Arial"/>
            </a:endParaRPr>
          </a:p>
          <a:p>
            <a:pPr algn="ctr" eaLnBrk="1" hangingPunct="1">
              <a:lnSpc>
                <a:spcPct val="80000"/>
              </a:lnSpc>
              <a:spcBef>
                <a:spcPct val="20000"/>
              </a:spcBef>
              <a:buClr>
                <a:schemeClr val="bg2"/>
              </a:buClr>
              <a:buSzPct val="75000"/>
              <a:buFont typeface="Wingdings" charset="0"/>
              <a:buNone/>
            </a:pPr>
            <a:r>
              <a:rPr lang="en-US" sz="1500" dirty="0">
                <a:latin typeface="Arial"/>
                <a:ea typeface="ＭＳ Ｐゴシック" charset="0"/>
                <a:cs typeface="Arial"/>
              </a:rPr>
              <a:t>Self-Study Visits</a:t>
            </a:r>
          </a:p>
          <a:p>
            <a:pPr algn="ctr" eaLnBrk="1" hangingPunct="1">
              <a:lnSpc>
                <a:spcPct val="80000"/>
              </a:lnSpc>
              <a:spcBef>
                <a:spcPct val="20000"/>
              </a:spcBef>
              <a:buClr>
                <a:schemeClr val="bg2"/>
              </a:buClr>
              <a:buSzPct val="75000"/>
              <a:buFont typeface="Wingdings" charset="0"/>
              <a:buNone/>
            </a:pPr>
            <a:endParaRPr lang="en-US" sz="1500" dirty="0">
              <a:latin typeface="Arial"/>
              <a:ea typeface="ＭＳ Ｐゴシック" charset="0"/>
              <a:cs typeface="Arial"/>
            </a:endParaRPr>
          </a:p>
          <a:p>
            <a:pPr algn="ctr" eaLnBrk="1" hangingPunct="1">
              <a:lnSpc>
                <a:spcPct val="80000"/>
              </a:lnSpc>
              <a:spcBef>
                <a:spcPct val="20000"/>
              </a:spcBef>
              <a:buClr>
                <a:schemeClr val="bg2"/>
              </a:buClr>
              <a:buSzPct val="75000"/>
              <a:buFont typeface="Wingdings" charset="0"/>
              <a:buNone/>
            </a:pPr>
            <a:r>
              <a:rPr lang="en-US" sz="1500" dirty="0">
                <a:latin typeface="Arial"/>
                <a:ea typeface="ＭＳ Ｐゴシック" charset="0"/>
                <a:cs typeface="Arial"/>
              </a:rPr>
              <a:t>Introduction to GME for </a:t>
            </a:r>
          </a:p>
          <a:p>
            <a:pPr algn="ctr" eaLnBrk="1" hangingPunct="1">
              <a:lnSpc>
                <a:spcPct val="80000"/>
              </a:lnSpc>
              <a:spcBef>
                <a:spcPct val="20000"/>
              </a:spcBef>
              <a:buClr>
                <a:schemeClr val="bg2"/>
              </a:buClr>
              <a:buSzPct val="75000"/>
              <a:buFont typeface="Wingdings" charset="0"/>
              <a:buNone/>
            </a:pPr>
            <a:r>
              <a:rPr lang="en-US" sz="1500" dirty="0">
                <a:latin typeface="Arial"/>
                <a:ea typeface="ＭＳ Ｐゴシック" charset="0"/>
                <a:cs typeface="Arial"/>
              </a:rPr>
              <a:t>New Program Coordinators</a:t>
            </a:r>
          </a:p>
          <a:p>
            <a:pPr algn="ctr" eaLnBrk="1" hangingPunct="1">
              <a:lnSpc>
                <a:spcPct val="80000"/>
              </a:lnSpc>
              <a:spcBef>
                <a:spcPct val="20000"/>
              </a:spcBef>
              <a:buClr>
                <a:schemeClr val="bg2"/>
              </a:buClr>
              <a:buSzPct val="75000"/>
              <a:buFont typeface="Wingdings" charset="0"/>
              <a:buNone/>
            </a:pPr>
            <a:endParaRPr lang="en-US" sz="1500" dirty="0">
              <a:latin typeface="Arial"/>
              <a:ea typeface="ＭＳ Ｐゴシック" charset="0"/>
              <a:cs typeface="Arial"/>
            </a:endParaRPr>
          </a:p>
          <a:p>
            <a:pPr algn="ctr" eaLnBrk="1" hangingPunct="1">
              <a:lnSpc>
                <a:spcPct val="80000"/>
              </a:lnSpc>
              <a:spcBef>
                <a:spcPct val="20000"/>
              </a:spcBef>
              <a:buClr>
                <a:schemeClr val="bg2"/>
              </a:buClr>
              <a:buSzPct val="75000"/>
              <a:buFont typeface="Wingdings" charset="0"/>
              <a:buNone/>
            </a:pPr>
            <a:r>
              <a:rPr lang="en-US" sz="1500" dirty="0" smtClean="0">
                <a:latin typeface="Arial"/>
                <a:ea typeface="ＭＳ Ｐゴシック" charset="0"/>
                <a:cs typeface="Arial"/>
              </a:rPr>
              <a:t>Milestones &amp; CCCs</a:t>
            </a:r>
            <a:endParaRPr lang="en-US" sz="1500" dirty="0">
              <a:latin typeface="Arial"/>
              <a:ea typeface="ＭＳ Ｐゴシック" charset="0"/>
              <a:cs typeface="Arial"/>
            </a:endParaRPr>
          </a:p>
          <a:p>
            <a:pPr algn="ctr" eaLnBrk="1" hangingPunct="1">
              <a:lnSpc>
                <a:spcPct val="80000"/>
              </a:lnSpc>
              <a:spcBef>
                <a:spcPct val="20000"/>
              </a:spcBef>
              <a:buClr>
                <a:schemeClr val="bg2"/>
              </a:buClr>
              <a:buSzPct val="75000"/>
              <a:buFont typeface="Wingdings" charset="0"/>
              <a:buNone/>
            </a:pPr>
            <a:endParaRPr lang="en-US" sz="1500" dirty="0">
              <a:latin typeface="Arial"/>
              <a:ea typeface="ＭＳ Ｐゴシック" charset="0"/>
              <a:cs typeface="Arial"/>
            </a:endParaRPr>
          </a:p>
          <a:p>
            <a:pPr algn="ctr" eaLnBrk="1" hangingPunct="1">
              <a:lnSpc>
                <a:spcPct val="80000"/>
              </a:lnSpc>
              <a:spcBef>
                <a:spcPct val="20000"/>
              </a:spcBef>
              <a:buClr>
                <a:schemeClr val="bg2"/>
              </a:buClr>
              <a:buSzPct val="75000"/>
              <a:buFont typeface="Wingdings" charset="0"/>
              <a:buNone/>
            </a:pPr>
            <a:r>
              <a:rPr lang="en-US" sz="1500" dirty="0">
                <a:latin typeface="Arial"/>
                <a:ea typeface="ＭＳ Ｐゴシック" charset="0"/>
                <a:cs typeface="Arial"/>
              </a:rPr>
              <a:t>GME Financing – The Basics</a:t>
            </a:r>
          </a:p>
          <a:p>
            <a:pPr algn="ctr" eaLnBrk="1" hangingPunct="1">
              <a:lnSpc>
                <a:spcPct val="80000"/>
              </a:lnSpc>
              <a:spcBef>
                <a:spcPct val="20000"/>
              </a:spcBef>
              <a:buClr>
                <a:schemeClr val="bg2"/>
              </a:buClr>
              <a:buSzPct val="75000"/>
              <a:buFont typeface="Wingdings" charset="0"/>
              <a:buNone/>
            </a:pPr>
            <a:endParaRPr lang="en-US" sz="1500" dirty="0">
              <a:latin typeface="Arial"/>
              <a:ea typeface="ＭＳ Ｐゴシック" charset="0"/>
              <a:cs typeface="Arial"/>
            </a:endParaRPr>
          </a:p>
          <a:p>
            <a:pPr algn="ctr" eaLnBrk="1" hangingPunct="1">
              <a:lnSpc>
                <a:spcPct val="80000"/>
              </a:lnSpc>
              <a:spcBef>
                <a:spcPct val="20000"/>
              </a:spcBef>
              <a:buClr>
                <a:schemeClr val="bg2"/>
              </a:buClr>
              <a:buSzPct val="75000"/>
              <a:buFont typeface="Wingdings" charset="0"/>
              <a:buNone/>
            </a:pPr>
            <a:r>
              <a:rPr lang="en-US" sz="1500" dirty="0" smtClean="0">
                <a:latin typeface="Arial"/>
                <a:ea typeface="ＭＳ Ｐゴシック" charset="0"/>
                <a:cs typeface="Arial"/>
              </a:rPr>
              <a:t>Single Accreditation System</a:t>
            </a:r>
            <a:endParaRPr lang="en-US" altLang="ja-JP" sz="1500" dirty="0" smtClean="0">
              <a:latin typeface="Arial"/>
              <a:cs typeface="Arial"/>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a:cs typeface="Arial"/>
            </a:endParaRPr>
          </a:p>
          <a:p>
            <a:pPr algn="ctr" eaLnBrk="1" hangingPunct="1">
              <a:lnSpc>
                <a:spcPct val="80000"/>
              </a:lnSpc>
              <a:spcBef>
                <a:spcPct val="20000"/>
              </a:spcBef>
              <a:buClr>
                <a:schemeClr val="bg2"/>
              </a:buClr>
              <a:buSzPct val="75000"/>
              <a:buFont typeface="Wingdings" charset="0"/>
              <a:buNone/>
            </a:pPr>
            <a:r>
              <a:rPr lang="en-US" altLang="ja-JP" sz="1500" dirty="0" smtClean="0">
                <a:latin typeface="Arial"/>
                <a:cs typeface="Arial"/>
              </a:rPr>
              <a:t>The IOM Report</a:t>
            </a:r>
          </a:p>
          <a:p>
            <a:pPr algn="ctr" eaLnBrk="1" hangingPunct="1">
              <a:lnSpc>
                <a:spcPct val="80000"/>
              </a:lnSpc>
              <a:spcBef>
                <a:spcPct val="20000"/>
              </a:spcBef>
              <a:buClr>
                <a:schemeClr val="bg2"/>
              </a:buClr>
              <a:buSzPct val="75000"/>
              <a:buFont typeface="Wingdings" charset="0"/>
              <a:buNone/>
            </a:pPr>
            <a:endParaRPr lang="en-US" altLang="ja-JP" sz="1500" dirty="0">
              <a:latin typeface="Arial"/>
              <a:cs typeface="Arial"/>
            </a:endParaRPr>
          </a:p>
          <a:p>
            <a:pPr algn="ctr" eaLnBrk="1" hangingPunct="1">
              <a:lnSpc>
                <a:spcPct val="80000"/>
              </a:lnSpc>
              <a:spcBef>
                <a:spcPct val="20000"/>
              </a:spcBef>
              <a:buClr>
                <a:schemeClr val="bg2"/>
              </a:buClr>
              <a:buSzPct val="75000"/>
              <a:buFont typeface="Wingdings" charset="0"/>
              <a:buNone/>
            </a:pPr>
            <a:r>
              <a:rPr lang="en-US" altLang="ja-JP" sz="1500" dirty="0" smtClean="0">
                <a:latin typeface="Arial"/>
                <a:cs typeface="Arial"/>
              </a:rPr>
              <a:t>Institutional Requirements: What’s New?</a:t>
            </a:r>
          </a:p>
          <a:p>
            <a:pPr algn="ctr" eaLnBrk="1" hangingPunct="1">
              <a:lnSpc>
                <a:spcPct val="80000"/>
              </a:lnSpc>
              <a:spcBef>
                <a:spcPct val="20000"/>
              </a:spcBef>
              <a:buClr>
                <a:schemeClr val="bg2"/>
              </a:buClr>
              <a:buSzPct val="75000"/>
              <a:buFont typeface="Wingdings" charset="0"/>
              <a:buNone/>
            </a:pPr>
            <a:endParaRPr lang="en-US" altLang="ja-JP" sz="1500" dirty="0">
              <a:latin typeface="Arial"/>
              <a:cs typeface="Arial"/>
            </a:endParaRPr>
          </a:p>
          <a:p>
            <a:pPr algn="ctr" eaLnBrk="1" hangingPunct="1">
              <a:lnSpc>
                <a:spcPct val="80000"/>
              </a:lnSpc>
              <a:spcBef>
                <a:spcPct val="20000"/>
              </a:spcBef>
              <a:buClr>
                <a:schemeClr val="bg2"/>
              </a:buClr>
              <a:buSzPct val="75000"/>
              <a:buFont typeface="Wingdings" charset="0"/>
              <a:buNone/>
            </a:pPr>
            <a:endParaRPr lang="en-US" altLang="ja-JP" sz="1500" dirty="0" smtClean="0">
              <a:latin typeface="Arial"/>
              <a:cs typeface="Arial"/>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a:cs typeface="Arial"/>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a:cs typeface="Arial"/>
            </a:endParaRPr>
          </a:p>
          <a:p>
            <a:pPr algn="ctr" eaLnBrk="1" hangingPunct="1">
              <a:lnSpc>
                <a:spcPct val="80000"/>
              </a:lnSpc>
              <a:spcBef>
                <a:spcPct val="20000"/>
              </a:spcBef>
              <a:buClr>
                <a:schemeClr val="bg2"/>
              </a:buClr>
              <a:buSzPct val="75000"/>
              <a:buFont typeface="Wingdings" charset="0"/>
              <a:buNone/>
            </a:pPr>
            <a:endParaRPr lang="en-US" sz="1500" dirty="0">
              <a:latin typeface="Arial"/>
              <a:cs typeface="Arial"/>
            </a:endParaRPr>
          </a:p>
          <a:p>
            <a:pPr algn="ctr" eaLnBrk="1" hangingPunct="1">
              <a:lnSpc>
                <a:spcPct val="80000"/>
              </a:lnSpc>
              <a:spcBef>
                <a:spcPct val="20000"/>
              </a:spcBef>
              <a:buClr>
                <a:schemeClr val="bg2"/>
              </a:buClr>
              <a:buSzPct val="75000"/>
              <a:buFont typeface="Wingdings" charset="0"/>
              <a:buNone/>
            </a:pPr>
            <a:endParaRPr lang="en-US" sz="1500" i="1" dirty="0">
              <a:latin typeface="Arial"/>
              <a:cs typeface="Arial"/>
            </a:endParaRPr>
          </a:p>
          <a:p>
            <a:pPr algn="ctr" eaLnBrk="1" hangingPunct="1">
              <a:lnSpc>
                <a:spcPct val="80000"/>
              </a:lnSpc>
              <a:spcBef>
                <a:spcPct val="20000"/>
              </a:spcBef>
              <a:buClr>
                <a:schemeClr val="bg2"/>
              </a:buClr>
              <a:buSzPct val="75000"/>
              <a:buFont typeface="Wingdings" charset="0"/>
              <a:buNone/>
            </a:pPr>
            <a:endParaRPr lang="en-US" sz="1500" dirty="0">
              <a:latin typeface="Arial"/>
              <a:cs typeface="Arial"/>
            </a:endParaRPr>
          </a:p>
        </p:txBody>
      </p:sp>
      <p:sp>
        <p:nvSpPr>
          <p:cNvPr id="106499" name="TextBox 1"/>
          <p:cNvSpPr txBox="1">
            <a:spLocks noChangeArrowheads="1"/>
          </p:cNvSpPr>
          <p:nvPr/>
        </p:nvSpPr>
        <p:spPr bwMode="auto">
          <a:xfrm>
            <a:off x="2257425" y="490538"/>
            <a:ext cx="47736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Comic Sans MS" charset="0"/>
                <a:ea typeface="MS PGothic" charset="0"/>
                <a:cs typeface="MS PGothic" charset="0"/>
              </a:defRPr>
            </a:lvl1pPr>
            <a:lvl2pPr marL="742950" indent="-285750">
              <a:defRPr sz="2000" b="1">
                <a:solidFill>
                  <a:schemeClr val="tx1"/>
                </a:solidFill>
                <a:latin typeface="Comic Sans MS" charset="0"/>
                <a:ea typeface="MS PGothic" charset="0"/>
                <a:cs typeface="MS PGothic" charset="0"/>
              </a:defRPr>
            </a:lvl2pPr>
            <a:lvl3pPr marL="1143000" indent="-228600">
              <a:defRPr sz="2000" b="1">
                <a:solidFill>
                  <a:schemeClr val="tx1"/>
                </a:solidFill>
                <a:latin typeface="Comic Sans MS" charset="0"/>
                <a:ea typeface="MS PGothic" charset="0"/>
                <a:cs typeface="MS PGothic" charset="0"/>
              </a:defRPr>
            </a:lvl3pPr>
            <a:lvl4pPr marL="1600200" indent="-228600">
              <a:defRPr sz="2000" b="1">
                <a:solidFill>
                  <a:schemeClr val="tx1"/>
                </a:solidFill>
                <a:latin typeface="Comic Sans MS" charset="0"/>
                <a:ea typeface="MS PGothic" charset="0"/>
                <a:cs typeface="MS PGothic" charset="0"/>
              </a:defRPr>
            </a:lvl4pPr>
            <a:lvl5pPr marL="2057400" indent="-228600">
              <a:defRPr sz="2000" b="1">
                <a:solidFill>
                  <a:schemeClr val="tx1"/>
                </a:solidFill>
                <a:latin typeface="Comic Sans MS" charset="0"/>
                <a:ea typeface="MS PGothic" charset="0"/>
                <a:cs typeface="MS PGothic" charset="0"/>
              </a:defRPr>
            </a:lvl5pPr>
            <a:lvl6pPr marL="2514600" indent="-228600" algn="ctr" eaLnBrk="0" fontAlgn="base" hangingPunct="0">
              <a:spcBef>
                <a:spcPct val="0"/>
              </a:spcBef>
              <a:spcAft>
                <a:spcPct val="0"/>
              </a:spcAft>
              <a:defRPr sz="2000" b="1">
                <a:solidFill>
                  <a:schemeClr val="tx1"/>
                </a:solidFill>
                <a:latin typeface="Comic Sans MS" charset="0"/>
                <a:ea typeface="MS PGothic" charset="0"/>
                <a:cs typeface="MS PGothic" charset="0"/>
              </a:defRPr>
            </a:lvl6pPr>
            <a:lvl7pPr marL="2971800" indent="-228600" algn="ctr" eaLnBrk="0" fontAlgn="base" hangingPunct="0">
              <a:spcBef>
                <a:spcPct val="0"/>
              </a:spcBef>
              <a:spcAft>
                <a:spcPct val="0"/>
              </a:spcAft>
              <a:defRPr sz="2000" b="1">
                <a:solidFill>
                  <a:schemeClr val="tx1"/>
                </a:solidFill>
                <a:latin typeface="Comic Sans MS" charset="0"/>
                <a:ea typeface="MS PGothic" charset="0"/>
                <a:cs typeface="MS PGothic" charset="0"/>
              </a:defRPr>
            </a:lvl7pPr>
            <a:lvl8pPr marL="3429000" indent="-228600" algn="ctr" eaLnBrk="0" fontAlgn="base" hangingPunct="0">
              <a:spcBef>
                <a:spcPct val="0"/>
              </a:spcBef>
              <a:spcAft>
                <a:spcPct val="0"/>
              </a:spcAft>
              <a:defRPr sz="2000" b="1">
                <a:solidFill>
                  <a:schemeClr val="tx1"/>
                </a:solidFill>
                <a:latin typeface="Comic Sans MS" charset="0"/>
                <a:ea typeface="MS PGothic" charset="0"/>
                <a:cs typeface="MS PGothic" charset="0"/>
              </a:defRPr>
            </a:lvl8pPr>
            <a:lvl9pPr marL="3886200" indent="-228600" algn="ctr" eaLnBrk="0" fontAlgn="base" hangingPunct="0">
              <a:spcBef>
                <a:spcPct val="0"/>
              </a:spcBef>
              <a:spcAft>
                <a:spcPct val="0"/>
              </a:spcAft>
              <a:defRPr sz="2000" b="1">
                <a:solidFill>
                  <a:schemeClr val="tx1"/>
                </a:solidFill>
                <a:latin typeface="Comic Sans MS" charset="0"/>
                <a:ea typeface="MS PGothic" charset="0"/>
                <a:cs typeface="MS PGothic" charset="0"/>
              </a:defRPr>
            </a:lvl9pPr>
          </a:lstStyle>
          <a:p>
            <a:r>
              <a:rPr lang="en-US" sz="2800">
                <a:latin typeface="Arial" charset="0"/>
                <a:ea typeface="ＭＳ Ｐゴシック" charset="0"/>
                <a:cs typeface="ＭＳ Ｐゴシック" charset="0"/>
              </a:rPr>
              <a:t>Partners’ Online Education</a:t>
            </a:r>
          </a:p>
        </p:txBody>
      </p:sp>
      <p:pic>
        <p:nvPicPr>
          <p:cNvPr id="106500" name="Picture 2" descr="V:\Marketing\PME Graphics &amp; Logo as of 2013\Passport_Icon_12_24_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5638800"/>
            <a:ext cx="692150"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01" name="Rectangle 3"/>
          <p:cNvSpPr>
            <a:spLocks noChangeArrowheads="1"/>
          </p:cNvSpPr>
          <p:nvPr/>
        </p:nvSpPr>
        <p:spPr bwMode="auto">
          <a:xfrm>
            <a:off x="5029200" y="5711825"/>
            <a:ext cx="2743200" cy="1047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r" eaLnBrk="1" hangingPunct="1">
              <a:lnSpc>
                <a:spcPct val="80000"/>
              </a:lnSpc>
              <a:spcBef>
                <a:spcPct val="20000"/>
              </a:spcBef>
              <a:buClr>
                <a:schemeClr val="bg2"/>
              </a:buClr>
              <a:buSzPct val="75000"/>
              <a:buFont typeface="Wingdings" charset="0"/>
              <a:buNone/>
            </a:pPr>
            <a:r>
              <a:rPr lang="en-US" sz="1400" i="1" dirty="0"/>
              <a:t>Contact us today to learn </a:t>
            </a:r>
          </a:p>
          <a:p>
            <a:pPr marL="342900" indent="-342900" algn="r" eaLnBrk="1" hangingPunct="1">
              <a:lnSpc>
                <a:spcPct val="80000"/>
              </a:lnSpc>
              <a:spcBef>
                <a:spcPct val="20000"/>
              </a:spcBef>
              <a:buClr>
                <a:schemeClr val="bg2"/>
              </a:buClr>
              <a:buSzPct val="75000"/>
              <a:buFont typeface="Wingdings" charset="0"/>
              <a:buNone/>
            </a:pPr>
            <a:r>
              <a:rPr lang="en-US" sz="1400" i="1" dirty="0" smtClean="0"/>
              <a:t>how our Educational Passports can </a:t>
            </a:r>
            <a:r>
              <a:rPr lang="en-US" sz="1400" i="1" dirty="0"/>
              <a:t>save you time &amp; money! </a:t>
            </a:r>
          </a:p>
          <a:p>
            <a:pPr marL="342900" indent="-342900" algn="r" eaLnBrk="1" hangingPunct="1">
              <a:lnSpc>
                <a:spcPct val="80000"/>
              </a:lnSpc>
              <a:spcBef>
                <a:spcPct val="20000"/>
              </a:spcBef>
              <a:buClr>
                <a:schemeClr val="bg2"/>
              </a:buClr>
              <a:buSzPct val="75000"/>
              <a:buFont typeface="Wingdings" charset="0"/>
              <a:buNone/>
            </a:pPr>
            <a:r>
              <a:rPr lang="en-US" sz="1400" i="1" dirty="0"/>
              <a:t>724-864-7320</a:t>
            </a:r>
          </a:p>
        </p:txBody>
      </p:sp>
      <p:pic>
        <p:nvPicPr>
          <p:cNvPr id="106502" name="Picture 4" descr="Media-Play-02-256.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9906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3" name="Picture 5" descr="Calendar-256-2.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066800"/>
            <a:ext cx="69215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874531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3"/>
          <p:cNvSpPr>
            <a:spLocks noGrp="1" noChangeArrowheads="1"/>
          </p:cNvSpPr>
          <p:nvPr>
            <p:ph type="body" idx="1"/>
          </p:nvPr>
        </p:nvSpPr>
        <p:spPr>
          <a:xfrm>
            <a:off x="1066800" y="2743200"/>
            <a:ext cx="7010400" cy="2895600"/>
          </a:xfrm>
        </p:spPr>
        <p:txBody>
          <a:bodyPr/>
          <a:lstStyle/>
          <a:p>
            <a:pPr algn="ctr" eaLnBrk="1" hangingPunct="1">
              <a:lnSpc>
                <a:spcPct val="80000"/>
              </a:lnSpc>
              <a:buFont typeface="Wingdings" pitchFamily="2" charset="2"/>
              <a:buNone/>
              <a:defRPr/>
            </a:pPr>
            <a:r>
              <a:rPr lang="en-US" sz="2000" b="1" dirty="0" smtClean="0"/>
              <a:t>    Partners in Medical Education, Inc. provides comprehensive consulting services to the GME community.  For more information, contact us at:</a:t>
            </a:r>
          </a:p>
          <a:p>
            <a:pPr algn="ctr" eaLnBrk="1" hangingPunct="1">
              <a:lnSpc>
                <a:spcPct val="80000"/>
              </a:lnSpc>
              <a:buFont typeface="Wingdings" pitchFamily="2" charset="2"/>
              <a:buNone/>
              <a:defRPr/>
            </a:pPr>
            <a:endParaRPr lang="en-US" sz="2000" b="1" dirty="0" smtClean="0"/>
          </a:p>
          <a:p>
            <a:pPr algn="ctr" eaLnBrk="1" hangingPunct="1">
              <a:lnSpc>
                <a:spcPct val="80000"/>
              </a:lnSpc>
              <a:buFont typeface="Wingdings" pitchFamily="2" charset="2"/>
              <a:buNone/>
              <a:defRPr/>
            </a:pPr>
            <a:r>
              <a:rPr lang="en-US" sz="2000" b="1" dirty="0" smtClean="0"/>
              <a:t>724-864-7320</a:t>
            </a:r>
          </a:p>
          <a:p>
            <a:pPr algn="ctr">
              <a:lnSpc>
                <a:spcPct val="80000"/>
              </a:lnSpc>
              <a:buFont typeface="Wingdings" pitchFamily="2" charset="2"/>
              <a:buNone/>
              <a:defRPr/>
            </a:pPr>
            <a:r>
              <a:rPr lang="en-US" sz="2000" b="1" dirty="0" smtClean="0"/>
              <a:t>Info@PartnersInMedEd.com</a:t>
            </a:r>
            <a:endParaRPr lang="en-US" sz="2000" b="1" dirty="0"/>
          </a:p>
          <a:p>
            <a:pPr algn="ctr" eaLnBrk="1" hangingPunct="1">
              <a:lnSpc>
                <a:spcPct val="80000"/>
              </a:lnSpc>
              <a:buFont typeface="Wingdings" pitchFamily="2" charset="2"/>
              <a:buNone/>
              <a:defRPr/>
            </a:pPr>
            <a:endParaRPr lang="en-US" sz="2000" b="1" dirty="0" smtClean="0">
              <a:solidFill>
                <a:schemeClr val="accent2">
                  <a:lumMod val="75000"/>
                </a:schemeClr>
              </a:solidFill>
            </a:endParaRPr>
          </a:p>
          <a:p>
            <a:pPr algn="ctr" eaLnBrk="1" hangingPunct="1">
              <a:lnSpc>
                <a:spcPct val="80000"/>
              </a:lnSpc>
              <a:buFont typeface="Wingdings" pitchFamily="2" charset="2"/>
              <a:buNone/>
              <a:defRPr/>
            </a:pPr>
            <a:r>
              <a:rPr lang="en-US" sz="2000" b="1" dirty="0" smtClean="0"/>
              <a:t>www.PartnersInMedEd.com</a:t>
            </a:r>
          </a:p>
          <a:p>
            <a:pPr eaLnBrk="1" hangingPunct="1">
              <a:lnSpc>
                <a:spcPct val="80000"/>
              </a:lnSpc>
              <a:buFont typeface="Wingdings" pitchFamily="2" charset="2"/>
              <a:buNone/>
              <a:defRPr/>
            </a:pPr>
            <a:endParaRPr lang="en-US" b="1" dirty="0" smtClean="0"/>
          </a:p>
        </p:txBody>
      </p:sp>
      <p:pic>
        <p:nvPicPr>
          <p:cNvPr id="3584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914400"/>
            <a:ext cx="3087688"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Slide Number Placeholder 6"/>
          <p:cNvSpPr>
            <a:spLocks noGrp="1"/>
          </p:cNvSpPr>
          <p:nvPr>
            <p:ph type="sldNum" sz="quarter" idx="10"/>
          </p:nvPr>
        </p:nvSpPr>
        <p:spPr>
          <a:xfrm>
            <a:off x="4038600" y="6248400"/>
            <a:ext cx="4800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a:spcBef>
                <a:spcPct val="0"/>
              </a:spcBef>
              <a:buClrTx/>
              <a:buSzTx/>
              <a:buFontTx/>
              <a:buNone/>
            </a:pPr>
            <a:fld id="{B7FCC81F-0BA6-464E-B6C0-7DCE60B05898}" type="slidenum">
              <a:rPr lang="en-US" altLang="en-US" sz="1000">
                <a:latin typeface="Arial Black" pitchFamily="34" charset="0"/>
                <a:ea typeface="ＭＳ Ｐゴシック" pitchFamily="34" charset="-128"/>
                <a:cs typeface="Lucida Bright" pitchFamily="18" charset="0"/>
              </a:rPr>
              <a:pPr>
                <a:spcBef>
                  <a:spcPct val="0"/>
                </a:spcBef>
                <a:buClrTx/>
                <a:buSzTx/>
                <a:buFontTx/>
                <a:buNone/>
              </a:pPr>
              <a:t>32</a:t>
            </a:fld>
            <a:endParaRPr lang="en-US" altLang="en-US" sz="1000">
              <a:latin typeface="Arial Black" pitchFamily="34" charset="0"/>
              <a:ea typeface="ＭＳ Ｐゴシック" pitchFamily="34" charset="-128"/>
              <a:cs typeface="Lucida Bright" pitchFamily="18" charset="0"/>
            </a:endParaRPr>
          </a:p>
        </p:txBody>
      </p:sp>
      <p:pic>
        <p:nvPicPr>
          <p:cNvPr id="35845" name="Picture 5" descr="http://us.cdn1.123rf.com/168nwm/coramax/coramax1212/coramax121200323/17075723-3d-people--man-person-and-a-butt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495800"/>
            <a:ext cx="2379663"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Footer Placeholder 3"/>
          <p:cNvSpPr txBox="1">
            <a:spLocks/>
          </p:cNvSpPr>
          <p:nvPr/>
        </p:nvSpPr>
        <p:spPr bwMode="auto">
          <a:xfrm>
            <a:off x="2514600" y="6248400"/>
            <a:ext cx="403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algn="ctr" eaLnBrk="1" hangingPunct="1">
              <a:spcBef>
                <a:spcPct val="0"/>
              </a:spcBef>
              <a:buClrTx/>
              <a:buSzTx/>
              <a:buFontTx/>
              <a:buNone/>
            </a:pPr>
            <a:r>
              <a:rPr lang="en-US" altLang="en-US" sz="1200" b="0">
                <a:latin typeface="Times New Roman" pitchFamily="18" charset="0"/>
                <a:cs typeface="Times New Roman" pitchFamily="18" charset="0"/>
              </a:rPr>
              <a:t>Presented by Partners in Medical Education 2014</a:t>
            </a:r>
          </a:p>
        </p:txBody>
      </p:sp>
    </p:spTree>
    <p:extLst>
      <p:ext uri="{BB962C8B-B14F-4D97-AF65-F5344CB8AC3E}">
        <p14:creationId xmlns:p14="http://schemas.microsoft.com/office/powerpoint/2010/main" val="420653413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pPr marL="0" indent="0">
              <a:buNone/>
            </a:pPr>
            <a:r>
              <a:rPr lang="en-US" dirty="0" smtClean="0"/>
              <a:t>ACGME Self-Study Visits</a:t>
            </a:r>
          </a:p>
          <a:p>
            <a:pPr marL="0" indent="0">
              <a:buNone/>
            </a:pPr>
            <a:endParaRPr lang="en-US" dirty="0"/>
          </a:p>
          <a:p>
            <a:pPr marL="0" indent="0" algn="ctr">
              <a:buNone/>
            </a:pPr>
            <a:r>
              <a:rPr lang="en-US" dirty="0" smtClean="0"/>
              <a:t>Where should I focus my effort?</a:t>
            </a:r>
            <a:endParaRPr lang="en-US" dirty="0"/>
          </a:p>
        </p:txBody>
      </p:sp>
      <p:sp>
        <p:nvSpPr>
          <p:cNvPr id="4" name="Slide Number Placeholder 3"/>
          <p:cNvSpPr>
            <a:spLocks noGrp="1"/>
          </p:cNvSpPr>
          <p:nvPr>
            <p:ph type="sldNum" sz="quarter" idx="10"/>
          </p:nvPr>
        </p:nvSpPr>
        <p:spPr/>
        <p:txBody>
          <a:bodyPr/>
          <a:lstStyle/>
          <a:p>
            <a:pPr>
              <a:defRPr/>
            </a:pPr>
            <a:fld id="{A3096F12-8E82-4115-80AF-CEF0A45228D9}" type="slidenum">
              <a:rPr lang="en-US" altLang="en-US" smtClean="0"/>
              <a:pPr>
                <a:defRPr/>
              </a:pPr>
              <a:t>4</a:t>
            </a:fld>
            <a:endParaRPr lang="en-US" altLang="en-US"/>
          </a:p>
        </p:txBody>
      </p:sp>
      <p:sp>
        <p:nvSpPr>
          <p:cNvPr id="5" name="Footer Placeholder 4"/>
          <p:cNvSpPr>
            <a:spLocks noGrp="1"/>
          </p:cNvSpPr>
          <p:nvPr>
            <p:ph type="ftr" sz="quarter" idx="11"/>
          </p:nvPr>
        </p:nvSpPr>
        <p:spPr/>
        <p:txBody>
          <a:bodyPr/>
          <a:lstStyle/>
          <a:p>
            <a:pPr>
              <a:defRPr/>
            </a:pPr>
            <a:r>
              <a:rPr lang="en-US" smtClean="0"/>
              <a:t>Presented by Partners in Medical Education, Inc. - 2014</a:t>
            </a:r>
            <a:endParaRPr lang="en-US" dirty="0" smtClean="0"/>
          </a:p>
        </p:txBody>
      </p:sp>
      <p:pic>
        <p:nvPicPr>
          <p:cNvPr id="6" name="Picture 5" descr="http://us.cdn1.123rf.com/168nwm/coramax/coramax1212/coramax121200130/16921663-3d-people--man-person-with-pencil-and-a-rul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4038600"/>
            <a:ext cx="20923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04640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yui_3_5_1_5_1363183911402_2091" descr="http://us.cdn2.123rf.com/168nwm/coramax/coramax1212/coramax121200358/17075784-3d-people--man-person-with-pointer-on-white-backgrou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191000"/>
            <a:ext cx="2133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1219200" y="1981200"/>
            <a:ext cx="7467600" cy="3886200"/>
          </a:xfrm>
        </p:spPr>
        <p:txBody>
          <a:bodyPr/>
          <a:lstStyle/>
          <a:p>
            <a:r>
              <a:rPr lang="en-US" dirty="0" smtClean="0"/>
              <a:t>In NAS, there are no accreditation cycles</a:t>
            </a:r>
          </a:p>
          <a:p>
            <a:endParaRPr lang="en-US" sz="900" dirty="0" smtClean="0"/>
          </a:p>
          <a:p>
            <a:r>
              <a:rPr lang="en-US" dirty="0" smtClean="0"/>
              <a:t>ACGME Review Committees conduct an annual assessment to approve continued accreditation, using multiple data sources</a:t>
            </a:r>
          </a:p>
          <a:p>
            <a:endParaRPr lang="en-US" sz="900" dirty="0" smtClean="0"/>
          </a:p>
          <a:p>
            <a:r>
              <a:rPr lang="en-US" dirty="0" smtClean="0"/>
              <a:t>Focused, or full, site visits are scheduled, </a:t>
            </a:r>
            <a:br>
              <a:rPr lang="en-US" dirty="0" smtClean="0"/>
            </a:br>
            <a:r>
              <a:rPr lang="en-US" dirty="0" smtClean="0"/>
              <a:t>if/as needed</a:t>
            </a:r>
          </a:p>
          <a:p>
            <a:endParaRPr lang="en-US" sz="900" dirty="0" smtClean="0"/>
          </a:p>
          <a:p>
            <a:r>
              <a:rPr lang="en-US" dirty="0" smtClean="0"/>
              <a:t>Every ten years, each residency will perform an extensive self-study </a:t>
            </a:r>
            <a:r>
              <a:rPr lang="en-US" b="1" dirty="0" smtClean="0"/>
              <a:t>and </a:t>
            </a:r>
            <a:r>
              <a:rPr lang="en-US" dirty="0" smtClean="0"/>
              <a:t>ACGME will conduct an extensive site visit</a:t>
            </a:r>
          </a:p>
          <a:p>
            <a:pPr marL="1371600" lvl="3" indent="0" algn="ctr">
              <a:buNone/>
            </a:pPr>
            <a:r>
              <a:rPr lang="en-US" sz="2000" dirty="0" smtClean="0"/>
              <a:t> </a:t>
            </a:r>
            <a:endParaRPr lang="en-US" dirty="0" smtClean="0"/>
          </a:p>
          <a:p>
            <a:pPr marL="1371600" lvl="3" indent="0">
              <a:buNone/>
            </a:pP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A3096F12-8E82-4115-80AF-CEF0A45228D9}" type="slidenum">
              <a:rPr lang="en-US" altLang="en-US" smtClean="0"/>
              <a:pPr>
                <a:defRPr/>
              </a:pPr>
              <a:t>5</a:t>
            </a:fld>
            <a:endParaRPr lang="en-US" altLang="en-US"/>
          </a:p>
        </p:txBody>
      </p:sp>
      <p:sp>
        <p:nvSpPr>
          <p:cNvPr id="5" name="Footer Placeholder 4"/>
          <p:cNvSpPr>
            <a:spLocks noGrp="1"/>
          </p:cNvSpPr>
          <p:nvPr>
            <p:ph type="ftr" sz="quarter" idx="11"/>
          </p:nvPr>
        </p:nvSpPr>
        <p:spPr/>
        <p:txBody>
          <a:bodyPr/>
          <a:lstStyle/>
          <a:p>
            <a:pPr>
              <a:defRPr/>
            </a:pPr>
            <a:r>
              <a:rPr lang="en-US" smtClean="0"/>
              <a:t>Presented by Partners in Medical Education, Inc. - 2014</a:t>
            </a:r>
            <a:endParaRPr lang="en-US" dirty="0" smtClean="0"/>
          </a:p>
        </p:txBody>
      </p:sp>
    </p:spTree>
    <p:extLst>
      <p:ext uri="{BB962C8B-B14F-4D97-AF65-F5344CB8AC3E}">
        <p14:creationId xmlns:p14="http://schemas.microsoft.com/office/powerpoint/2010/main" val="28872632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pPr marL="0" indent="0" algn="ctr">
              <a:buNone/>
            </a:pPr>
            <a:r>
              <a:rPr lang="en-US" sz="2800" b="1" dirty="0" smtClean="0"/>
              <a:t>The focus of the self-study is continuous improvement in the program</a:t>
            </a:r>
            <a:endParaRPr lang="en-US" sz="2800" b="1" dirty="0"/>
          </a:p>
        </p:txBody>
      </p:sp>
      <p:sp>
        <p:nvSpPr>
          <p:cNvPr id="4" name="Slide Number Placeholder 3"/>
          <p:cNvSpPr>
            <a:spLocks noGrp="1"/>
          </p:cNvSpPr>
          <p:nvPr>
            <p:ph type="sldNum" sz="quarter" idx="10"/>
          </p:nvPr>
        </p:nvSpPr>
        <p:spPr/>
        <p:txBody>
          <a:bodyPr/>
          <a:lstStyle/>
          <a:p>
            <a:pPr>
              <a:defRPr/>
            </a:pPr>
            <a:fld id="{A3096F12-8E82-4115-80AF-CEF0A45228D9}" type="slidenum">
              <a:rPr lang="en-US" altLang="en-US" smtClean="0"/>
              <a:pPr>
                <a:defRPr/>
              </a:pPr>
              <a:t>6</a:t>
            </a:fld>
            <a:endParaRPr lang="en-US" altLang="en-US"/>
          </a:p>
        </p:txBody>
      </p:sp>
      <p:sp>
        <p:nvSpPr>
          <p:cNvPr id="5" name="Footer Placeholder 4"/>
          <p:cNvSpPr>
            <a:spLocks noGrp="1"/>
          </p:cNvSpPr>
          <p:nvPr>
            <p:ph type="ftr" sz="quarter" idx="11"/>
          </p:nvPr>
        </p:nvSpPr>
        <p:spPr/>
        <p:txBody>
          <a:bodyPr/>
          <a:lstStyle/>
          <a:p>
            <a:pPr>
              <a:defRPr/>
            </a:pPr>
            <a:r>
              <a:rPr lang="en-US" smtClean="0"/>
              <a:t>Presented by Partners in Medical Education, Inc. - 2014</a:t>
            </a:r>
            <a:endParaRPr lang="en-US" dirty="0" smtClean="0"/>
          </a:p>
        </p:txBody>
      </p:sp>
      <p:pic>
        <p:nvPicPr>
          <p:cNvPr id="6" name="irc_mi" descr="http://www.consulmarc.it/sites/default/files/angolo-dell-omin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3824288"/>
            <a:ext cx="151606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748039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Self-Study Visit:  Definition</a:t>
            </a:r>
            <a:endParaRPr lang="en-US" dirty="0"/>
          </a:p>
        </p:txBody>
      </p:sp>
      <p:sp>
        <p:nvSpPr>
          <p:cNvPr id="3" name="Content Placeholder 2"/>
          <p:cNvSpPr>
            <a:spLocks noGrp="1"/>
          </p:cNvSpPr>
          <p:nvPr>
            <p:ph idx="1"/>
          </p:nvPr>
        </p:nvSpPr>
        <p:spPr/>
        <p:txBody>
          <a:bodyPr/>
          <a:lstStyle/>
          <a:p>
            <a:pPr marL="0" indent="0">
              <a:buNone/>
            </a:pPr>
            <a:r>
              <a:rPr lang="en-US" dirty="0" smtClean="0"/>
              <a:t>“The 10 Year Self Study site visit is based on a comprehensive self-study, which includes a description of how the program or sponsoring institution creates an effective learning and working environment, and how this leads to desired educational outcomes, and an analysis of strengths, weaknesses, and plans for improvement.”</a:t>
            </a:r>
          </a:p>
          <a:p>
            <a:pPr marL="0" indent="0">
              <a:buNone/>
            </a:pPr>
            <a:endParaRPr lang="en-US" dirty="0"/>
          </a:p>
          <a:p>
            <a:pPr marL="0" indent="0">
              <a:buNone/>
            </a:pPr>
            <a:r>
              <a:rPr lang="en-US" dirty="0" smtClean="0"/>
              <a:t>                      </a:t>
            </a:r>
            <a:r>
              <a:rPr lang="en-US" sz="1800" dirty="0" smtClean="0"/>
              <a:t>ACGME Policies and Procedures, July 2013; 17:30(5)(a)</a:t>
            </a: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pPr>
              <a:defRPr/>
            </a:pPr>
            <a:fld id="{A3096F12-8E82-4115-80AF-CEF0A45228D9}" type="slidenum">
              <a:rPr lang="en-US" altLang="en-US" smtClean="0"/>
              <a:pPr>
                <a:defRPr/>
              </a:pPr>
              <a:t>7</a:t>
            </a:fld>
            <a:endParaRPr lang="en-US" altLang="en-US"/>
          </a:p>
        </p:txBody>
      </p:sp>
      <p:sp>
        <p:nvSpPr>
          <p:cNvPr id="5" name="Footer Placeholder 4"/>
          <p:cNvSpPr>
            <a:spLocks noGrp="1"/>
          </p:cNvSpPr>
          <p:nvPr>
            <p:ph type="ftr" sz="quarter" idx="11"/>
          </p:nvPr>
        </p:nvSpPr>
        <p:spPr/>
        <p:txBody>
          <a:bodyPr/>
          <a:lstStyle/>
          <a:p>
            <a:pPr>
              <a:defRPr/>
            </a:pPr>
            <a:r>
              <a:rPr lang="en-US" smtClean="0"/>
              <a:t>Presented by Partners in Medical Education, Inc. - 2014</a:t>
            </a:r>
            <a:endParaRPr lang="en-US" dirty="0" smtClean="0"/>
          </a:p>
        </p:txBody>
      </p:sp>
    </p:spTree>
    <p:extLst>
      <p:ext uri="{BB962C8B-B14F-4D97-AF65-F5344CB8AC3E}">
        <p14:creationId xmlns:p14="http://schemas.microsoft.com/office/powerpoint/2010/main" val="296094221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ttp://www.rock.k12.nc.us/cms/lib6/NC01000985/Centricity/Domain/53/calendar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3657600"/>
            <a:ext cx="1477962"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Program Self-Study</a:t>
            </a:r>
            <a:endParaRPr lang="en-US" dirty="0"/>
          </a:p>
        </p:txBody>
      </p:sp>
      <p:sp>
        <p:nvSpPr>
          <p:cNvPr id="3" name="Content Placeholder 2"/>
          <p:cNvSpPr>
            <a:spLocks noGrp="1"/>
          </p:cNvSpPr>
          <p:nvPr>
            <p:ph idx="1"/>
          </p:nvPr>
        </p:nvSpPr>
        <p:spPr>
          <a:xfrm>
            <a:off x="457200" y="2057400"/>
            <a:ext cx="8229600" cy="3962400"/>
          </a:xfrm>
        </p:spPr>
        <p:txBody>
          <a:bodyPr/>
          <a:lstStyle/>
          <a:p>
            <a:r>
              <a:rPr lang="en-US" dirty="0" smtClean="0"/>
              <a:t>Every 10 years; you have date of first self-study</a:t>
            </a:r>
          </a:p>
          <a:p>
            <a:endParaRPr lang="en-US" sz="1000" dirty="0" smtClean="0"/>
          </a:p>
          <a:p>
            <a:r>
              <a:rPr lang="en-US" dirty="0" smtClean="0"/>
              <a:t>NOT a totally independent assessment.  Built on the results of preceding Annual Program Evaluations</a:t>
            </a:r>
          </a:p>
          <a:p>
            <a:endParaRPr lang="en-US" sz="1000" dirty="0" smtClean="0"/>
          </a:p>
          <a:p>
            <a:r>
              <a:rPr lang="en-US" dirty="0" smtClean="0"/>
              <a:t>Two part process	</a:t>
            </a:r>
          </a:p>
          <a:p>
            <a:pPr lvl="1"/>
            <a:r>
              <a:rPr lang="en-US" dirty="0" smtClean="0"/>
              <a:t>Full year of self-study</a:t>
            </a:r>
          </a:p>
          <a:p>
            <a:pPr lvl="1"/>
            <a:r>
              <a:rPr lang="en-US" dirty="0" smtClean="0"/>
              <a:t>Onsite ACGME team site visit</a:t>
            </a:r>
          </a:p>
          <a:p>
            <a:pPr lvl="1"/>
            <a:endParaRPr lang="en-US" sz="1000" dirty="0" smtClean="0"/>
          </a:p>
          <a:p>
            <a:r>
              <a:rPr lang="en-US" dirty="0" smtClean="0"/>
              <a:t>Review Committee issues accreditation status, </a:t>
            </a:r>
            <a:br>
              <a:rPr lang="en-US" dirty="0" smtClean="0"/>
            </a:br>
            <a:r>
              <a:rPr lang="en-US" dirty="0" smtClean="0"/>
              <a:t>based on self-study document and site </a:t>
            </a:r>
            <a:br>
              <a:rPr lang="en-US" dirty="0" smtClean="0"/>
            </a:br>
            <a:r>
              <a:rPr lang="en-US" dirty="0" smtClean="0"/>
              <a:t>visit report of compliance</a:t>
            </a:r>
            <a:endParaRPr lang="en-US" dirty="0"/>
          </a:p>
          <a:p>
            <a:pPr lvl="1"/>
            <a:endParaRPr lang="en-US" dirty="0"/>
          </a:p>
        </p:txBody>
      </p:sp>
      <p:sp>
        <p:nvSpPr>
          <p:cNvPr id="4" name="Slide Number Placeholder 3"/>
          <p:cNvSpPr>
            <a:spLocks noGrp="1"/>
          </p:cNvSpPr>
          <p:nvPr>
            <p:ph type="sldNum" sz="quarter" idx="10"/>
          </p:nvPr>
        </p:nvSpPr>
        <p:spPr/>
        <p:txBody>
          <a:bodyPr/>
          <a:lstStyle/>
          <a:p>
            <a:pPr>
              <a:defRPr/>
            </a:pPr>
            <a:fld id="{A3096F12-8E82-4115-80AF-CEF0A45228D9}" type="slidenum">
              <a:rPr lang="en-US" altLang="en-US" smtClean="0"/>
              <a:pPr>
                <a:defRPr/>
              </a:pPr>
              <a:t>8</a:t>
            </a:fld>
            <a:endParaRPr lang="en-US" altLang="en-US"/>
          </a:p>
        </p:txBody>
      </p:sp>
      <p:sp>
        <p:nvSpPr>
          <p:cNvPr id="5" name="Footer Placeholder 4"/>
          <p:cNvSpPr>
            <a:spLocks noGrp="1"/>
          </p:cNvSpPr>
          <p:nvPr>
            <p:ph type="ftr" sz="quarter" idx="11"/>
          </p:nvPr>
        </p:nvSpPr>
        <p:spPr/>
        <p:txBody>
          <a:bodyPr/>
          <a:lstStyle/>
          <a:p>
            <a:pPr>
              <a:defRPr/>
            </a:pPr>
            <a:r>
              <a:rPr lang="en-US" smtClean="0"/>
              <a:t>Presented by Partners in Medical Education, Inc. - 2014</a:t>
            </a:r>
            <a:endParaRPr lang="en-US" dirty="0" smtClean="0"/>
          </a:p>
        </p:txBody>
      </p:sp>
    </p:spTree>
    <p:extLst>
      <p:ext uri="{BB962C8B-B14F-4D97-AF65-F5344CB8AC3E}">
        <p14:creationId xmlns:p14="http://schemas.microsoft.com/office/powerpoint/2010/main" val="51724147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3"/>
          <p:cNvSpPr>
            <a:spLocks noGrp="1"/>
          </p:cNvSpPr>
          <p:nvPr>
            <p:ph type="ftr" sz="quarter" idx="4294967295"/>
          </p:nvPr>
        </p:nvSpPr>
        <p:spPr>
          <a:noFill/>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200" smtClean="0">
                <a:latin typeface="Times New Roman" panose="02020603050405020304" pitchFamily="18" charset="0"/>
              </a:rPr>
              <a:t>Presented by Partners in Medical Education 2014</a:t>
            </a:r>
          </a:p>
        </p:txBody>
      </p:sp>
      <p:sp>
        <p:nvSpPr>
          <p:cNvPr id="23555" name="Slide Number Placeholder 4"/>
          <p:cNvSpPr>
            <a:spLocks noGrp="1"/>
          </p:cNvSpPr>
          <p:nvPr>
            <p:ph type="sldNum" sz="quarter" idx="10"/>
          </p:nvPr>
        </p:nvSpPr>
        <p:spPr>
          <a:noFill/>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FD75E41A-D4C1-447E-AF66-47BE7745792C}" type="slidenum">
              <a:rPr lang="en-US" altLang="en-US" sz="1200">
                <a:latin typeface="Arial Black" panose="020B0A04020102020204" pitchFamily="34" charset="0"/>
              </a:rPr>
              <a:pPr>
                <a:spcBef>
                  <a:spcPct val="0"/>
                </a:spcBef>
                <a:buClrTx/>
                <a:buSzTx/>
                <a:buFontTx/>
                <a:buNone/>
              </a:pPr>
              <a:t>9</a:t>
            </a:fld>
            <a:endParaRPr lang="en-US" altLang="en-US" sz="1200">
              <a:latin typeface="Arial Black" panose="020B0A04020102020204" pitchFamily="34" charset="0"/>
            </a:endParaRPr>
          </a:p>
        </p:txBody>
      </p:sp>
      <p:sp>
        <p:nvSpPr>
          <p:cNvPr id="23556" name="Rectangle 2"/>
          <p:cNvSpPr>
            <a:spLocks noGrp="1" noChangeArrowheads="1"/>
          </p:cNvSpPr>
          <p:nvPr>
            <p:ph type="title"/>
          </p:nvPr>
        </p:nvSpPr>
        <p:spPr>
          <a:xfrm>
            <a:off x="228600" y="457200"/>
            <a:ext cx="8229600" cy="1143000"/>
          </a:xfrm>
        </p:spPr>
        <p:txBody>
          <a:bodyPr/>
          <a:lstStyle/>
          <a:p>
            <a:pPr eaLnBrk="1" hangingPunct="1"/>
            <a:endParaRPr lang="en-US" altLang="en-US" sz="2800" smtClean="0"/>
          </a:p>
        </p:txBody>
      </p:sp>
      <p:sp>
        <p:nvSpPr>
          <p:cNvPr id="23557" name="Rectangle 3"/>
          <p:cNvSpPr>
            <a:spLocks noGrp="1" noChangeArrowheads="1"/>
          </p:cNvSpPr>
          <p:nvPr>
            <p:ph type="body" idx="1"/>
          </p:nvPr>
        </p:nvSpPr>
        <p:spPr>
          <a:xfrm>
            <a:off x="381000" y="1371600"/>
            <a:ext cx="8229600" cy="4572000"/>
          </a:xfrm>
        </p:spPr>
        <p:txBody>
          <a:bodyPr/>
          <a:lstStyle/>
          <a:p>
            <a:pPr eaLnBrk="1" hangingPunct="1"/>
            <a:endParaRPr lang="en-US" altLang="en-US" b="1" smtClean="0">
              <a:latin typeface="Comic Sans MS" panose="030F0702030302020204" pitchFamily="66" charset="0"/>
            </a:endParaRPr>
          </a:p>
        </p:txBody>
      </p:sp>
      <p:pic>
        <p:nvPicPr>
          <p:cNvPr id="23558" name="Picture 6" descr="C:\Users\owner\Documents\Partners in Medical Education\Telecourses &amp; Webinars\Ask Partners 2014\ssv timeline.jpg"/>
          <p:cNvPicPr>
            <a:picLocks noChangeAspect="1" noChangeArrowheads="1"/>
          </p:cNvPicPr>
          <p:nvPr/>
        </p:nvPicPr>
        <p:blipFill rotWithShape="1">
          <a:blip r:embed="rId3">
            <a:extLst>
              <a:ext uri="{28A0092B-C50C-407E-A947-70E740481C1C}">
                <a14:useLocalDpi xmlns:a14="http://schemas.microsoft.com/office/drawing/2010/main" val="0"/>
              </a:ext>
            </a:extLst>
          </a:blip>
          <a:srcRect l="8034" t="4750"/>
          <a:stretch/>
        </p:blipFill>
        <p:spPr bwMode="auto">
          <a:xfrm>
            <a:off x="0" y="0"/>
            <a:ext cx="9110132" cy="6860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307492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MESlidesTheme (2)">
  <a:themeElements>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PMESlidesTheme (2)</Template>
  <TotalTime>942</TotalTime>
  <Words>1592</Words>
  <Application>Microsoft Macintosh PowerPoint</Application>
  <PresentationFormat>On-screen Show (4:3)</PresentationFormat>
  <Paragraphs>347</Paragraphs>
  <Slides>32</Slides>
  <Notes>7</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PMESlidesTheme (2)</vt:lpstr>
      <vt:lpstr>Self-Study Visits</vt:lpstr>
      <vt:lpstr> </vt:lpstr>
      <vt:lpstr>Goals and Objectives</vt:lpstr>
      <vt:lpstr> </vt:lpstr>
      <vt:lpstr>Overview</vt:lpstr>
      <vt:lpstr> </vt:lpstr>
      <vt:lpstr>Self-Study Visit:  Definition</vt:lpstr>
      <vt:lpstr>Program Self-Study</vt:lpstr>
      <vt:lpstr>PowerPoint Presentation</vt:lpstr>
      <vt:lpstr>ACGME’s Stated Self-Study Objectives</vt:lpstr>
      <vt:lpstr>Program Self-Study:  Who?</vt:lpstr>
      <vt:lpstr>First, Master the Annual Program Evaluation</vt:lpstr>
      <vt:lpstr>Self-Study Starts with APE</vt:lpstr>
      <vt:lpstr>Data to Consider in APE</vt:lpstr>
      <vt:lpstr>Additional Data to Add for Self-Study</vt:lpstr>
      <vt:lpstr>What is Your Overall Goal??</vt:lpstr>
      <vt:lpstr>SWOT Analysis</vt:lpstr>
      <vt:lpstr>SWOT Analysis</vt:lpstr>
      <vt:lpstr>SWOT Analysis</vt:lpstr>
      <vt:lpstr>Program’s Performance Improvement</vt:lpstr>
      <vt:lpstr>Self-Study Process</vt:lpstr>
      <vt:lpstr>Program Self-Study Visit</vt:lpstr>
      <vt:lpstr>Program Self-Study Visit</vt:lpstr>
      <vt:lpstr>Self-Study Document</vt:lpstr>
      <vt:lpstr>Self-Study Document Elements*</vt:lpstr>
      <vt:lpstr>Self-Study Document</vt:lpstr>
      <vt:lpstr>ACGME Self-Study Visit</vt:lpstr>
      <vt:lpstr>What Should You Do NOW?</vt:lpstr>
      <vt:lpstr>PowerPoint Presentation</vt:lpstr>
      <vt:lpstr> </vt:lpstr>
      <vt:lpstr>PowerPoint Presentation</vt:lpstr>
      <vt:lpstr>PowerPoint Presentation</vt:lpstr>
    </vt:vector>
  </TitlesOfParts>
  <Company>Partners in Medical Education,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BJ Couch</dc:creator>
  <cp:lastModifiedBy>Alexander Mielnicki</cp:lastModifiedBy>
  <cp:revision>41</cp:revision>
  <dcterms:created xsi:type="dcterms:W3CDTF">2014-08-14T18:51:58Z</dcterms:created>
  <dcterms:modified xsi:type="dcterms:W3CDTF">2014-12-03T15:17:28Z</dcterms:modified>
</cp:coreProperties>
</file>