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412" r:id="rId1"/>
    <p:sldMasterId id="2147483659" r:id="rId2"/>
  </p:sldMasterIdLst>
  <p:notesMasterIdLst>
    <p:notesMasterId r:id="rId22"/>
  </p:notesMasterIdLst>
  <p:sldIdLst>
    <p:sldId id="398" r:id="rId3"/>
    <p:sldId id="256" r:id="rId4"/>
    <p:sldId id="401" r:id="rId5"/>
    <p:sldId id="257" r:id="rId6"/>
    <p:sldId id="292" r:id="rId7"/>
    <p:sldId id="293" r:id="rId8"/>
    <p:sldId id="258" r:id="rId9"/>
    <p:sldId id="291" r:id="rId10"/>
    <p:sldId id="294" r:id="rId11"/>
    <p:sldId id="295" r:id="rId12"/>
    <p:sldId id="284" r:id="rId13"/>
    <p:sldId id="285" r:id="rId14"/>
    <p:sldId id="274" r:id="rId15"/>
    <p:sldId id="296" r:id="rId16"/>
    <p:sldId id="279" r:id="rId17"/>
    <p:sldId id="282" r:id="rId18"/>
    <p:sldId id="283" r:id="rId19"/>
    <p:sldId id="440" r:id="rId20"/>
    <p:sldId id="322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/>
    <p:restoredTop sz="94512"/>
  </p:normalViewPr>
  <p:slideViewPr>
    <p:cSldViewPr snapToGrid="0" snapToObjects="1">
      <p:cViewPr varScale="1">
        <p:scale>
          <a:sx n="79" d="100"/>
          <a:sy n="79" d="100"/>
        </p:scale>
        <p:origin x="27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164D6-0626-405A-8EB5-BCAA07F1B36A}" type="doc">
      <dgm:prSet loTypeId="urn:microsoft.com/office/officeart/2016/7/layout/RepeatingBendingProcessNew" loCatId="process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903AEEE-AEA8-4D30-A9FE-588C48187F56}">
      <dgm:prSet/>
      <dgm:spPr/>
      <dgm:t>
        <a:bodyPr/>
        <a:lstStyle/>
        <a:p>
          <a:r>
            <a:rPr lang="en-US" sz="1200"/>
            <a:t>1982 – ACGME is formed</a:t>
          </a:r>
        </a:p>
      </dgm:t>
    </dgm:pt>
    <dgm:pt modelId="{FEF18406-3008-4E96-9F82-D7AEFDD59D54}" type="parTrans" cxnId="{401A08C4-75EF-44E3-A85F-E35731BB73F7}">
      <dgm:prSet/>
      <dgm:spPr/>
      <dgm:t>
        <a:bodyPr/>
        <a:lstStyle/>
        <a:p>
          <a:endParaRPr lang="en-US"/>
        </a:p>
      </dgm:t>
    </dgm:pt>
    <dgm:pt modelId="{018BC286-DCC2-485F-92AE-BA7B5FE09536}" type="sibTrans" cxnId="{401A08C4-75EF-44E3-A85F-E35731BB73F7}">
      <dgm:prSet/>
      <dgm:spPr/>
      <dgm:t>
        <a:bodyPr/>
        <a:lstStyle/>
        <a:p>
          <a:endParaRPr lang="en-US"/>
        </a:p>
      </dgm:t>
    </dgm:pt>
    <dgm:pt modelId="{47702735-DADE-4ABF-ADC9-87B49B30AC45}">
      <dgm:prSet custT="1"/>
      <dgm:spPr/>
      <dgm:t>
        <a:bodyPr/>
        <a:lstStyle/>
        <a:p>
          <a:r>
            <a:rPr lang="en-US" sz="800" dirty="0"/>
            <a:t>Initially, the Review Committees for each specialty were delegated the authority for compliance with general and specialty-specific requirements. </a:t>
          </a:r>
        </a:p>
      </dgm:t>
    </dgm:pt>
    <dgm:pt modelId="{621BC73A-F417-4741-9A8C-9D1F553A2C0B}" type="parTrans" cxnId="{9A2694E5-B4AE-4B95-95CF-F8AB192B8F35}">
      <dgm:prSet/>
      <dgm:spPr/>
      <dgm:t>
        <a:bodyPr/>
        <a:lstStyle/>
        <a:p>
          <a:endParaRPr lang="en-US"/>
        </a:p>
      </dgm:t>
    </dgm:pt>
    <dgm:pt modelId="{9BC799DC-58CF-47D9-B736-0AF93C6C235D}" type="sibTrans" cxnId="{9A2694E5-B4AE-4B95-95CF-F8AB192B8F35}">
      <dgm:prSet/>
      <dgm:spPr/>
      <dgm:t>
        <a:bodyPr/>
        <a:lstStyle/>
        <a:p>
          <a:endParaRPr lang="en-US"/>
        </a:p>
      </dgm:t>
    </dgm:pt>
    <dgm:pt modelId="{050ADB45-10F5-4981-9F00-8475F470E3E1}">
      <dgm:prSet custT="1"/>
      <dgm:spPr/>
      <dgm:t>
        <a:bodyPr/>
        <a:lstStyle/>
        <a:p>
          <a:r>
            <a:rPr lang="en-US" sz="1100" dirty="0"/>
            <a:t>1992 – Separate section of General Requirements identified as “Institutional Requirements”</a:t>
          </a:r>
        </a:p>
      </dgm:t>
    </dgm:pt>
    <dgm:pt modelId="{E63F20E2-EAB4-48C6-BC85-800A1055BB84}" type="parTrans" cxnId="{CEAEBB0F-8D83-422F-9CE3-A22F2D00526B}">
      <dgm:prSet/>
      <dgm:spPr/>
      <dgm:t>
        <a:bodyPr/>
        <a:lstStyle/>
        <a:p>
          <a:endParaRPr lang="en-US"/>
        </a:p>
      </dgm:t>
    </dgm:pt>
    <dgm:pt modelId="{A22F9455-E9C7-4633-820E-8159D9EBC253}" type="sibTrans" cxnId="{CEAEBB0F-8D83-422F-9CE3-A22F2D00526B}">
      <dgm:prSet/>
      <dgm:spPr/>
      <dgm:t>
        <a:bodyPr/>
        <a:lstStyle/>
        <a:p>
          <a:endParaRPr lang="en-US"/>
        </a:p>
      </dgm:t>
    </dgm:pt>
    <dgm:pt modelId="{D33391BA-6976-4801-B52F-7532897AA726}">
      <dgm:prSet/>
      <dgm:spPr/>
      <dgm:t>
        <a:bodyPr/>
        <a:lstStyle/>
        <a:p>
          <a:r>
            <a:rPr lang="en-US" dirty="0"/>
            <a:t>1993 – GMECs were required</a:t>
          </a:r>
        </a:p>
      </dgm:t>
    </dgm:pt>
    <dgm:pt modelId="{9DA0AB3D-0235-4143-AE23-305BC53B67B0}" type="parTrans" cxnId="{BEE029D1-C699-4B8C-8594-D2C94B1FF18C}">
      <dgm:prSet/>
      <dgm:spPr/>
      <dgm:t>
        <a:bodyPr/>
        <a:lstStyle/>
        <a:p>
          <a:endParaRPr lang="en-US"/>
        </a:p>
      </dgm:t>
    </dgm:pt>
    <dgm:pt modelId="{910AF7CC-0B7B-4D58-A415-7B3273F045FB}" type="sibTrans" cxnId="{BEE029D1-C699-4B8C-8594-D2C94B1FF18C}">
      <dgm:prSet/>
      <dgm:spPr/>
      <dgm:t>
        <a:bodyPr/>
        <a:lstStyle/>
        <a:p>
          <a:endParaRPr lang="en-US"/>
        </a:p>
      </dgm:t>
    </dgm:pt>
    <dgm:pt modelId="{726EA196-BF1E-461A-BAC9-D6972EB40F25}">
      <dgm:prSet custT="1"/>
      <dgm:spPr/>
      <dgm:t>
        <a:bodyPr/>
        <a:lstStyle/>
        <a:p>
          <a:r>
            <a:rPr lang="en-US" sz="1100" dirty="0"/>
            <a:t>1995 – the Institutional Review Committee (IRC) formed but only gave “favorable” or “unfavorable” decisions</a:t>
          </a:r>
        </a:p>
      </dgm:t>
    </dgm:pt>
    <dgm:pt modelId="{6A9D2701-A121-4783-8B64-DFE1A5ACB09A}" type="parTrans" cxnId="{FEE8B5E5-DBB2-46AB-92FC-59F0E8105693}">
      <dgm:prSet/>
      <dgm:spPr/>
      <dgm:t>
        <a:bodyPr/>
        <a:lstStyle/>
        <a:p>
          <a:endParaRPr lang="en-US"/>
        </a:p>
      </dgm:t>
    </dgm:pt>
    <dgm:pt modelId="{8E3593FA-62EF-4851-A1ED-18A6D0B74EA0}" type="sibTrans" cxnId="{FEE8B5E5-DBB2-46AB-92FC-59F0E8105693}">
      <dgm:prSet/>
      <dgm:spPr/>
      <dgm:t>
        <a:bodyPr/>
        <a:lstStyle/>
        <a:p>
          <a:endParaRPr lang="en-US"/>
        </a:p>
      </dgm:t>
    </dgm:pt>
    <dgm:pt modelId="{3F3AFAF5-D20F-46D2-9BDB-C9F55A84655B}">
      <dgm:prSet/>
      <dgm:spPr/>
      <dgm:t>
        <a:bodyPr/>
        <a:lstStyle/>
        <a:p>
          <a:r>
            <a:rPr lang="en-US"/>
            <a:t>1997 – Each SI appointed a DIO</a:t>
          </a:r>
        </a:p>
      </dgm:t>
    </dgm:pt>
    <dgm:pt modelId="{60397C22-28A1-4CD4-9713-2A3D5FB60342}" type="parTrans" cxnId="{C4A7C178-21DA-4774-9DB4-AF08719AC1B5}">
      <dgm:prSet/>
      <dgm:spPr/>
      <dgm:t>
        <a:bodyPr/>
        <a:lstStyle/>
        <a:p>
          <a:endParaRPr lang="en-US"/>
        </a:p>
      </dgm:t>
    </dgm:pt>
    <dgm:pt modelId="{542A71EC-A2B0-4091-8FDA-7CD25A35DAAD}" type="sibTrans" cxnId="{C4A7C178-21DA-4774-9DB4-AF08719AC1B5}">
      <dgm:prSet/>
      <dgm:spPr/>
      <dgm:t>
        <a:bodyPr/>
        <a:lstStyle/>
        <a:p>
          <a:endParaRPr lang="en-US"/>
        </a:p>
      </dgm:t>
    </dgm:pt>
    <dgm:pt modelId="{0F36ABF1-08FB-4E8D-9B66-25A4B8B2B624}">
      <dgm:prSet/>
      <dgm:spPr/>
      <dgm:t>
        <a:bodyPr/>
        <a:lstStyle/>
        <a:p>
          <a:r>
            <a:rPr lang="en-US"/>
            <a:t>2005 – Full accreditation for SIs to the IRC</a:t>
          </a:r>
        </a:p>
      </dgm:t>
    </dgm:pt>
    <dgm:pt modelId="{EDFEEB17-C697-4B88-905F-A31F40802337}" type="parTrans" cxnId="{B63A43BC-F5B2-4327-BDAD-BE73D98D57AE}">
      <dgm:prSet/>
      <dgm:spPr/>
      <dgm:t>
        <a:bodyPr/>
        <a:lstStyle/>
        <a:p>
          <a:endParaRPr lang="en-US"/>
        </a:p>
      </dgm:t>
    </dgm:pt>
    <dgm:pt modelId="{45CDE8EA-6B64-444D-A10C-D9FA53B0A1AE}" type="sibTrans" cxnId="{B63A43BC-F5B2-4327-BDAD-BE73D98D57AE}">
      <dgm:prSet/>
      <dgm:spPr/>
      <dgm:t>
        <a:bodyPr/>
        <a:lstStyle/>
        <a:p>
          <a:endParaRPr lang="en-US"/>
        </a:p>
      </dgm:t>
    </dgm:pt>
    <dgm:pt modelId="{C8343C2C-F1AF-493B-8806-0365A2C2E76C}">
      <dgm:prSet/>
      <dgm:spPr/>
      <dgm:t>
        <a:bodyPr/>
        <a:lstStyle/>
        <a:p>
          <a:r>
            <a:rPr lang="en-US"/>
            <a:t>2011 – Responsibility given to SIs for educational outcomes</a:t>
          </a:r>
        </a:p>
      </dgm:t>
    </dgm:pt>
    <dgm:pt modelId="{191B7159-CA2A-4D13-96B5-380282DCBAB1}" type="parTrans" cxnId="{865579F7-17CB-42EA-B243-6D9C09898966}">
      <dgm:prSet/>
      <dgm:spPr/>
      <dgm:t>
        <a:bodyPr/>
        <a:lstStyle/>
        <a:p>
          <a:endParaRPr lang="en-US"/>
        </a:p>
      </dgm:t>
    </dgm:pt>
    <dgm:pt modelId="{FAFFAA83-7C3A-4F87-8C2E-AC6FCDBA83FA}" type="sibTrans" cxnId="{865579F7-17CB-42EA-B243-6D9C09898966}">
      <dgm:prSet/>
      <dgm:spPr/>
      <dgm:t>
        <a:bodyPr/>
        <a:lstStyle/>
        <a:p>
          <a:endParaRPr lang="en-US"/>
        </a:p>
      </dgm:t>
    </dgm:pt>
    <dgm:pt modelId="{5866C53B-1338-4E3E-89EA-7C9D566C83ED}">
      <dgm:prSet/>
      <dgm:spPr/>
      <dgm:t>
        <a:bodyPr/>
        <a:lstStyle/>
        <a:p>
          <a:r>
            <a:rPr lang="en-US"/>
            <a:t>2014 – Single Accreditation System (AOA)</a:t>
          </a:r>
        </a:p>
      </dgm:t>
    </dgm:pt>
    <dgm:pt modelId="{D25BE38C-8A54-4E40-99BD-ACD4CF419EFA}" type="parTrans" cxnId="{6594C4EE-E25A-4672-BB7B-CCF705A2B138}">
      <dgm:prSet/>
      <dgm:spPr/>
      <dgm:t>
        <a:bodyPr/>
        <a:lstStyle/>
        <a:p>
          <a:endParaRPr lang="en-US"/>
        </a:p>
      </dgm:t>
    </dgm:pt>
    <dgm:pt modelId="{3DE0E93D-4945-463E-8C8B-84B3E5C9FBFF}" type="sibTrans" cxnId="{6594C4EE-E25A-4672-BB7B-CCF705A2B138}">
      <dgm:prSet/>
      <dgm:spPr/>
      <dgm:t>
        <a:bodyPr/>
        <a:lstStyle/>
        <a:p>
          <a:endParaRPr lang="en-US"/>
        </a:p>
      </dgm:t>
    </dgm:pt>
    <dgm:pt modelId="{F2808924-EA8C-40D2-A1B8-A4261266E5CE}">
      <dgm:prSet/>
      <dgm:spPr/>
      <dgm:t>
        <a:bodyPr/>
        <a:lstStyle/>
        <a:p>
          <a:r>
            <a:rPr lang="en-US"/>
            <a:t>2012 – Clinical Learning Environment Review (CLER)</a:t>
          </a:r>
        </a:p>
      </dgm:t>
    </dgm:pt>
    <dgm:pt modelId="{68C2B458-E7FB-4A69-993D-1948A9AB7673}" type="parTrans" cxnId="{FE3C6E00-6BE2-479A-85CF-85084957AC89}">
      <dgm:prSet/>
      <dgm:spPr/>
      <dgm:t>
        <a:bodyPr/>
        <a:lstStyle/>
        <a:p>
          <a:endParaRPr lang="en-US"/>
        </a:p>
      </dgm:t>
    </dgm:pt>
    <dgm:pt modelId="{CCB11D99-0697-4D20-AD8A-D10223F613FA}" type="sibTrans" cxnId="{FE3C6E00-6BE2-479A-85CF-85084957AC89}">
      <dgm:prSet/>
      <dgm:spPr/>
      <dgm:t>
        <a:bodyPr/>
        <a:lstStyle/>
        <a:p>
          <a:endParaRPr lang="en-US"/>
        </a:p>
      </dgm:t>
    </dgm:pt>
    <dgm:pt modelId="{20770C01-C6FC-43FD-A9E8-09F5B1460543}">
      <dgm:prSet/>
      <dgm:spPr/>
      <dgm:t>
        <a:bodyPr/>
        <a:lstStyle/>
        <a:p>
          <a:r>
            <a:rPr lang="en-US"/>
            <a:t>2015 – SI 2025</a:t>
          </a:r>
        </a:p>
      </dgm:t>
    </dgm:pt>
    <dgm:pt modelId="{A1D3B8DB-A5FF-42A8-8633-1650BBE90BB4}" type="parTrans" cxnId="{E842A254-4B1D-40F5-B8DD-C60BB14C0770}">
      <dgm:prSet/>
      <dgm:spPr/>
      <dgm:t>
        <a:bodyPr/>
        <a:lstStyle/>
        <a:p>
          <a:endParaRPr lang="en-US"/>
        </a:p>
      </dgm:t>
    </dgm:pt>
    <dgm:pt modelId="{C5117D5E-428C-495B-A715-E8D1C3165BE2}" type="sibTrans" cxnId="{E842A254-4B1D-40F5-B8DD-C60BB14C0770}">
      <dgm:prSet/>
      <dgm:spPr/>
      <dgm:t>
        <a:bodyPr/>
        <a:lstStyle/>
        <a:p>
          <a:endParaRPr lang="en-US"/>
        </a:p>
      </dgm:t>
    </dgm:pt>
    <dgm:pt modelId="{B73AE639-811E-477D-A703-0BC398128418}" type="pres">
      <dgm:prSet presAssocID="{A63164D6-0626-405A-8EB5-BCAA07F1B36A}" presName="Name0" presStyleCnt="0">
        <dgm:presLayoutVars>
          <dgm:dir/>
          <dgm:resizeHandles val="exact"/>
        </dgm:presLayoutVars>
      </dgm:prSet>
      <dgm:spPr/>
    </dgm:pt>
    <dgm:pt modelId="{62EA21C4-6477-42DD-B51D-5C5AD0FE3A64}" type="pres">
      <dgm:prSet presAssocID="{E903AEEE-AEA8-4D30-A9FE-588C48187F56}" presName="node" presStyleLbl="node1" presStyleIdx="0" presStyleCnt="10">
        <dgm:presLayoutVars>
          <dgm:bulletEnabled val="1"/>
        </dgm:presLayoutVars>
      </dgm:prSet>
      <dgm:spPr/>
    </dgm:pt>
    <dgm:pt modelId="{318D99FB-35B4-4CC6-A67D-B20BC9098A74}" type="pres">
      <dgm:prSet presAssocID="{018BC286-DCC2-485F-92AE-BA7B5FE09536}" presName="sibTrans" presStyleLbl="sibTrans1D1" presStyleIdx="0" presStyleCnt="9"/>
      <dgm:spPr/>
    </dgm:pt>
    <dgm:pt modelId="{0C3294C7-F0CA-4A2A-9A72-20B7FB0EDB4C}" type="pres">
      <dgm:prSet presAssocID="{018BC286-DCC2-485F-92AE-BA7B5FE09536}" presName="connectorText" presStyleLbl="sibTrans1D1" presStyleIdx="0" presStyleCnt="9"/>
      <dgm:spPr/>
    </dgm:pt>
    <dgm:pt modelId="{48D3D666-0BC6-43B1-855D-0120110449C7}" type="pres">
      <dgm:prSet presAssocID="{050ADB45-10F5-4981-9F00-8475F470E3E1}" presName="node" presStyleLbl="node1" presStyleIdx="1" presStyleCnt="10">
        <dgm:presLayoutVars>
          <dgm:bulletEnabled val="1"/>
        </dgm:presLayoutVars>
      </dgm:prSet>
      <dgm:spPr/>
    </dgm:pt>
    <dgm:pt modelId="{88758546-6DBA-473E-8F2D-CA55887580CA}" type="pres">
      <dgm:prSet presAssocID="{A22F9455-E9C7-4633-820E-8159D9EBC253}" presName="sibTrans" presStyleLbl="sibTrans1D1" presStyleIdx="1" presStyleCnt="9"/>
      <dgm:spPr/>
    </dgm:pt>
    <dgm:pt modelId="{9C2E536F-2AD9-4A53-94A2-7552B922B7C8}" type="pres">
      <dgm:prSet presAssocID="{A22F9455-E9C7-4633-820E-8159D9EBC253}" presName="connectorText" presStyleLbl="sibTrans1D1" presStyleIdx="1" presStyleCnt="9"/>
      <dgm:spPr/>
    </dgm:pt>
    <dgm:pt modelId="{1F347F81-A461-44C3-B375-66F854704D34}" type="pres">
      <dgm:prSet presAssocID="{D33391BA-6976-4801-B52F-7532897AA726}" presName="node" presStyleLbl="node1" presStyleIdx="2" presStyleCnt="10">
        <dgm:presLayoutVars>
          <dgm:bulletEnabled val="1"/>
        </dgm:presLayoutVars>
      </dgm:prSet>
      <dgm:spPr/>
    </dgm:pt>
    <dgm:pt modelId="{51337DFF-F85F-4C43-B7A9-1E0C937DEEAC}" type="pres">
      <dgm:prSet presAssocID="{910AF7CC-0B7B-4D58-A415-7B3273F045FB}" presName="sibTrans" presStyleLbl="sibTrans1D1" presStyleIdx="2" presStyleCnt="9"/>
      <dgm:spPr/>
    </dgm:pt>
    <dgm:pt modelId="{E7D1EDB2-1FF5-4F44-9B6E-0D4B8B908770}" type="pres">
      <dgm:prSet presAssocID="{910AF7CC-0B7B-4D58-A415-7B3273F045FB}" presName="connectorText" presStyleLbl="sibTrans1D1" presStyleIdx="2" presStyleCnt="9"/>
      <dgm:spPr/>
    </dgm:pt>
    <dgm:pt modelId="{145F8EF2-2AB7-4BB9-93EE-4B07D777AA00}" type="pres">
      <dgm:prSet presAssocID="{726EA196-BF1E-461A-BAC9-D6972EB40F25}" presName="node" presStyleLbl="node1" presStyleIdx="3" presStyleCnt="10">
        <dgm:presLayoutVars>
          <dgm:bulletEnabled val="1"/>
        </dgm:presLayoutVars>
      </dgm:prSet>
      <dgm:spPr/>
    </dgm:pt>
    <dgm:pt modelId="{04AC5B29-4F60-41B9-9E8C-CE07E2C3651B}" type="pres">
      <dgm:prSet presAssocID="{8E3593FA-62EF-4851-A1ED-18A6D0B74EA0}" presName="sibTrans" presStyleLbl="sibTrans1D1" presStyleIdx="3" presStyleCnt="9"/>
      <dgm:spPr/>
    </dgm:pt>
    <dgm:pt modelId="{7D5B5AE3-4E56-4903-BD2B-465F6D45A38E}" type="pres">
      <dgm:prSet presAssocID="{8E3593FA-62EF-4851-A1ED-18A6D0B74EA0}" presName="connectorText" presStyleLbl="sibTrans1D1" presStyleIdx="3" presStyleCnt="9"/>
      <dgm:spPr/>
    </dgm:pt>
    <dgm:pt modelId="{1EBED287-59E8-4380-BEF8-9C855C0613CE}" type="pres">
      <dgm:prSet presAssocID="{3F3AFAF5-D20F-46D2-9BDB-C9F55A84655B}" presName="node" presStyleLbl="node1" presStyleIdx="4" presStyleCnt="10">
        <dgm:presLayoutVars>
          <dgm:bulletEnabled val="1"/>
        </dgm:presLayoutVars>
      </dgm:prSet>
      <dgm:spPr/>
    </dgm:pt>
    <dgm:pt modelId="{0631AB08-0308-4399-9BB4-D917678848CD}" type="pres">
      <dgm:prSet presAssocID="{542A71EC-A2B0-4091-8FDA-7CD25A35DAAD}" presName="sibTrans" presStyleLbl="sibTrans1D1" presStyleIdx="4" presStyleCnt="9"/>
      <dgm:spPr/>
    </dgm:pt>
    <dgm:pt modelId="{FCAEEDFC-97A7-431A-B3F6-99950F646BAC}" type="pres">
      <dgm:prSet presAssocID="{542A71EC-A2B0-4091-8FDA-7CD25A35DAAD}" presName="connectorText" presStyleLbl="sibTrans1D1" presStyleIdx="4" presStyleCnt="9"/>
      <dgm:spPr/>
    </dgm:pt>
    <dgm:pt modelId="{45D21A5E-4FFD-4C5F-82C0-527CCA7CD874}" type="pres">
      <dgm:prSet presAssocID="{0F36ABF1-08FB-4E8D-9B66-25A4B8B2B624}" presName="node" presStyleLbl="node1" presStyleIdx="5" presStyleCnt="10">
        <dgm:presLayoutVars>
          <dgm:bulletEnabled val="1"/>
        </dgm:presLayoutVars>
      </dgm:prSet>
      <dgm:spPr/>
    </dgm:pt>
    <dgm:pt modelId="{A14D0282-FD2B-4F39-8FCD-2C851E02B7A4}" type="pres">
      <dgm:prSet presAssocID="{45CDE8EA-6B64-444D-A10C-D9FA53B0A1AE}" presName="sibTrans" presStyleLbl="sibTrans1D1" presStyleIdx="5" presStyleCnt="9"/>
      <dgm:spPr/>
    </dgm:pt>
    <dgm:pt modelId="{AFFC5A51-EE1D-46EF-925F-DFCD35FD3FBE}" type="pres">
      <dgm:prSet presAssocID="{45CDE8EA-6B64-444D-A10C-D9FA53B0A1AE}" presName="connectorText" presStyleLbl="sibTrans1D1" presStyleIdx="5" presStyleCnt="9"/>
      <dgm:spPr/>
    </dgm:pt>
    <dgm:pt modelId="{F5F83967-4468-4494-A0AB-D81EB851C36B}" type="pres">
      <dgm:prSet presAssocID="{C8343C2C-F1AF-493B-8806-0365A2C2E76C}" presName="node" presStyleLbl="node1" presStyleIdx="6" presStyleCnt="10">
        <dgm:presLayoutVars>
          <dgm:bulletEnabled val="1"/>
        </dgm:presLayoutVars>
      </dgm:prSet>
      <dgm:spPr/>
    </dgm:pt>
    <dgm:pt modelId="{80A13D80-5F81-4F5B-AEB7-866C6D8C5F4D}" type="pres">
      <dgm:prSet presAssocID="{FAFFAA83-7C3A-4F87-8C2E-AC6FCDBA83FA}" presName="sibTrans" presStyleLbl="sibTrans1D1" presStyleIdx="6" presStyleCnt="9"/>
      <dgm:spPr/>
    </dgm:pt>
    <dgm:pt modelId="{DE76D64E-AFAA-49D1-B046-2A92E024AD9B}" type="pres">
      <dgm:prSet presAssocID="{FAFFAA83-7C3A-4F87-8C2E-AC6FCDBA83FA}" presName="connectorText" presStyleLbl="sibTrans1D1" presStyleIdx="6" presStyleCnt="9"/>
      <dgm:spPr/>
    </dgm:pt>
    <dgm:pt modelId="{80A30C5C-A7F5-4750-A452-1030C4325F7A}" type="pres">
      <dgm:prSet presAssocID="{5866C53B-1338-4E3E-89EA-7C9D566C83ED}" presName="node" presStyleLbl="node1" presStyleIdx="7" presStyleCnt="10">
        <dgm:presLayoutVars>
          <dgm:bulletEnabled val="1"/>
        </dgm:presLayoutVars>
      </dgm:prSet>
      <dgm:spPr/>
    </dgm:pt>
    <dgm:pt modelId="{F2EEFAF4-13EF-4A75-92E3-9E4884269276}" type="pres">
      <dgm:prSet presAssocID="{3DE0E93D-4945-463E-8C8B-84B3E5C9FBFF}" presName="sibTrans" presStyleLbl="sibTrans1D1" presStyleIdx="7" presStyleCnt="9"/>
      <dgm:spPr/>
    </dgm:pt>
    <dgm:pt modelId="{8258A4B8-01FE-4BEC-A783-EDE2D9625A76}" type="pres">
      <dgm:prSet presAssocID="{3DE0E93D-4945-463E-8C8B-84B3E5C9FBFF}" presName="connectorText" presStyleLbl="sibTrans1D1" presStyleIdx="7" presStyleCnt="9"/>
      <dgm:spPr/>
    </dgm:pt>
    <dgm:pt modelId="{29F62B86-2D7A-4121-8102-E6033912D3BA}" type="pres">
      <dgm:prSet presAssocID="{F2808924-EA8C-40D2-A1B8-A4261266E5CE}" presName="node" presStyleLbl="node1" presStyleIdx="8" presStyleCnt="10">
        <dgm:presLayoutVars>
          <dgm:bulletEnabled val="1"/>
        </dgm:presLayoutVars>
      </dgm:prSet>
      <dgm:spPr/>
    </dgm:pt>
    <dgm:pt modelId="{4B026DEE-AEA3-4063-B98A-48D137AD75E2}" type="pres">
      <dgm:prSet presAssocID="{CCB11D99-0697-4D20-AD8A-D10223F613FA}" presName="sibTrans" presStyleLbl="sibTrans1D1" presStyleIdx="8" presStyleCnt="9"/>
      <dgm:spPr/>
    </dgm:pt>
    <dgm:pt modelId="{6FDA15E4-F6F7-42CA-B9F9-8FC02E4391AE}" type="pres">
      <dgm:prSet presAssocID="{CCB11D99-0697-4D20-AD8A-D10223F613FA}" presName="connectorText" presStyleLbl="sibTrans1D1" presStyleIdx="8" presStyleCnt="9"/>
      <dgm:spPr/>
    </dgm:pt>
    <dgm:pt modelId="{2F9A7B92-6394-462E-A615-7CFF07944C32}" type="pres">
      <dgm:prSet presAssocID="{20770C01-C6FC-43FD-A9E8-09F5B146054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E3C6E00-6BE2-479A-85CF-85084957AC89}" srcId="{A63164D6-0626-405A-8EB5-BCAA07F1B36A}" destId="{F2808924-EA8C-40D2-A1B8-A4261266E5CE}" srcOrd="8" destOrd="0" parTransId="{68C2B458-E7FB-4A69-993D-1948A9AB7673}" sibTransId="{CCB11D99-0697-4D20-AD8A-D10223F613FA}"/>
    <dgm:cxn modelId="{CEAEBB0F-8D83-422F-9CE3-A22F2D00526B}" srcId="{A63164D6-0626-405A-8EB5-BCAA07F1B36A}" destId="{050ADB45-10F5-4981-9F00-8475F470E3E1}" srcOrd="1" destOrd="0" parTransId="{E63F20E2-EAB4-48C6-BC85-800A1055BB84}" sibTransId="{A22F9455-E9C7-4633-820E-8159D9EBC253}"/>
    <dgm:cxn modelId="{6F115029-13E6-485E-99A5-89AF44288434}" type="presOf" srcId="{E903AEEE-AEA8-4D30-A9FE-588C48187F56}" destId="{62EA21C4-6477-42DD-B51D-5C5AD0FE3A64}" srcOrd="0" destOrd="0" presId="urn:microsoft.com/office/officeart/2016/7/layout/RepeatingBendingProcessNew"/>
    <dgm:cxn modelId="{C44C9229-C8EB-4234-808B-8F7C5ABBA17D}" type="presOf" srcId="{CCB11D99-0697-4D20-AD8A-D10223F613FA}" destId="{4B026DEE-AEA3-4063-B98A-48D137AD75E2}" srcOrd="0" destOrd="0" presId="urn:microsoft.com/office/officeart/2016/7/layout/RepeatingBendingProcessNew"/>
    <dgm:cxn modelId="{7A294336-3726-44CC-B129-143629383446}" type="presOf" srcId="{47702735-DADE-4ABF-ADC9-87B49B30AC45}" destId="{62EA21C4-6477-42DD-B51D-5C5AD0FE3A64}" srcOrd="0" destOrd="1" presId="urn:microsoft.com/office/officeart/2016/7/layout/RepeatingBendingProcessNew"/>
    <dgm:cxn modelId="{D047D638-55C6-44C1-B43C-FEDCBB69C455}" type="presOf" srcId="{45CDE8EA-6B64-444D-A10C-D9FA53B0A1AE}" destId="{AFFC5A51-EE1D-46EF-925F-DFCD35FD3FBE}" srcOrd="1" destOrd="0" presId="urn:microsoft.com/office/officeart/2016/7/layout/RepeatingBendingProcessNew"/>
    <dgm:cxn modelId="{5203BE3A-9681-4D89-A163-978F56DEAB31}" type="presOf" srcId="{A22F9455-E9C7-4633-820E-8159D9EBC253}" destId="{88758546-6DBA-473E-8F2D-CA55887580CA}" srcOrd="0" destOrd="0" presId="urn:microsoft.com/office/officeart/2016/7/layout/RepeatingBendingProcessNew"/>
    <dgm:cxn modelId="{D7A43640-923F-4A69-820F-BE4449EAD3BC}" type="presOf" srcId="{5866C53B-1338-4E3E-89EA-7C9D566C83ED}" destId="{80A30C5C-A7F5-4750-A452-1030C4325F7A}" srcOrd="0" destOrd="0" presId="urn:microsoft.com/office/officeart/2016/7/layout/RepeatingBendingProcessNew"/>
    <dgm:cxn modelId="{74EBE148-8649-4F57-BEE9-A567EEFC1FDF}" type="presOf" srcId="{910AF7CC-0B7B-4D58-A415-7B3273F045FB}" destId="{51337DFF-F85F-4C43-B7A9-1E0C937DEEAC}" srcOrd="0" destOrd="0" presId="urn:microsoft.com/office/officeart/2016/7/layout/RepeatingBendingProcessNew"/>
    <dgm:cxn modelId="{BB22AB6A-9EB0-47A1-AFF9-9185D8BCCDC1}" type="presOf" srcId="{018BC286-DCC2-485F-92AE-BA7B5FE09536}" destId="{318D99FB-35B4-4CC6-A67D-B20BC9098A74}" srcOrd="0" destOrd="0" presId="urn:microsoft.com/office/officeart/2016/7/layout/RepeatingBendingProcessNew"/>
    <dgm:cxn modelId="{379CFD50-99BC-470C-96EA-BFBEBAC11C29}" type="presOf" srcId="{20770C01-C6FC-43FD-A9E8-09F5B1460543}" destId="{2F9A7B92-6394-462E-A615-7CFF07944C32}" srcOrd="0" destOrd="0" presId="urn:microsoft.com/office/officeart/2016/7/layout/RepeatingBendingProcessNew"/>
    <dgm:cxn modelId="{7D98D551-4BA7-41F2-B4E3-AED73DA58302}" type="presOf" srcId="{A63164D6-0626-405A-8EB5-BCAA07F1B36A}" destId="{B73AE639-811E-477D-A703-0BC398128418}" srcOrd="0" destOrd="0" presId="urn:microsoft.com/office/officeart/2016/7/layout/RepeatingBendingProcessNew"/>
    <dgm:cxn modelId="{E842A254-4B1D-40F5-B8DD-C60BB14C0770}" srcId="{A63164D6-0626-405A-8EB5-BCAA07F1B36A}" destId="{20770C01-C6FC-43FD-A9E8-09F5B1460543}" srcOrd="9" destOrd="0" parTransId="{A1D3B8DB-A5FF-42A8-8633-1650BBE90BB4}" sibTransId="{C5117D5E-428C-495B-A715-E8D1C3165BE2}"/>
    <dgm:cxn modelId="{C4A7C178-21DA-4774-9DB4-AF08719AC1B5}" srcId="{A63164D6-0626-405A-8EB5-BCAA07F1B36A}" destId="{3F3AFAF5-D20F-46D2-9BDB-C9F55A84655B}" srcOrd="4" destOrd="0" parTransId="{60397C22-28A1-4CD4-9713-2A3D5FB60342}" sibTransId="{542A71EC-A2B0-4091-8FDA-7CD25A35DAAD}"/>
    <dgm:cxn modelId="{2F806459-7052-4B8A-A75D-26DF648DA3E8}" type="presOf" srcId="{3DE0E93D-4945-463E-8C8B-84B3E5C9FBFF}" destId="{F2EEFAF4-13EF-4A75-92E3-9E4884269276}" srcOrd="0" destOrd="0" presId="urn:microsoft.com/office/officeart/2016/7/layout/RepeatingBendingProcessNew"/>
    <dgm:cxn modelId="{137D5E83-3E15-4C46-A667-8D0CA91B0CBF}" type="presOf" srcId="{018BC286-DCC2-485F-92AE-BA7B5FE09536}" destId="{0C3294C7-F0CA-4A2A-9A72-20B7FB0EDB4C}" srcOrd="1" destOrd="0" presId="urn:microsoft.com/office/officeart/2016/7/layout/RepeatingBendingProcessNew"/>
    <dgm:cxn modelId="{2F39068A-6A87-40EE-8A6D-83D252F6C757}" type="presOf" srcId="{726EA196-BF1E-461A-BAC9-D6972EB40F25}" destId="{145F8EF2-2AB7-4BB9-93EE-4B07D777AA00}" srcOrd="0" destOrd="0" presId="urn:microsoft.com/office/officeart/2016/7/layout/RepeatingBendingProcessNew"/>
    <dgm:cxn modelId="{B2A1F38F-58D8-41C3-BBF1-A5FB7550D3FD}" type="presOf" srcId="{3F3AFAF5-D20F-46D2-9BDB-C9F55A84655B}" destId="{1EBED287-59E8-4380-BEF8-9C855C0613CE}" srcOrd="0" destOrd="0" presId="urn:microsoft.com/office/officeart/2016/7/layout/RepeatingBendingProcessNew"/>
    <dgm:cxn modelId="{5A33D596-B058-4C0E-8069-E196F38F0160}" type="presOf" srcId="{8E3593FA-62EF-4851-A1ED-18A6D0B74EA0}" destId="{7D5B5AE3-4E56-4903-BD2B-465F6D45A38E}" srcOrd="1" destOrd="0" presId="urn:microsoft.com/office/officeart/2016/7/layout/RepeatingBendingProcessNew"/>
    <dgm:cxn modelId="{178A30A4-4127-46D7-A539-CA4C035B4EC3}" type="presOf" srcId="{C8343C2C-F1AF-493B-8806-0365A2C2E76C}" destId="{F5F83967-4468-4494-A0AB-D81EB851C36B}" srcOrd="0" destOrd="0" presId="urn:microsoft.com/office/officeart/2016/7/layout/RepeatingBendingProcessNew"/>
    <dgm:cxn modelId="{841930A8-F42C-4081-91EB-AD6B2BA26E18}" type="presOf" srcId="{542A71EC-A2B0-4091-8FDA-7CD25A35DAAD}" destId="{FCAEEDFC-97A7-431A-B3F6-99950F646BAC}" srcOrd="1" destOrd="0" presId="urn:microsoft.com/office/officeart/2016/7/layout/RepeatingBendingProcessNew"/>
    <dgm:cxn modelId="{EC1783A8-C2FA-4497-BAD9-D778C2822B63}" type="presOf" srcId="{45CDE8EA-6B64-444D-A10C-D9FA53B0A1AE}" destId="{A14D0282-FD2B-4F39-8FCD-2C851E02B7A4}" srcOrd="0" destOrd="0" presId="urn:microsoft.com/office/officeart/2016/7/layout/RepeatingBendingProcessNew"/>
    <dgm:cxn modelId="{822830AA-30ED-4C86-A83E-8EDB6D2A5DF6}" type="presOf" srcId="{CCB11D99-0697-4D20-AD8A-D10223F613FA}" destId="{6FDA15E4-F6F7-42CA-B9F9-8FC02E4391AE}" srcOrd="1" destOrd="0" presId="urn:microsoft.com/office/officeart/2016/7/layout/RepeatingBendingProcessNew"/>
    <dgm:cxn modelId="{1997B4AE-FE04-486F-AAF5-6921DA918F58}" type="presOf" srcId="{FAFFAA83-7C3A-4F87-8C2E-AC6FCDBA83FA}" destId="{DE76D64E-AFAA-49D1-B046-2A92E024AD9B}" srcOrd="1" destOrd="0" presId="urn:microsoft.com/office/officeart/2016/7/layout/RepeatingBendingProcessNew"/>
    <dgm:cxn modelId="{F5300AB0-7703-47EF-B42B-ABFAEDAFC43E}" type="presOf" srcId="{050ADB45-10F5-4981-9F00-8475F470E3E1}" destId="{48D3D666-0BC6-43B1-855D-0120110449C7}" srcOrd="0" destOrd="0" presId="urn:microsoft.com/office/officeart/2016/7/layout/RepeatingBendingProcessNew"/>
    <dgm:cxn modelId="{976CB3B0-EFD3-4742-9E54-D331B1D7519D}" type="presOf" srcId="{FAFFAA83-7C3A-4F87-8C2E-AC6FCDBA83FA}" destId="{80A13D80-5F81-4F5B-AEB7-866C6D8C5F4D}" srcOrd="0" destOrd="0" presId="urn:microsoft.com/office/officeart/2016/7/layout/RepeatingBendingProcessNew"/>
    <dgm:cxn modelId="{A157EEB8-4827-4024-A29A-6FA5F8C40AF4}" type="presOf" srcId="{D33391BA-6976-4801-B52F-7532897AA726}" destId="{1F347F81-A461-44C3-B375-66F854704D34}" srcOrd="0" destOrd="0" presId="urn:microsoft.com/office/officeart/2016/7/layout/RepeatingBendingProcessNew"/>
    <dgm:cxn modelId="{B63A43BC-F5B2-4327-BDAD-BE73D98D57AE}" srcId="{A63164D6-0626-405A-8EB5-BCAA07F1B36A}" destId="{0F36ABF1-08FB-4E8D-9B66-25A4B8B2B624}" srcOrd="5" destOrd="0" parTransId="{EDFEEB17-C697-4B88-905F-A31F40802337}" sibTransId="{45CDE8EA-6B64-444D-A10C-D9FA53B0A1AE}"/>
    <dgm:cxn modelId="{948988C3-688F-4D88-AD1D-48933BF30B9E}" type="presOf" srcId="{542A71EC-A2B0-4091-8FDA-7CD25A35DAAD}" destId="{0631AB08-0308-4399-9BB4-D917678848CD}" srcOrd="0" destOrd="0" presId="urn:microsoft.com/office/officeart/2016/7/layout/RepeatingBendingProcessNew"/>
    <dgm:cxn modelId="{401A08C4-75EF-44E3-A85F-E35731BB73F7}" srcId="{A63164D6-0626-405A-8EB5-BCAA07F1B36A}" destId="{E903AEEE-AEA8-4D30-A9FE-588C48187F56}" srcOrd="0" destOrd="0" parTransId="{FEF18406-3008-4E96-9F82-D7AEFDD59D54}" sibTransId="{018BC286-DCC2-485F-92AE-BA7B5FE09536}"/>
    <dgm:cxn modelId="{BEE029D1-C699-4B8C-8594-D2C94B1FF18C}" srcId="{A63164D6-0626-405A-8EB5-BCAA07F1B36A}" destId="{D33391BA-6976-4801-B52F-7532897AA726}" srcOrd="2" destOrd="0" parTransId="{9DA0AB3D-0235-4143-AE23-305BC53B67B0}" sibTransId="{910AF7CC-0B7B-4D58-A415-7B3273F045FB}"/>
    <dgm:cxn modelId="{598960D3-A4AB-4FA3-BF5C-407436A3AF8D}" type="presOf" srcId="{910AF7CC-0B7B-4D58-A415-7B3273F045FB}" destId="{E7D1EDB2-1FF5-4F44-9B6E-0D4B8B908770}" srcOrd="1" destOrd="0" presId="urn:microsoft.com/office/officeart/2016/7/layout/RepeatingBendingProcessNew"/>
    <dgm:cxn modelId="{132DEDDE-D128-448E-83B3-DCAFFE8D9FB7}" type="presOf" srcId="{0F36ABF1-08FB-4E8D-9B66-25A4B8B2B624}" destId="{45D21A5E-4FFD-4C5F-82C0-527CCA7CD874}" srcOrd="0" destOrd="0" presId="urn:microsoft.com/office/officeart/2016/7/layout/RepeatingBendingProcessNew"/>
    <dgm:cxn modelId="{8A5F0EE0-E889-479A-8057-3FBC544004B7}" type="presOf" srcId="{F2808924-EA8C-40D2-A1B8-A4261266E5CE}" destId="{29F62B86-2D7A-4121-8102-E6033912D3BA}" srcOrd="0" destOrd="0" presId="urn:microsoft.com/office/officeart/2016/7/layout/RepeatingBendingProcessNew"/>
    <dgm:cxn modelId="{9A2694E5-B4AE-4B95-95CF-F8AB192B8F35}" srcId="{E903AEEE-AEA8-4D30-A9FE-588C48187F56}" destId="{47702735-DADE-4ABF-ADC9-87B49B30AC45}" srcOrd="0" destOrd="0" parTransId="{621BC73A-F417-4741-9A8C-9D1F553A2C0B}" sibTransId="{9BC799DC-58CF-47D9-B736-0AF93C6C235D}"/>
    <dgm:cxn modelId="{FEE8B5E5-DBB2-46AB-92FC-59F0E8105693}" srcId="{A63164D6-0626-405A-8EB5-BCAA07F1B36A}" destId="{726EA196-BF1E-461A-BAC9-D6972EB40F25}" srcOrd="3" destOrd="0" parTransId="{6A9D2701-A121-4783-8B64-DFE1A5ACB09A}" sibTransId="{8E3593FA-62EF-4851-A1ED-18A6D0B74EA0}"/>
    <dgm:cxn modelId="{6594C4EE-E25A-4672-BB7B-CCF705A2B138}" srcId="{A63164D6-0626-405A-8EB5-BCAA07F1B36A}" destId="{5866C53B-1338-4E3E-89EA-7C9D566C83ED}" srcOrd="7" destOrd="0" parTransId="{D25BE38C-8A54-4E40-99BD-ACD4CF419EFA}" sibTransId="{3DE0E93D-4945-463E-8C8B-84B3E5C9FBFF}"/>
    <dgm:cxn modelId="{9022AAF0-5292-422B-8748-9ABF6580BD43}" type="presOf" srcId="{3DE0E93D-4945-463E-8C8B-84B3E5C9FBFF}" destId="{8258A4B8-01FE-4BEC-A783-EDE2D9625A76}" srcOrd="1" destOrd="0" presId="urn:microsoft.com/office/officeart/2016/7/layout/RepeatingBendingProcessNew"/>
    <dgm:cxn modelId="{8079E1F0-25E3-404C-B014-90C082C35471}" type="presOf" srcId="{A22F9455-E9C7-4633-820E-8159D9EBC253}" destId="{9C2E536F-2AD9-4A53-94A2-7552B922B7C8}" srcOrd="1" destOrd="0" presId="urn:microsoft.com/office/officeart/2016/7/layout/RepeatingBendingProcessNew"/>
    <dgm:cxn modelId="{5A97C4F6-23B7-499F-87D8-1695E5436334}" type="presOf" srcId="{8E3593FA-62EF-4851-A1ED-18A6D0B74EA0}" destId="{04AC5B29-4F60-41B9-9E8C-CE07E2C3651B}" srcOrd="0" destOrd="0" presId="urn:microsoft.com/office/officeart/2016/7/layout/RepeatingBendingProcessNew"/>
    <dgm:cxn modelId="{865579F7-17CB-42EA-B243-6D9C09898966}" srcId="{A63164D6-0626-405A-8EB5-BCAA07F1B36A}" destId="{C8343C2C-F1AF-493B-8806-0365A2C2E76C}" srcOrd="6" destOrd="0" parTransId="{191B7159-CA2A-4D13-96B5-380282DCBAB1}" sibTransId="{FAFFAA83-7C3A-4F87-8C2E-AC6FCDBA83FA}"/>
    <dgm:cxn modelId="{170C0290-4AE8-4E7A-99F3-119FDFD58E99}" type="presParOf" srcId="{B73AE639-811E-477D-A703-0BC398128418}" destId="{62EA21C4-6477-42DD-B51D-5C5AD0FE3A64}" srcOrd="0" destOrd="0" presId="urn:microsoft.com/office/officeart/2016/7/layout/RepeatingBendingProcessNew"/>
    <dgm:cxn modelId="{575695BF-4A53-4E29-BA36-DAACFC77643E}" type="presParOf" srcId="{B73AE639-811E-477D-A703-0BC398128418}" destId="{318D99FB-35B4-4CC6-A67D-B20BC9098A74}" srcOrd="1" destOrd="0" presId="urn:microsoft.com/office/officeart/2016/7/layout/RepeatingBendingProcessNew"/>
    <dgm:cxn modelId="{FF45BCD4-1763-482C-8F33-F0CC46DA355B}" type="presParOf" srcId="{318D99FB-35B4-4CC6-A67D-B20BC9098A74}" destId="{0C3294C7-F0CA-4A2A-9A72-20B7FB0EDB4C}" srcOrd="0" destOrd="0" presId="urn:microsoft.com/office/officeart/2016/7/layout/RepeatingBendingProcessNew"/>
    <dgm:cxn modelId="{FEC49961-95B0-4DB6-AFB5-D6A3AABD2E80}" type="presParOf" srcId="{B73AE639-811E-477D-A703-0BC398128418}" destId="{48D3D666-0BC6-43B1-855D-0120110449C7}" srcOrd="2" destOrd="0" presId="urn:microsoft.com/office/officeart/2016/7/layout/RepeatingBendingProcessNew"/>
    <dgm:cxn modelId="{55531C63-969E-49F6-910E-200C9CDB2812}" type="presParOf" srcId="{B73AE639-811E-477D-A703-0BC398128418}" destId="{88758546-6DBA-473E-8F2D-CA55887580CA}" srcOrd="3" destOrd="0" presId="urn:microsoft.com/office/officeart/2016/7/layout/RepeatingBendingProcessNew"/>
    <dgm:cxn modelId="{13C73416-4FAD-44A7-A841-3AF77F024994}" type="presParOf" srcId="{88758546-6DBA-473E-8F2D-CA55887580CA}" destId="{9C2E536F-2AD9-4A53-94A2-7552B922B7C8}" srcOrd="0" destOrd="0" presId="urn:microsoft.com/office/officeart/2016/7/layout/RepeatingBendingProcessNew"/>
    <dgm:cxn modelId="{599010AE-213E-4B68-947C-A53C0E3DCCB6}" type="presParOf" srcId="{B73AE639-811E-477D-A703-0BC398128418}" destId="{1F347F81-A461-44C3-B375-66F854704D34}" srcOrd="4" destOrd="0" presId="urn:microsoft.com/office/officeart/2016/7/layout/RepeatingBendingProcessNew"/>
    <dgm:cxn modelId="{2EBE2696-BEF4-4C72-9DA5-F7F498F522EA}" type="presParOf" srcId="{B73AE639-811E-477D-A703-0BC398128418}" destId="{51337DFF-F85F-4C43-B7A9-1E0C937DEEAC}" srcOrd="5" destOrd="0" presId="urn:microsoft.com/office/officeart/2016/7/layout/RepeatingBendingProcessNew"/>
    <dgm:cxn modelId="{FA2F680A-AD94-49E3-902E-F01D0BB5DE45}" type="presParOf" srcId="{51337DFF-F85F-4C43-B7A9-1E0C937DEEAC}" destId="{E7D1EDB2-1FF5-4F44-9B6E-0D4B8B908770}" srcOrd="0" destOrd="0" presId="urn:microsoft.com/office/officeart/2016/7/layout/RepeatingBendingProcessNew"/>
    <dgm:cxn modelId="{BB312C8D-3A80-40C1-B99E-22B8D2F9EB00}" type="presParOf" srcId="{B73AE639-811E-477D-A703-0BC398128418}" destId="{145F8EF2-2AB7-4BB9-93EE-4B07D777AA00}" srcOrd="6" destOrd="0" presId="urn:microsoft.com/office/officeart/2016/7/layout/RepeatingBendingProcessNew"/>
    <dgm:cxn modelId="{EF67344F-00F5-42BC-97DA-E8153E01FB5A}" type="presParOf" srcId="{B73AE639-811E-477D-A703-0BC398128418}" destId="{04AC5B29-4F60-41B9-9E8C-CE07E2C3651B}" srcOrd="7" destOrd="0" presId="urn:microsoft.com/office/officeart/2016/7/layout/RepeatingBendingProcessNew"/>
    <dgm:cxn modelId="{6CD71729-8908-48D6-8412-5895A3B16CF6}" type="presParOf" srcId="{04AC5B29-4F60-41B9-9E8C-CE07E2C3651B}" destId="{7D5B5AE3-4E56-4903-BD2B-465F6D45A38E}" srcOrd="0" destOrd="0" presId="urn:microsoft.com/office/officeart/2016/7/layout/RepeatingBendingProcessNew"/>
    <dgm:cxn modelId="{628FEE13-1DE1-412F-8135-8023BAA19F6F}" type="presParOf" srcId="{B73AE639-811E-477D-A703-0BC398128418}" destId="{1EBED287-59E8-4380-BEF8-9C855C0613CE}" srcOrd="8" destOrd="0" presId="urn:microsoft.com/office/officeart/2016/7/layout/RepeatingBendingProcessNew"/>
    <dgm:cxn modelId="{8959E226-8217-401B-B723-387FC2C011D4}" type="presParOf" srcId="{B73AE639-811E-477D-A703-0BC398128418}" destId="{0631AB08-0308-4399-9BB4-D917678848CD}" srcOrd="9" destOrd="0" presId="urn:microsoft.com/office/officeart/2016/7/layout/RepeatingBendingProcessNew"/>
    <dgm:cxn modelId="{3972ED42-1312-4D17-90E1-36D6FCCA2982}" type="presParOf" srcId="{0631AB08-0308-4399-9BB4-D917678848CD}" destId="{FCAEEDFC-97A7-431A-B3F6-99950F646BAC}" srcOrd="0" destOrd="0" presId="urn:microsoft.com/office/officeart/2016/7/layout/RepeatingBendingProcessNew"/>
    <dgm:cxn modelId="{133CB6FF-C579-49C5-9432-0F381CDA8129}" type="presParOf" srcId="{B73AE639-811E-477D-A703-0BC398128418}" destId="{45D21A5E-4FFD-4C5F-82C0-527CCA7CD874}" srcOrd="10" destOrd="0" presId="urn:microsoft.com/office/officeart/2016/7/layout/RepeatingBendingProcessNew"/>
    <dgm:cxn modelId="{F1FE88A3-3665-4195-8CE5-7CE07D7DE468}" type="presParOf" srcId="{B73AE639-811E-477D-A703-0BC398128418}" destId="{A14D0282-FD2B-4F39-8FCD-2C851E02B7A4}" srcOrd="11" destOrd="0" presId="urn:microsoft.com/office/officeart/2016/7/layout/RepeatingBendingProcessNew"/>
    <dgm:cxn modelId="{61FD7305-E5C5-40E4-8B0F-CA6A8DC7E809}" type="presParOf" srcId="{A14D0282-FD2B-4F39-8FCD-2C851E02B7A4}" destId="{AFFC5A51-EE1D-46EF-925F-DFCD35FD3FBE}" srcOrd="0" destOrd="0" presId="urn:microsoft.com/office/officeart/2016/7/layout/RepeatingBendingProcessNew"/>
    <dgm:cxn modelId="{9ECFF76C-74BC-4B2A-A06A-642914BF703A}" type="presParOf" srcId="{B73AE639-811E-477D-A703-0BC398128418}" destId="{F5F83967-4468-4494-A0AB-D81EB851C36B}" srcOrd="12" destOrd="0" presId="urn:microsoft.com/office/officeart/2016/7/layout/RepeatingBendingProcessNew"/>
    <dgm:cxn modelId="{C07B0C17-B019-4026-831E-0EB1C04F9200}" type="presParOf" srcId="{B73AE639-811E-477D-A703-0BC398128418}" destId="{80A13D80-5F81-4F5B-AEB7-866C6D8C5F4D}" srcOrd="13" destOrd="0" presId="urn:microsoft.com/office/officeart/2016/7/layout/RepeatingBendingProcessNew"/>
    <dgm:cxn modelId="{CF3D70D9-87EA-4E61-96CE-309AF3F33B2E}" type="presParOf" srcId="{80A13D80-5F81-4F5B-AEB7-866C6D8C5F4D}" destId="{DE76D64E-AFAA-49D1-B046-2A92E024AD9B}" srcOrd="0" destOrd="0" presId="urn:microsoft.com/office/officeart/2016/7/layout/RepeatingBendingProcessNew"/>
    <dgm:cxn modelId="{C0060075-CE4B-4072-BCBC-E531BCB03310}" type="presParOf" srcId="{B73AE639-811E-477D-A703-0BC398128418}" destId="{80A30C5C-A7F5-4750-A452-1030C4325F7A}" srcOrd="14" destOrd="0" presId="urn:microsoft.com/office/officeart/2016/7/layout/RepeatingBendingProcessNew"/>
    <dgm:cxn modelId="{3C7ED789-0BE3-4AB5-9066-DCF751B76C22}" type="presParOf" srcId="{B73AE639-811E-477D-A703-0BC398128418}" destId="{F2EEFAF4-13EF-4A75-92E3-9E4884269276}" srcOrd="15" destOrd="0" presId="urn:microsoft.com/office/officeart/2016/7/layout/RepeatingBendingProcessNew"/>
    <dgm:cxn modelId="{20EAE724-B439-48E8-BC29-F0DE322A0D1B}" type="presParOf" srcId="{F2EEFAF4-13EF-4A75-92E3-9E4884269276}" destId="{8258A4B8-01FE-4BEC-A783-EDE2D9625A76}" srcOrd="0" destOrd="0" presId="urn:microsoft.com/office/officeart/2016/7/layout/RepeatingBendingProcessNew"/>
    <dgm:cxn modelId="{B6FA3A06-45DD-4E77-B3F2-36E86D53957D}" type="presParOf" srcId="{B73AE639-811E-477D-A703-0BC398128418}" destId="{29F62B86-2D7A-4121-8102-E6033912D3BA}" srcOrd="16" destOrd="0" presId="urn:microsoft.com/office/officeart/2016/7/layout/RepeatingBendingProcessNew"/>
    <dgm:cxn modelId="{2F587C7B-4BDA-4245-A27E-181180ABAAAD}" type="presParOf" srcId="{B73AE639-811E-477D-A703-0BC398128418}" destId="{4B026DEE-AEA3-4063-B98A-48D137AD75E2}" srcOrd="17" destOrd="0" presId="urn:microsoft.com/office/officeart/2016/7/layout/RepeatingBendingProcessNew"/>
    <dgm:cxn modelId="{EB24FF10-BB05-4047-B269-13461F2D4A21}" type="presParOf" srcId="{4B026DEE-AEA3-4063-B98A-48D137AD75E2}" destId="{6FDA15E4-F6F7-42CA-B9F9-8FC02E4391AE}" srcOrd="0" destOrd="0" presId="urn:microsoft.com/office/officeart/2016/7/layout/RepeatingBendingProcessNew"/>
    <dgm:cxn modelId="{27065ED2-7EF8-4B22-9D24-08A440984CB6}" type="presParOf" srcId="{B73AE639-811E-477D-A703-0BC398128418}" destId="{2F9A7B92-6394-462E-A615-7CFF07944C32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543C6D-624F-45C4-879A-64315555E2BA}" type="doc">
      <dgm:prSet loTypeId="urn:microsoft.com/office/officeart/2005/8/layout/pyramid2" loCatId="pyramid" qsTypeId="urn:microsoft.com/office/officeart/2005/8/quickstyle/3d3" qsCatId="3D" csTypeId="urn:microsoft.com/office/officeart/2005/8/colors/colorful5" csCatId="colorful" phldr="1"/>
      <dgm:spPr/>
    </dgm:pt>
    <dgm:pt modelId="{9B6F46E1-087C-4584-8328-15ED56594163}">
      <dgm:prSet phldrT="[Text]"/>
      <dgm:spPr/>
      <dgm:t>
        <a:bodyPr/>
        <a:lstStyle/>
        <a:p>
          <a:pPr>
            <a:buClr>
              <a:schemeClr val="dk1"/>
            </a:buClr>
            <a:buSzPts val="2600"/>
            <a:buChar char="•"/>
          </a:pPr>
          <a:r>
            <a:rPr lang="en-US"/>
            <a:t>Cost-efficient health care</a:t>
          </a:r>
        </a:p>
      </dgm:t>
    </dgm:pt>
    <dgm:pt modelId="{A93BB607-BF4D-42BB-B74B-F8AD1E615313}" type="parTrans" cxnId="{6793E552-C253-49AB-8886-87D424F4A10E}">
      <dgm:prSet/>
      <dgm:spPr/>
      <dgm:t>
        <a:bodyPr/>
        <a:lstStyle/>
        <a:p>
          <a:endParaRPr lang="en-US"/>
        </a:p>
      </dgm:t>
    </dgm:pt>
    <dgm:pt modelId="{359ACFFA-AC1C-4E30-9C76-27CD1B1BDBD7}" type="sibTrans" cxnId="{6793E552-C253-49AB-8886-87D424F4A10E}">
      <dgm:prSet/>
      <dgm:spPr/>
      <dgm:t>
        <a:bodyPr/>
        <a:lstStyle/>
        <a:p>
          <a:endParaRPr lang="en-US"/>
        </a:p>
      </dgm:t>
    </dgm:pt>
    <dgm:pt modelId="{AFF54641-CDC5-4F23-BBF2-23A5D0558C13}">
      <dgm:prSet/>
      <dgm:spPr/>
      <dgm:t>
        <a:bodyPr/>
        <a:lstStyle/>
        <a:p>
          <a:r>
            <a:rPr lang="en-US"/>
            <a:t>Work-life balance</a:t>
          </a:r>
          <a:endParaRPr lang="en-US" dirty="0"/>
        </a:p>
      </dgm:t>
    </dgm:pt>
    <dgm:pt modelId="{0E026322-2E53-4E93-B84A-B5B27B36CEF0}" type="parTrans" cxnId="{9231E8F7-6980-40CC-A9B8-643963E417DE}">
      <dgm:prSet/>
      <dgm:spPr/>
      <dgm:t>
        <a:bodyPr/>
        <a:lstStyle/>
        <a:p>
          <a:endParaRPr lang="en-US"/>
        </a:p>
      </dgm:t>
    </dgm:pt>
    <dgm:pt modelId="{433714AE-5AC8-4FC9-A2EB-3E3076C0D732}" type="sibTrans" cxnId="{9231E8F7-6980-40CC-A9B8-643963E417DE}">
      <dgm:prSet/>
      <dgm:spPr/>
      <dgm:t>
        <a:bodyPr/>
        <a:lstStyle/>
        <a:p>
          <a:endParaRPr lang="en-US"/>
        </a:p>
      </dgm:t>
    </dgm:pt>
    <dgm:pt modelId="{CD20E8AE-E68A-4396-9072-62D033BF035B}">
      <dgm:prSet/>
      <dgm:spPr/>
      <dgm:t>
        <a:bodyPr/>
        <a:lstStyle/>
        <a:p>
          <a:r>
            <a:rPr lang="en-US"/>
            <a:t>Physician Employment</a:t>
          </a:r>
          <a:endParaRPr lang="en-US" dirty="0"/>
        </a:p>
      </dgm:t>
    </dgm:pt>
    <dgm:pt modelId="{EDB67FD3-8371-44E2-A511-E54C6614D7D2}" type="parTrans" cxnId="{0CACE721-1BD6-4DFB-98F2-28C77E9B925D}">
      <dgm:prSet/>
      <dgm:spPr/>
      <dgm:t>
        <a:bodyPr/>
        <a:lstStyle/>
        <a:p>
          <a:endParaRPr lang="en-US"/>
        </a:p>
      </dgm:t>
    </dgm:pt>
    <dgm:pt modelId="{6EF6EC90-1B3F-454B-A0A2-7DA0241B4BFE}" type="sibTrans" cxnId="{0CACE721-1BD6-4DFB-98F2-28C77E9B925D}">
      <dgm:prSet/>
      <dgm:spPr/>
      <dgm:t>
        <a:bodyPr/>
        <a:lstStyle/>
        <a:p>
          <a:endParaRPr lang="en-US"/>
        </a:p>
      </dgm:t>
    </dgm:pt>
    <dgm:pt modelId="{731B37BC-61F7-428A-B74F-1D63A82938A0}">
      <dgm:prSet/>
      <dgm:spPr/>
      <dgm:t>
        <a:bodyPr/>
        <a:lstStyle/>
        <a:p>
          <a:r>
            <a:rPr lang="en-US"/>
            <a:t>Artificial intelligence</a:t>
          </a:r>
          <a:endParaRPr lang="en-US" dirty="0"/>
        </a:p>
      </dgm:t>
    </dgm:pt>
    <dgm:pt modelId="{269E6A51-6B61-4AF1-AA0B-5490FE0262E6}" type="parTrans" cxnId="{E13D316E-6CAF-4F0E-BC47-A405360A7522}">
      <dgm:prSet/>
      <dgm:spPr/>
      <dgm:t>
        <a:bodyPr/>
        <a:lstStyle/>
        <a:p>
          <a:endParaRPr lang="en-US"/>
        </a:p>
      </dgm:t>
    </dgm:pt>
    <dgm:pt modelId="{536730B7-F7CE-4B42-8197-E0D686AD99CB}" type="sibTrans" cxnId="{E13D316E-6CAF-4F0E-BC47-A405360A7522}">
      <dgm:prSet/>
      <dgm:spPr/>
      <dgm:t>
        <a:bodyPr/>
        <a:lstStyle/>
        <a:p>
          <a:endParaRPr lang="en-US"/>
        </a:p>
      </dgm:t>
    </dgm:pt>
    <dgm:pt modelId="{AF6436EB-422B-432F-B5E4-7B3BA8D9C70D}">
      <dgm:prSet/>
      <dgm:spPr/>
      <dgm:t>
        <a:bodyPr/>
        <a:lstStyle/>
        <a:p>
          <a:r>
            <a:rPr lang="en-US"/>
            <a:t>Specialization</a:t>
          </a:r>
          <a:endParaRPr lang="en-US" dirty="0"/>
        </a:p>
      </dgm:t>
    </dgm:pt>
    <dgm:pt modelId="{6A6B8F67-180B-4FEB-91B8-9E6D7A12B52E}" type="parTrans" cxnId="{3A91188C-9DC2-4AB1-8B58-3FB0E56B99FE}">
      <dgm:prSet/>
      <dgm:spPr/>
      <dgm:t>
        <a:bodyPr/>
        <a:lstStyle/>
        <a:p>
          <a:endParaRPr lang="en-US"/>
        </a:p>
      </dgm:t>
    </dgm:pt>
    <dgm:pt modelId="{3FB19066-C7C0-4C02-98A8-7ED2D41BB98B}" type="sibTrans" cxnId="{3A91188C-9DC2-4AB1-8B58-3FB0E56B99FE}">
      <dgm:prSet/>
      <dgm:spPr/>
      <dgm:t>
        <a:bodyPr/>
        <a:lstStyle/>
        <a:p>
          <a:endParaRPr lang="en-US"/>
        </a:p>
      </dgm:t>
    </dgm:pt>
    <dgm:pt modelId="{326C34E0-6F8D-4BA8-92BD-093AF2178242}">
      <dgm:prSet/>
      <dgm:spPr/>
      <dgm:t>
        <a:bodyPr/>
        <a:lstStyle/>
        <a:p>
          <a:r>
            <a:rPr lang="en-US" dirty="0"/>
            <a:t>Accountability for faculty with clinical and educational responsibilities</a:t>
          </a:r>
        </a:p>
      </dgm:t>
    </dgm:pt>
    <dgm:pt modelId="{F7D0963F-501A-44EB-8E72-1568F4160CAE}" type="parTrans" cxnId="{0ED18D8C-9029-4AFC-87F8-661D11936B86}">
      <dgm:prSet/>
      <dgm:spPr/>
      <dgm:t>
        <a:bodyPr/>
        <a:lstStyle/>
        <a:p>
          <a:endParaRPr lang="en-US"/>
        </a:p>
      </dgm:t>
    </dgm:pt>
    <dgm:pt modelId="{E2612C0E-E916-44BA-BD0B-76B737F69922}" type="sibTrans" cxnId="{0ED18D8C-9029-4AFC-87F8-661D11936B86}">
      <dgm:prSet/>
      <dgm:spPr/>
      <dgm:t>
        <a:bodyPr/>
        <a:lstStyle/>
        <a:p>
          <a:endParaRPr lang="en-US"/>
        </a:p>
      </dgm:t>
    </dgm:pt>
    <dgm:pt modelId="{14D40D53-475B-4BA4-93C7-75010C06AC9E}">
      <dgm:prSet/>
      <dgm:spPr/>
      <dgm:t>
        <a:bodyPr/>
        <a:lstStyle/>
        <a:p>
          <a:r>
            <a:rPr lang="en-US" dirty="0"/>
            <a:t>Compensation for faculty with clinical and educational responsibilities</a:t>
          </a:r>
        </a:p>
      </dgm:t>
    </dgm:pt>
    <dgm:pt modelId="{1FF797B8-86EC-4C36-9D24-577C4CE66FDD}" type="parTrans" cxnId="{BC94B18B-BACE-4FAA-B4BF-1EB62DF9C362}">
      <dgm:prSet/>
      <dgm:spPr/>
      <dgm:t>
        <a:bodyPr/>
        <a:lstStyle/>
        <a:p>
          <a:endParaRPr lang="en-US"/>
        </a:p>
      </dgm:t>
    </dgm:pt>
    <dgm:pt modelId="{225C1101-59A5-424E-867A-F68F4F807FD7}" type="sibTrans" cxnId="{BC94B18B-BACE-4FAA-B4BF-1EB62DF9C362}">
      <dgm:prSet/>
      <dgm:spPr/>
      <dgm:t>
        <a:bodyPr/>
        <a:lstStyle/>
        <a:p>
          <a:endParaRPr lang="en-US"/>
        </a:p>
      </dgm:t>
    </dgm:pt>
    <dgm:pt modelId="{6079A4DC-7496-4D5B-80CD-E16440CF46B1}">
      <dgm:prSet/>
      <dgm:spPr/>
      <dgm:t>
        <a:bodyPr/>
        <a:lstStyle/>
        <a:p>
          <a:r>
            <a:rPr lang="en-US"/>
            <a:t>Medical literature</a:t>
          </a:r>
          <a:endParaRPr lang="en-US" dirty="0"/>
        </a:p>
      </dgm:t>
    </dgm:pt>
    <dgm:pt modelId="{1E57EFE0-D5BE-418B-8C00-FC0947D96A90}" type="parTrans" cxnId="{B798CAD3-7DE2-4B84-9A0A-8B67BEBB476F}">
      <dgm:prSet/>
      <dgm:spPr/>
      <dgm:t>
        <a:bodyPr/>
        <a:lstStyle/>
        <a:p>
          <a:endParaRPr lang="en-US"/>
        </a:p>
      </dgm:t>
    </dgm:pt>
    <dgm:pt modelId="{23E2CC2A-4725-4759-92AE-DC997D7A0156}" type="sibTrans" cxnId="{B798CAD3-7DE2-4B84-9A0A-8B67BEBB476F}">
      <dgm:prSet/>
      <dgm:spPr/>
      <dgm:t>
        <a:bodyPr/>
        <a:lstStyle/>
        <a:p>
          <a:endParaRPr lang="en-US"/>
        </a:p>
      </dgm:t>
    </dgm:pt>
    <dgm:pt modelId="{9D05EC06-1613-42B2-ABBC-3509C32BFADE}" type="pres">
      <dgm:prSet presAssocID="{57543C6D-624F-45C4-879A-64315555E2BA}" presName="compositeShape" presStyleCnt="0">
        <dgm:presLayoutVars>
          <dgm:dir/>
          <dgm:resizeHandles/>
        </dgm:presLayoutVars>
      </dgm:prSet>
      <dgm:spPr/>
    </dgm:pt>
    <dgm:pt modelId="{B0489DA2-5221-469B-901C-693935C0AA4A}" type="pres">
      <dgm:prSet presAssocID="{57543C6D-624F-45C4-879A-64315555E2BA}" presName="pyramid" presStyleLbl="node1" presStyleIdx="0" presStyleCnt="1" custLinFactNeighborX="376" custLinFactNeighborY="-174"/>
      <dgm:spPr/>
    </dgm:pt>
    <dgm:pt modelId="{5BD21C38-4149-488F-91CB-FC7224455689}" type="pres">
      <dgm:prSet presAssocID="{57543C6D-624F-45C4-879A-64315555E2BA}" presName="theList" presStyleCnt="0"/>
      <dgm:spPr/>
    </dgm:pt>
    <dgm:pt modelId="{BC7623F2-DDFA-4E19-BECE-B8C49129E3CF}" type="pres">
      <dgm:prSet presAssocID="{9B6F46E1-087C-4584-8328-15ED56594163}" presName="aNode" presStyleLbl="fgAcc1" presStyleIdx="0" presStyleCnt="8">
        <dgm:presLayoutVars>
          <dgm:bulletEnabled val="1"/>
        </dgm:presLayoutVars>
      </dgm:prSet>
      <dgm:spPr/>
    </dgm:pt>
    <dgm:pt modelId="{CDC0CCB9-0874-42BD-A7CC-788E9A493B2D}" type="pres">
      <dgm:prSet presAssocID="{9B6F46E1-087C-4584-8328-15ED56594163}" presName="aSpace" presStyleCnt="0"/>
      <dgm:spPr/>
    </dgm:pt>
    <dgm:pt modelId="{8D3C9F7D-3AA9-44B9-8CA0-BCF365250A4C}" type="pres">
      <dgm:prSet presAssocID="{AFF54641-CDC5-4F23-BBF2-23A5D0558C13}" presName="aNode" presStyleLbl="fgAcc1" presStyleIdx="1" presStyleCnt="8">
        <dgm:presLayoutVars>
          <dgm:bulletEnabled val="1"/>
        </dgm:presLayoutVars>
      </dgm:prSet>
      <dgm:spPr/>
    </dgm:pt>
    <dgm:pt modelId="{F89FD08A-FC26-4D60-A454-3B6BD962216E}" type="pres">
      <dgm:prSet presAssocID="{AFF54641-CDC5-4F23-BBF2-23A5D0558C13}" presName="aSpace" presStyleCnt="0"/>
      <dgm:spPr/>
    </dgm:pt>
    <dgm:pt modelId="{B5FDDA3B-59D3-46CD-85AE-F4C6B54F91F9}" type="pres">
      <dgm:prSet presAssocID="{CD20E8AE-E68A-4396-9072-62D033BF035B}" presName="aNode" presStyleLbl="fgAcc1" presStyleIdx="2" presStyleCnt="8" custLinFactNeighborX="-476" custLinFactNeighborY="-15579">
        <dgm:presLayoutVars>
          <dgm:bulletEnabled val="1"/>
        </dgm:presLayoutVars>
      </dgm:prSet>
      <dgm:spPr/>
    </dgm:pt>
    <dgm:pt modelId="{79777031-66A0-45A1-8C29-4F911E30FEDB}" type="pres">
      <dgm:prSet presAssocID="{CD20E8AE-E68A-4396-9072-62D033BF035B}" presName="aSpace" presStyleCnt="0"/>
      <dgm:spPr/>
    </dgm:pt>
    <dgm:pt modelId="{0968CE5F-FFED-4DCA-B2A5-23BACF66271F}" type="pres">
      <dgm:prSet presAssocID="{731B37BC-61F7-428A-B74F-1D63A82938A0}" presName="aNode" presStyleLbl="fgAcc1" presStyleIdx="3" presStyleCnt="8" custLinFactNeighborX="-536" custLinFactNeighborY="-26850">
        <dgm:presLayoutVars>
          <dgm:bulletEnabled val="1"/>
        </dgm:presLayoutVars>
      </dgm:prSet>
      <dgm:spPr/>
    </dgm:pt>
    <dgm:pt modelId="{3F26579F-B147-4124-92FA-AFCC68082E86}" type="pres">
      <dgm:prSet presAssocID="{731B37BC-61F7-428A-B74F-1D63A82938A0}" presName="aSpace" presStyleCnt="0"/>
      <dgm:spPr/>
    </dgm:pt>
    <dgm:pt modelId="{E93BE7B7-D9B8-452A-9BA7-A14EAC017126}" type="pres">
      <dgm:prSet presAssocID="{AF6436EB-422B-432F-B5E4-7B3BA8D9C70D}" presName="aNode" presStyleLbl="fgAcc1" presStyleIdx="4" presStyleCnt="8">
        <dgm:presLayoutVars>
          <dgm:bulletEnabled val="1"/>
        </dgm:presLayoutVars>
      </dgm:prSet>
      <dgm:spPr/>
    </dgm:pt>
    <dgm:pt modelId="{3C345D1C-FB18-4967-B3B8-F67CA37952CD}" type="pres">
      <dgm:prSet presAssocID="{AF6436EB-422B-432F-B5E4-7B3BA8D9C70D}" presName="aSpace" presStyleCnt="0"/>
      <dgm:spPr/>
    </dgm:pt>
    <dgm:pt modelId="{87CC37C7-3B45-46AE-8F73-13F08579A031}" type="pres">
      <dgm:prSet presAssocID="{326C34E0-6F8D-4BA8-92BD-093AF2178242}" presName="aNode" presStyleLbl="fgAcc1" presStyleIdx="5" presStyleCnt="8" custLinFactX="-2951" custLinFactY="161487" custLinFactNeighborX="-100000" custLinFactNeighborY="200000">
        <dgm:presLayoutVars>
          <dgm:bulletEnabled val="1"/>
        </dgm:presLayoutVars>
      </dgm:prSet>
      <dgm:spPr/>
    </dgm:pt>
    <dgm:pt modelId="{7B24E9E1-C96D-4AE1-921F-CDD80615FF0F}" type="pres">
      <dgm:prSet presAssocID="{326C34E0-6F8D-4BA8-92BD-093AF2178242}" presName="aSpace" presStyleCnt="0"/>
      <dgm:spPr/>
    </dgm:pt>
    <dgm:pt modelId="{F91B0FA7-3652-4772-81F8-2B9F7D973712}" type="pres">
      <dgm:prSet presAssocID="{14D40D53-475B-4BA4-93C7-75010C06AC9E}" presName="aNode" presStyleLbl="fgAcc1" presStyleIdx="6" presStyleCnt="8" custLinFactX="-2951" custLinFactY="175042" custLinFactNeighborX="-100000" custLinFactNeighborY="200000">
        <dgm:presLayoutVars>
          <dgm:bulletEnabled val="1"/>
        </dgm:presLayoutVars>
      </dgm:prSet>
      <dgm:spPr/>
    </dgm:pt>
    <dgm:pt modelId="{CB2F2527-49C0-4D59-9344-F0BC8359A352}" type="pres">
      <dgm:prSet presAssocID="{14D40D53-475B-4BA4-93C7-75010C06AC9E}" presName="aSpace" presStyleCnt="0"/>
      <dgm:spPr/>
    </dgm:pt>
    <dgm:pt modelId="{98CEDE37-951E-45F2-9569-D2634CD1EDE6}" type="pres">
      <dgm:prSet presAssocID="{6079A4DC-7496-4D5B-80CD-E16440CF46B1}" presName="aNode" presStyleLbl="fgAcc1" presStyleIdx="7" presStyleCnt="8" custLinFactY="-194630" custLinFactNeighborX="536" custLinFactNeighborY="-200000">
        <dgm:presLayoutVars>
          <dgm:bulletEnabled val="1"/>
        </dgm:presLayoutVars>
      </dgm:prSet>
      <dgm:spPr/>
    </dgm:pt>
    <dgm:pt modelId="{BD1A32B1-E19A-49FF-AF72-18C8D540842B}" type="pres">
      <dgm:prSet presAssocID="{6079A4DC-7496-4D5B-80CD-E16440CF46B1}" presName="aSpace" presStyleCnt="0"/>
      <dgm:spPr/>
    </dgm:pt>
  </dgm:ptLst>
  <dgm:cxnLst>
    <dgm:cxn modelId="{81C0C20B-D5DE-48A1-8CCE-4F1B664BCA56}" type="presOf" srcId="{6079A4DC-7496-4D5B-80CD-E16440CF46B1}" destId="{98CEDE37-951E-45F2-9569-D2634CD1EDE6}" srcOrd="0" destOrd="0" presId="urn:microsoft.com/office/officeart/2005/8/layout/pyramid2"/>
    <dgm:cxn modelId="{0CACE721-1BD6-4DFB-98F2-28C77E9B925D}" srcId="{57543C6D-624F-45C4-879A-64315555E2BA}" destId="{CD20E8AE-E68A-4396-9072-62D033BF035B}" srcOrd="2" destOrd="0" parTransId="{EDB67FD3-8371-44E2-A511-E54C6614D7D2}" sibTransId="{6EF6EC90-1B3F-454B-A0A2-7DA0241B4BFE}"/>
    <dgm:cxn modelId="{22489434-DDCA-457B-83F4-5B357FA04FF6}" type="presOf" srcId="{731B37BC-61F7-428A-B74F-1D63A82938A0}" destId="{0968CE5F-FFED-4DCA-B2A5-23BACF66271F}" srcOrd="0" destOrd="0" presId="urn:microsoft.com/office/officeart/2005/8/layout/pyramid2"/>
    <dgm:cxn modelId="{03CD1D62-3BD9-49DF-949D-FF9B471A35BB}" type="presOf" srcId="{AFF54641-CDC5-4F23-BBF2-23A5D0558C13}" destId="{8D3C9F7D-3AA9-44B9-8CA0-BCF365250A4C}" srcOrd="0" destOrd="0" presId="urn:microsoft.com/office/officeart/2005/8/layout/pyramid2"/>
    <dgm:cxn modelId="{4938FE49-C378-445B-A217-CE958EB152AD}" type="presOf" srcId="{57543C6D-624F-45C4-879A-64315555E2BA}" destId="{9D05EC06-1613-42B2-ABBC-3509C32BFADE}" srcOrd="0" destOrd="0" presId="urn:microsoft.com/office/officeart/2005/8/layout/pyramid2"/>
    <dgm:cxn modelId="{E13D316E-6CAF-4F0E-BC47-A405360A7522}" srcId="{57543C6D-624F-45C4-879A-64315555E2BA}" destId="{731B37BC-61F7-428A-B74F-1D63A82938A0}" srcOrd="3" destOrd="0" parTransId="{269E6A51-6B61-4AF1-AA0B-5490FE0262E6}" sibTransId="{536730B7-F7CE-4B42-8197-E0D686AD99CB}"/>
    <dgm:cxn modelId="{6793E552-C253-49AB-8886-87D424F4A10E}" srcId="{57543C6D-624F-45C4-879A-64315555E2BA}" destId="{9B6F46E1-087C-4584-8328-15ED56594163}" srcOrd="0" destOrd="0" parTransId="{A93BB607-BF4D-42BB-B74B-F8AD1E615313}" sibTransId="{359ACFFA-AC1C-4E30-9C76-27CD1B1BDBD7}"/>
    <dgm:cxn modelId="{BC94B18B-BACE-4FAA-B4BF-1EB62DF9C362}" srcId="{57543C6D-624F-45C4-879A-64315555E2BA}" destId="{14D40D53-475B-4BA4-93C7-75010C06AC9E}" srcOrd="6" destOrd="0" parTransId="{1FF797B8-86EC-4C36-9D24-577C4CE66FDD}" sibTransId="{225C1101-59A5-424E-867A-F68F4F807FD7}"/>
    <dgm:cxn modelId="{3A91188C-9DC2-4AB1-8B58-3FB0E56B99FE}" srcId="{57543C6D-624F-45C4-879A-64315555E2BA}" destId="{AF6436EB-422B-432F-B5E4-7B3BA8D9C70D}" srcOrd="4" destOrd="0" parTransId="{6A6B8F67-180B-4FEB-91B8-9E6D7A12B52E}" sibTransId="{3FB19066-C7C0-4C02-98A8-7ED2D41BB98B}"/>
    <dgm:cxn modelId="{0ED18D8C-9029-4AFC-87F8-661D11936B86}" srcId="{57543C6D-624F-45C4-879A-64315555E2BA}" destId="{326C34E0-6F8D-4BA8-92BD-093AF2178242}" srcOrd="5" destOrd="0" parTransId="{F7D0963F-501A-44EB-8E72-1568F4160CAE}" sibTransId="{E2612C0E-E916-44BA-BD0B-76B737F69922}"/>
    <dgm:cxn modelId="{72D08D94-BF15-4502-83C5-460D0E5A5216}" type="presOf" srcId="{14D40D53-475B-4BA4-93C7-75010C06AC9E}" destId="{F91B0FA7-3652-4772-81F8-2B9F7D973712}" srcOrd="0" destOrd="0" presId="urn:microsoft.com/office/officeart/2005/8/layout/pyramid2"/>
    <dgm:cxn modelId="{3015F69E-03A2-4722-AE0E-8A77B635BF6A}" type="presOf" srcId="{AF6436EB-422B-432F-B5E4-7B3BA8D9C70D}" destId="{E93BE7B7-D9B8-452A-9BA7-A14EAC017126}" srcOrd="0" destOrd="0" presId="urn:microsoft.com/office/officeart/2005/8/layout/pyramid2"/>
    <dgm:cxn modelId="{3C0D1CC0-D53B-42CB-836F-12448EF90C91}" type="presOf" srcId="{CD20E8AE-E68A-4396-9072-62D033BF035B}" destId="{B5FDDA3B-59D3-46CD-85AE-F4C6B54F91F9}" srcOrd="0" destOrd="0" presId="urn:microsoft.com/office/officeart/2005/8/layout/pyramid2"/>
    <dgm:cxn modelId="{B798CAD3-7DE2-4B84-9A0A-8B67BEBB476F}" srcId="{57543C6D-624F-45C4-879A-64315555E2BA}" destId="{6079A4DC-7496-4D5B-80CD-E16440CF46B1}" srcOrd="7" destOrd="0" parTransId="{1E57EFE0-D5BE-418B-8C00-FC0947D96A90}" sibTransId="{23E2CC2A-4725-4759-92AE-DC997D7A0156}"/>
    <dgm:cxn modelId="{54E741DD-3C9D-44DA-94F8-4E1E3667FEB7}" type="presOf" srcId="{326C34E0-6F8D-4BA8-92BD-093AF2178242}" destId="{87CC37C7-3B45-46AE-8F73-13F08579A031}" srcOrd="0" destOrd="0" presId="urn:microsoft.com/office/officeart/2005/8/layout/pyramid2"/>
    <dgm:cxn modelId="{F86714E6-1B36-490B-A18B-B77B8DF8F18B}" type="presOf" srcId="{9B6F46E1-087C-4584-8328-15ED56594163}" destId="{BC7623F2-DDFA-4E19-BECE-B8C49129E3CF}" srcOrd="0" destOrd="0" presId="urn:microsoft.com/office/officeart/2005/8/layout/pyramid2"/>
    <dgm:cxn modelId="{9231E8F7-6980-40CC-A9B8-643963E417DE}" srcId="{57543C6D-624F-45C4-879A-64315555E2BA}" destId="{AFF54641-CDC5-4F23-BBF2-23A5D0558C13}" srcOrd="1" destOrd="0" parTransId="{0E026322-2E53-4E93-B84A-B5B27B36CEF0}" sibTransId="{433714AE-5AC8-4FC9-A2EB-3E3076C0D732}"/>
    <dgm:cxn modelId="{18C8430D-7EF8-44AA-B355-B579F8543236}" type="presParOf" srcId="{9D05EC06-1613-42B2-ABBC-3509C32BFADE}" destId="{B0489DA2-5221-469B-901C-693935C0AA4A}" srcOrd="0" destOrd="0" presId="urn:microsoft.com/office/officeart/2005/8/layout/pyramid2"/>
    <dgm:cxn modelId="{01A8F5AB-4C45-4419-8C86-6883F01A9931}" type="presParOf" srcId="{9D05EC06-1613-42B2-ABBC-3509C32BFADE}" destId="{5BD21C38-4149-488F-91CB-FC7224455689}" srcOrd="1" destOrd="0" presId="urn:microsoft.com/office/officeart/2005/8/layout/pyramid2"/>
    <dgm:cxn modelId="{045C0E71-7620-42BF-87D5-5889FE37464C}" type="presParOf" srcId="{5BD21C38-4149-488F-91CB-FC7224455689}" destId="{BC7623F2-DDFA-4E19-BECE-B8C49129E3CF}" srcOrd="0" destOrd="0" presId="urn:microsoft.com/office/officeart/2005/8/layout/pyramid2"/>
    <dgm:cxn modelId="{69968B0E-EFF3-4DC7-B95F-EEACBD21BF69}" type="presParOf" srcId="{5BD21C38-4149-488F-91CB-FC7224455689}" destId="{CDC0CCB9-0874-42BD-A7CC-788E9A493B2D}" srcOrd="1" destOrd="0" presId="urn:microsoft.com/office/officeart/2005/8/layout/pyramid2"/>
    <dgm:cxn modelId="{77DCC362-919C-4FB7-9363-E93F84158724}" type="presParOf" srcId="{5BD21C38-4149-488F-91CB-FC7224455689}" destId="{8D3C9F7D-3AA9-44B9-8CA0-BCF365250A4C}" srcOrd="2" destOrd="0" presId="urn:microsoft.com/office/officeart/2005/8/layout/pyramid2"/>
    <dgm:cxn modelId="{4ADC9FA3-1AF9-4771-9030-1239FECDA197}" type="presParOf" srcId="{5BD21C38-4149-488F-91CB-FC7224455689}" destId="{F89FD08A-FC26-4D60-A454-3B6BD962216E}" srcOrd="3" destOrd="0" presId="urn:microsoft.com/office/officeart/2005/8/layout/pyramid2"/>
    <dgm:cxn modelId="{1EA3C530-B77C-40C5-A3DB-7FDFF5B2A42F}" type="presParOf" srcId="{5BD21C38-4149-488F-91CB-FC7224455689}" destId="{B5FDDA3B-59D3-46CD-85AE-F4C6B54F91F9}" srcOrd="4" destOrd="0" presId="urn:microsoft.com/office/officeart/2005/8/layout/pyramid2"/>
    <dgm:cxn modelId="{AAF15CCB-B903-449C-930E-9CB91164D355}" type="presParOf" srcId="{5BD21C38-4149-488F-91CB-FC7224455689}" destId="{79777031-66A0-45A1-8C29-4F911E30FEDB}" srcOrd="5" destOrd="0" presId="urn:microsoft.com/office/officeart/2005/8/layout/pyramid2"/>
    <dgm:cxn modelId="{01F462BB-DE96-4879-94CC-BF810F4AB5F5}" type="presParOf" srcId="{5BD21C38-4149-488F-91CB-FC7224455689}" destId="{0968CE5F-FFED-4DCA-B2A5-23BACF66271F}" srcOrd="6" destOrd="0" presId="urn:microsoft.com/office/officeart/2005/8/layout/pyramid2"/>
    <dgm:cxn modelId="{EE82BE2C-8838-4314-97E6-7C2B7145ADA8}" type="presParOf" srcId="{5BD21C38-4149-488F-91CB-FC7224455689}" destId="{3F26579F-B147-4124-92FA-AFCC68082E86}" srcOrd="7" destOrd="0" presId="urn:microsoft.com/office/officeart/2005/8/layout/pyramid2"/>
    <dgm:cxn modelId="{1ACD0D75-5979-4F1C-B95E-36B689EEBA72}" type="presParOf" srcId="{5BD21C38-4149-488F-91CB-FC7224455689}" destId="{E93BE7B7-D9B8-452A-9BA7-A14EAC017126}" srcOrd="8" destOrd="0" presId="urn:microsoft.com/office/officeart/2005/8/layout/pyramid2"/>
    <dgm:cxn modelId="{8949AE2D-5CA0-49F5-8C77-E94ADF62162D}" type="presParOf" srcId="{5BD21C38-4149-488F-91CB-FC7224455689}" destId="{3C345D1C-FB18-4967-B3B8-F67CA37952CD}" srcOrd="9" destOrd="0" presId="urn:microsoft.com/office/officeart/2005/8/layout/pyramid2"/>
    <dgm:cxn modelId="{8ACCDD38-9A4D-4944-801B-3F018396EE42}" type="presParOf" srcId="{5BD21C38-4149-488F-91CB-FC7224455689}" destId="{87CC37C7-3B45-46AE-8F73-13F08579A031}" srcOrd="10" destOrd="0" presId="urn:microsoft.com/office/officeart/2005/8/layout/pyramid2"/>
    <dgm:cxn modelId="{0A630F17-E19F-4709-B1CC-9A872EBC41AB}" type="presParOf" srcId="{5BD21C38-4149-488F-91CB-FC7224455689}" destId="{7B24E9E1-C96D-4AE1-921F-CDD80615FF0F}" srcOrd="11" destOrd="0" presId="urn:microsoft.com/office/officeart/2005/8/layout/pyramid2"/>
    <dgm:cxn modelId="{4F484A18-2CD6-4DF1-952F-7B8F6EFE4A20}" type="presParOf" srcId="{5BD21C38-4149-488F-91CB-FC7224455689}" destId="{F91B0FA7-3652-4772-81F8-2B9F7D973712}" srcOrd="12" destOrd="0" presId="urn:microsoft.com/office/officeart/2005/8/layout/pyramid2"/>
    <dgm:cxn modelId="{F6304C44-1463-4B08-B7FE-41542D81B5AB}" type="presParOf" srcId="{5BD21C38-4149-488F-91CB-FC7224455689}" destId="{CB2F2527-49C0-4D59-9344-F0BC8359A352}" srcOrd="13" destOrd="0" presId="urn:microsoft.com/office/officeart/2005/8/layout/pyramid2"/>
    <dgm:cxn modelId="{F136510A-F652-4896-9C0B-1AB244E9883A}" type="presParOf" srcId="{5BD21C38-4149-488F-91CB-FC7224455689}" destId="{98CEDE37-951E-45F2-9569-D2634CD1EDE6}" srcOrd="14" destOrd="0" presId="urn:microsoft.com/office/officeart/2005/8/layout/pyramid2"/>
    <dgm:cxn modelId="{125B8A3D-6FCD-49D6-88F8-BCC69A8BC05A}" type="presParOf" srcId="{5BD21C38-4149-488F-91CB-FC7224455689}" destId="{BD1A32B1-E19A-49FF-AF72-18C8D540842B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7C27F-01CD-479C-8C7C-E9D7B4DBB2BE}" type="doc">
      <dgm:prSet loTypeId="urn:microsoft.com/office/officeart/2005/8/layout/pyramid2" loCatId="pyramid" qsTypeId="urn:microsoft.com/office/officeart/2005/8/quickstyle/3d3" qsCatId="3D" csTypeId="urn:microsoft.com/office/officeart/2005/8/colors/colorful4" csCatId="colorful" phldr="1"/>
      <dgm:spPr/>
    </dgm:pt>
    <dgm:pt modelId="{F15C21C2-D9F3-431E-BEEE-0455D52B00A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u="none" dirty="0"/>
            <a:t>Workforce planning</a:t>
          </a:r>
          <a:endParaRPr lang="en-US" sz="1800" dirty="0"/>
        </a:p>
      </dgm:t>
    </dgm:pt>
    <dgm:pt modelId="{227A9CB0-1A64-481A-980E-EA63073F69E0}" type="parTrans" cxnId="{4B949850-F713-4936-96AB-138F5AE5D673}">
      <dgm:prSet/>
      <dgm:spPr/>
      <dgm:t>
        <a:bodyPr/>
        <a:lstStyle/>
        <a:p>
          <a:endParaRPr lang="en-US"/>
        </a:p>
      </dgm:t>
    </dgm:pt>
    <dgm:pt modelId="{F4F8AF2C-2E11-48A5-ACB2-1ECF9484A09C}" type="sibTrans" cxnId="{4B949850-F713-4936-96AB-138F5AE5D673}">
      <dgm:prSet/>
      <dgm:spPr/>
      <dgm:t>
        <a:bodyPr/>
        <a:lstStyle/>
        <a:p>
          <a:endParaRPr lang="en-US"/>
        </a:p>
      </dgm:t>
    </dgm:pt>
    <dgm:pt modelId="{7AF1399C-6C7F-40E1-98EF-3A77C643941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u="none" dirty="0"/>
            <a:t>Critical pipeline for new physicians</a:t>
          </a:r>
        </a:p>
      </dgm:t>
    </dgm:pt>
    <dgm:pt modelId="{9361FB99-0EC7-4513-95AE-6DC259C61E66}" type="parTrans" cxnId="{E35E25D2-13E1-4CF4-8655-0DE10FF7E80A}">
      <dgm:prSet/>
      <dgm:spPr/>
      <dgm:t>
        <a:bodyPr/>
        <a:lstStyle/>
        <a:p>
          <a:endParaRPr lang="en-US"/>
        </a:p>
      </dgm:t>
    </dgm:pt>
    <dgm:pt modelId="{D15058B4-75D8-4044-A85C-A1CD41FA0A93}" type="sibTrans" cxnId="{E35E25D2-13E1-4CF4-8655-0DE10FF7E80A}">
      <dgm:prSet/>
      <dgm:spPr/>
      <dgm:t>
        <a:bodyPr/>
        <a:lstStyle/>
        <a:p>
          <a:endParaRPr lang="en-US"/>
        </a:p>
      </dgm:t>
    </dgm:pt>
    <dgm:pt modelId="{D0A148E6-D6F6-4CDC-A783-126D7C99FEA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u="none" dirty="0"/>
            <a:t>Cost of GME will be questioned</a:t>
          </a:r>
        </a:p>
      </dgm:t>
    </dgm:pt>
    <dgm:pt modelId="{4095DAA7-2965-4B19-9420-83E25B90839C}" type="parTrans" cxnId="{9F001AE4-7B34-400B-B6A8-EA7180089CAB}">
      <dgm:prSet/>
      <dgm:spPr/>
      <dgm:t>
        <a:bodyPr/>
        <a:lstStyle/>
        <a:p>
          <a:endParaRPr lang="en-US"/>
        </a:p>
      </dgm:t>
    </dgm:pt>
    <dgm:pt modelId="{323D3884-044B-4E7D-B34D-6A54A17C1DF8}" type="sibTrans" cxnId="{9F001AE4-7B34-400B-B6A8-EA7180089CAB}">
      <dgm:prSet/>
      <dgm:spPr/>
      <dgm:t>
        <a:bodyPr/>
        <a:lstStyle/>
        <a:p>
          <a:endParaRPr lang="en-US"/>
        </a:p>
      </dgm:t>
    </dgm:pt>
    <dgm:pt modelId="{048F3806-7F56-4F3D-850C-8F84CA291820}" type="pres">
      <dgm:prSet presAssocID="{2827C27F-01CD-479C-8C7C-E9D7B4DBB2BE}" presName="compositeShape" presStyleCnt="0">
        <dgm:presLayoutVars>
          <dgm:dir/>
          <dgm:resizeHandles/>
        </dgm:presLayoutVars>
      </dgm:prSet>
      <dgm:spPr/>
    </dgm:pt>
    <dgm:pt modelId="{D9E0A5B6-24CE-4C0B-9159-CF87F3ED36AE}" type="pres">
      <dgm:prSet presAssocID="{2827C27F-01CD-479C-8C7C-E9D7B4DBB2BE}" presName="pyramid" presStyleLbl="node1" presStyleIdx="0" presStyleCnt="1" custScaleX="143012"/>
      <dgm:spPr/>
    </dgm:pt>
    <dgm:pt modelId="{93E9F56B-AC5B-4A3F-978A-B1AFCF0CB7C4}" type="pres">
      <dgm:prSet presAssocID="{2827C27F-01CD-479C-8C7C-E9D7B4DBB2BE}" presName="theList" presStyleCnt="0"/>
      <dgm:spPr/>
    </dgm:pt>
    <dgm:pt modelId="{AE631A1F-C101-4129-A8B1-97D8263D8BA0}" type="pres">
      <dgm:prSet presAssocID="{F15C21C2-D9F3-431E-BEEE-0455D52B00A3}" presName="aNode" presStyleLbl="fgAcc1" presStyleIdx="0" presStyleCnt="3" custScaleY="31097" custLinFactY="33002" custLinFactNeighborX="1976" custLinFactNeighborY="100000">
        <dgm:presLayoutVars>
          <dgm:bulletEnabled val="1"/>
        </dgm:presLayoutVars>
      </dgm:prSet>
      <dgm:spPr/>
    </dgm:pt>
    <dgm:pt modelId="{247FC667-5F2A-4DDE-9767-B910C21BD846}" type="pres">
      <dgm:prSet presAssocID="{F15C21C2-D9F3-431E-BEEE-0455D52B00A3}" presName="aSpace" presStyleCnt="0"/>
      <dgm:spPr/>
    </dgm:pt>
    <dgm:pt modelId="{C9C3C3B8-3E5E-4834-8E07-44144BF48B66}" type="pres">
      <dgm:prSet presAssocID="{7AF1399C-6C7F-40E1-98EF-3A77C6439416}" presName="aNode" presStyleLbl="fgAcc1" presStyleIdx="1" presStyleCnt="3" custScaleY="37653" custLinFactY="24821" custLinFactNeighborX="1407" custLinFactNeighborY="100000">
        <dgm:presLayoutVars>
          <dgm:bulletEnabled val="1"/>
        </dgm:presLayoutVars>
      </dgm:prSet>
      <dgm:spPr/>
    </dgm:pt>
    <dgm:pt modelId="{C4CC4C2B-3883-4D00-A365-F767B0DD1A93}" type="pres">
      <dgm:prSet presAssocID="{7AF1399C-6C7F-40E1-98EF-3A77C6439416}" presName="aSpace" presStyleCnt="0"/>
      <dgm:spPr/>
    </dgm:pt>
    <dgm:pt modelId="{4A3F0C43-88FB-4913-92A4-00149CA257E7}" type="pres">
      <dgm:prSet presAssocID="{D0A148E6-D6F6-4CDC-A783-126D7C99FEA6}" presName="aNode" presStyleLbl="fgAcc1" presStyleIdx="2" presStyleCnt="3" custScaleY="37119" custLinFactY="19079" custLinFactNeighborX="1976" custLinFactNeighborY="100000">
        <dgm:presLayoutVars>
          <dgm:bulletEnabled val="1"/>
        </dgm:presLayoutVars>
      </dgm:prSet>
      <dgm:spPr/>
    </dgm:pt>
    <dgm:pt modelId="{C6596D95-3E85-4E2A-9404-9CB3299042AE}" type="pres">
      <dgm:prSet presAssocID="{D0A148E6-D6F6-4CDC-A783-126D7C99FEA6}" presName="aSpace" presStyleCnt="0"/>
      <dgm:spPr/>
    </dgm:pt>
  </dgm:ptLst>
  <dgm:cxnLst>
    <dgm:cxn modelId="{37BF5905-EBBB-42DB-AE6D-B97D99499A69}" type="presOf" srcId="{F15C21C2-D9F3-431E-BEEE-0455D52B00A3}" destId="{AE631A1F-C101-4129-A8B1-97D8263D8BA0}" srcOrd="0" destOrd="0" presId="urn:microsoft.com/office/officeart/2005/8/layout/pyramid2"/>
    <dgm:cxn modelId="{F52D6E3D-7BF0-43F6-AA33-91C325F59ECF}" type="presOf" srcId="{D0A148E6-D6F6-4CDC-A783-126D7C99FEA6}" destId="{4A3F0C43-88FB-4913-92A4-00149CA257E7}" srcOrd="0" destOrd="0" presId="urn:microsoft.com/office/officeart/2005/8/layout/pyramid2"/>
    <dgm:cxn modelId="{925B0E41-996E-47CD-9E2A-2C4A15C79B08}" type="presOf" srcId="{2827C27F-01CD-479C-8C7C-E9D7B4DBB2BE}" destId="{048F3806-7F56-4F3D-850C-8F84CA291820}" srcOrd="0" destOrd="0" presId="urn:microsoft.com/office/officeart/2005/8/layout/pyramid2"/>
    <dgm:cxn modelId="{4B949850-F713-4936-96AB-138F5AE5D673}" srcId="{2827C27F-01CD-479C-8C7C-E9D7B4DBB2BE}" destId="{F15C21C2-D9F3-431E-BEEE-0455D52B00A3}" srcOrd="0" destOrd="0" parTransId="{227A9CB0-1A64-481A-980E-EA63073F69E0}" sibTransId="{F4F8AF2C-2E11-48A5-ACB2-1ECF9484A09C}"/>
    <dgm:cxn modelId="{E48ED656-A652-4C51-B00A-0D28B78F99D1}" type="presOf" srcId="{7AF1399C-6C7F-40E1-98EF-3A77C6439416}" destId="{C9C3C3B8-3E5E-4834-8E07-44144BF48B66}" srcOrd="0" destOrd="0" presId="urn:microsoft.com/office/officeart/2005/8/layout/pyramid2"/>
    <dgm:cxn modelId="{E35E25D2-13E1-4CF4-8655-0DE10FF7E80A}" srcId="{2827C27F-01CD-479C-8C7C-E9D7B4DBB2BE}" destId="{7AF1399C-6C7F-40E1-98EF-3A77C6439416}" srcOrd="1" destOrd="0" parTransId="{9361FB99-0EC7-4513-95AE-6DC259C61E66}" sibTransId="{D15058B4-75D8-4044-A85C-A1CD41FA0A93}"/>
    <dgm:cxn modelId="{9F001AE4-7B34-400B-B6A8-EA7180089CAB}" srcId="{2827C27F-01CD-479C-8C7C-E9D7B4DBB2BE}" destId="{D0A148E6-D6F6-4CDC-A783-126D7C99FEA6}" srcOrd="2" destOrd="0" parTransId="{4095DAA7-2965-4B19-9420-83E25B90839C}" sibTransId="{323D3884-044B-4E7D-B34D-6A54A17C1DF8}"/>
    <dgm:cxn modelId="{74084CF0-5A06-44DA-BD14-58F0B5FFC130}" type="presParOf" srcId="{048F3806-7F56-4F3D-850C-8F84CA291820}" destId="{D9E0A5B6-24CE-4C0B-9159-CF87F3ED36AE}" srcOrd="0" destOrd="0" presId="urn:microsoft.com/office/officeart/2005/8/layout/pyramid2"/>
    <dgm:cxn modelId="{CB743042-4444-480B-B135-FF38ECA3FA20}" type="presParOf" srcId="{048F3806-7F56-4F3D-850C-8F84CA291820}" destId="{93E9F56B-AC5B-4A3F-978A-B1AFCF0CB7C4}" srcOrd="1" destOrd="0" presId="urn:microsoft.com/office/officeart/2005/8/layout/pyramid2"/>
    <dgm:cxn modelId="{9ACAC9E6-9688-4712-B6F7-1E1DFBB3EF22}" type="presParOf" srcId="{93E9F56B-AC5B-4A3F-978A-B1AFCF0CB7C4}" destId="{AE631A1F-C101-4129-A8B1-97D8263D8BA0}" srcOrd="0" destOrd="0" presId="urn:microsoft.com/office/officeart/2005/8/layout/pyramid2"/>
    <dgm:cxn modelId="{9342FF3E-1038-406E-92DA-AE4015DB125B}" type="presParOf" srcId="{93E9F56B-AC5B-4A3F-978A-B1AFCF0CB7C4}" destId="{247FC667-5F2A-4DDE-9767-B910C21BD846}" srcOrd="1" destOrd="0" presId="urn:microsoft.com/office/officeart/2005/8/layout/pyramid2"/>
    <dgm:cxn modelId="{0C3833D6-63AE-4191-AE4B-6C8716EA0D6B}" type="presParOf" srcId="{93E9F56B-AC5B-4A3F-978A-B1AFCF0CB7C4}" destId="{C9C3C3B8-3E5E-4834-8E07-44144BF48B66}" srcOrd="2" destOrd="0" presId="urn:microsoft.com/office/officeart/2005/8/layout/pyramid2"/>
    <dgm:cxn modelId="{EF5BFAC9-FFCD-4947-9A16-289862CA5A58}" type="presParOf" srcId="{93E9F56B-AC5B-4A3F-978A-B1AFCF0CB7C4}" destId="{C4CC4C2B-3883-4D00-A365-F767B0DD1A93}" srcOrd="3" destOrd="0" presId="urn:microsoft.com/office/officeart/2005/8/layout/pyramid2"/>
    <dgm:cxn modelId="{7519FC86-0FA6-4CDC-AB0F-C54925BAAB18}" type="presParOf" srcId="{93E9F56B-AC5B-4A3F-978A-B1AFCF0CB7C4}" destId="{4A3F0C43-88FB-4913-92A4-00149CA257E7}" srcOrd="4" destOrd="0" presId="urn:microsoft.com/office/officeart/2005/8/layout/pyramid2"/>
    <dgm:cxn modelId="{8A86A4F7-7716-4EB9-8956-5CBF3238906D}" type="presParOf" srcId="{93E9F56B-AC5B-4A3F-978A-B1AFCF0CB7C4}" destId="{C6596D95-3E85-4E2A-9404-9CB3299042A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2412F-A325-3645-A6D6-86D86BF999A1}" type="doc">
      <dgm:prSet loTypeId="urn:microsoft.com/office/officeart/2005/8/layout/hProcess9" loCatId="" qsTypeId="urn:microsoft.com/office/officeart/2005/8/quickstyle/3d2" qsCatId="3D" csTypeId="urn:microsoft.com/office/officeart/2005/8/colors/colorful5" csCatId="colorful" phldr="1"/>
      <dgm:spPr/>
    </dgm:pt>
    <dgm:pt modelId="{7CCB6F10-2B7D-5446-AE87-8DDC3CF158B2}">
      <dgm:prSet phldrT="[Text]"/>
      <dgm:spPr/>
      <dgm:t>
        <a:bodyPr/>
        <a:lstStyle/>
        <a:p>
          <a:r>
            <a:rPr lang="en-US" dirty="0"/>
            <a:t>PHASE I: Administrative oversight &amp; educational support</a:t>
          </a:r>
        </a:p>
      </dgm:t>
    </dgm:pt>
    <dgm:pt modelId="{5839F642-FB8E-1944-A619-5974A11DDCCD}" type="parTrans" cxnId="{AB10779D-70A1-1A4F-9F1E-8B495C2E93C0}">
      <dgm:prSet/>
      <dgm:spPr/>
      <dgm:t>
        <a:bodyPr/>
        <a:lstStyle/>
        <a:p>
          <a:endParaRPr lang="en-US"/>
        </a:p>
      </dgm:t>
    </dgm:pt>
    <dgm:pt modelId="{96D5F600-6F3F-EA4B-92B5-A4DC189D2368}" type="sibTrans" cxnId="{AB10779D-70A1-1A4F-9F1E-8B495C2E93C0}">
      <dgm:prSet/>
      <dgm:spPr/>
      <dgm:t>
        <a:bodyPr/>
        <a:lstStyle/>
        <a:p>
          <a:endParaRPr lang="en-US"/>
        </a:p>
      </dgm:t>
    </dgm:pt>
    <dgm:pt modelId="{8DC4839A-7351-514E-A292-75D331009518}">
      <dgm:prSet phldrT="[Text]"/>
      <dgm:spPr/>
      <dgm:t>
        <a:bodyPr/>
        <a:lstStyle/>
        <a:p>
          <a:r>
            <a:rPr lang="en-US" dirty="0"/>
            <a:t>PHASE II: </a:t>
          </a:r>
        </a:p>
        <a:p>
          <a:r>
            <a:rPr lang="en-US" dirty="0"/>
            <a:t>Introduction of  system-oriented educational support &amp; clinical integration of GME</a:t>
          </a:r>
        </a:p>
      </dgm:t>
    </dgm:pt>
    <dgm:pt modelId="{8B01B3E9-33CF-1641-8336-8C6F35F8772F}" type="parTrans" cxnId="{61D09099-BFC8-8542-BCB0-72C38844118C}">
      <dgm:prSet/>
      <dgm:spPr/>
      <dgm:t>
        <a:bodyPr/>
        <a:lstStyle/>
        <a:p>
          <a:endParaRPr lang="en-US"/>
        </a:p>
      </dgm:t>
    </dgm:pt>
    <dgm:pt modelId="{E35E87C7-434E-FD4A-8B6F-4D97D9D66C15}" type="sibTrans" cxnId="{61D09099-BFC8-8542-BCB0-72C38844118C}">
      <dgm:prSet/>
      <dgm:spPr/>
      <dgm:t>
        <a:bodyPr/>
        <a:lstStyle/>
        <a:p>
          <a:endParaRPr lang="en-US"/>
        </a:p>
      </dgm:t>
    </dgm:pt>
    <dgm:pt modelId="{3BFBC3A5-355A-8347-84C6-37FDB08B0D46}">
      <dgm:prSet phldrT="[Text]"/>
      <dgm:spPr/>
      <dgm:t>
        <a:bodyPr/>
        <a:lstStyle/>
        <a:p>
          <a:r>
            <a:rPr lang="en-US" dirty="0"/>
            <a:t>PHASE III:</a:t>
          </a:r>
        </a:p>
        <a:p>
          <a:r>
            <a:rPr lang="en-US" dirty="0"/>
            <a:t>Full implementation system-oriented educational support &amp; clinical integration of GME</a:t>
          </a:r>
        </a:p>
      </dgm:t>
    </dgm:pt>
    <dgm:pt modelId="{1A7E614C-88F6-0441-A852-151379EA35EC}" type="parTrans" cxnId="{0D02DFC5-BBE2-5548-A2FB-61D193B5954F}">
      <dgm:prSet/>
      <dgm:spPr/>
      <dgm:t>
        <a:bodyPr/>
        <a:lstStyle/>
        <a:p>
          <a:endParaRPr lang="en-US"/>
        </a:p>
      </dgm:t>
    </dgm:pt>
    <dgm:pt modelId="{0ABF1B39-5B33-164F-A505-4F7408E64072}" type="sibTrans" cxnId="{0D02DFC5-BBE2-5548-A2FB-61D193B5954F}">
      <dgm:prSet/>
      <dgm:spPr/>
      <dgm:t>
        <a:bodyPr/>
        <a:lstStyle/>
        <a:p>
          <a:endParaRPr lang="en-US"/>
        </a:p>
      </dgm:t>
    </dgm:pt>
    <dgm:pt modelId="{2AB44586-0968-5044-8812-C28BC7FFB400}" type="pres">
      <dgm:prSet presAssocID="{8CA2412F-A325-3645-A6D6-86D86BF999A1}" presName="CompostProcess" presStyleCnt="0">
        <dgm:presLayoutVars>
          <dgm:dir/>
          <dgm:resizeHandles val="exact"/>
        </dgm:presLayoutVars>
      </dgm:prSet>
      <dgm:spPr/>
    </dgm:pt>
    <dgm:pt modelId="{AF66844F-9CB0-AF42-82D5-E3CC62495DD1}" type="pres">
      <dgm:prSet presAssocID="{8CA2412F-A325-3645-A6D6-86D86BF999A1}" presName="arrow" presStyleLbl="bgShp" presStyleIdx="0" presStyleCnt="1"/>
      <dgm:spPr/>
    </dgm:pt>
    <dgm:pt modelId="{4B3C5DCB-A67F-204A-805C-6479EE64ABDE}" type="pres">
      <dgm:prSet presAssocID="{8CA2412F-A325-3645-A6D6-86D86BF999A1}" presName="linearProcess" presStyleCnt="0"/>
      <dgm:spPr/>
    </dgm:pt>
    <dgm:pt modelId="{F9C2BCBB-75A6-2343-9781-0BE9B2400F48}" type="pres">
      <dgm:prSet presAssocID="{7CCB6F10-2B7D-5446-AE87-8DDC3CF158B2}" presName="textNode" presStyleLbl="node1" presStyleIdx="0" presStyleCnt="3">
        <dgm:presLayoutVars>
          <dgm:bulletEnabled val="1"/>
        </dgm:presLayoutVars>
      </dgm:prSet>
      <dgm:spPr/>
    </dgm:pt>
    <dgm:pt modelId="{6A1E9A2C-D2CC-B14A-8ECB-FEF1E2A33B47}" type="pres">
      <dgm:prSet presAssocID="{96D5F600-6F3F-EA4B-92B5-A4DC189D2368}" presName="sibTrans" presStyleCnt="0"/>
      <dgm:spPr/>
    </dgm:pt>
    <dgm:pt modelId="{5161BE03-1246-3746-8C48-E070006DC80F}" type="pres">
      <dgm:prSet presAssocID="{8DC4839A-7351-514E-A292-75D331009518}" presName="textNode" presStyleLbl="node1" presStyleIdx="1" presStyleCnt="3">
        <dgm:presLayoutVars>
          <dgm:bulletEnabled val="1"/>
        </dgm:presLayoutVars>
      </dgm:prSet>
      <dgm:spPr/>
    </dgm:pt>
    <dgm:pt modelId="{98EF0D6E-F56E-CA4E-91F8-1A0C9CC57176}" type="pres">
      <dgm:prSet presAssocID="{E35E87C7-434E-FD4A-8B6F-4D97D9D66C15}" presName="sibTrans" presStyleCnt="0"/>
      <dgm:spPr/>
    </dgm:pt>
    <dgm:pt modelId="{ADAE49D3-E2FA-E64E-8D2D-01B3A7262A17}" type="pres">
      <dgm:prSet presAssocID="{3BFBC3A5-355A-8347-84C6-37FDB08B0D4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8FDBE66-7ECD-4546-8882-B5B61D1F5AF7}" type="presOf" srcId="{8CA2412F-A325-3645-A6D6-86D86BF999A1}" destId="{2AB44586-0968-5044-8812-C28BC7FFB400}" srcOrd="0" destOrd="0" presId="urn:microsoft.com/office/officeart/2005/8/layout/hProcess9"/>
    <dgm:cxn modelId="{3A8D0F83-D0DD-9D44-831A-0C75CCE0E504}" type="presOf" srcId="{7CCB6F10-2B7D-5446-AE87-8DDC3CF158B2}" destId="{F9C2BCBB-75A6-2343-9781-0BE9B2400F48}" srcOrd="0" destOrd="0" presId="urn:microsoft.com/office/officeart/2005/8/layout/hProcess9"/>
    <dgm:cxn modelId="{61D09099-BFC8-8542-BCB0-72C38844118C}" srcId="{8CA2412F-A325-3645-A6D6-86D86BF999A1}" destId="{8DC4839A-7351-514E-A292-75D331009518}" srcOrd="1" destOrd="0" parTransId="{8B01B3E9-33CF-1641-8336-8C6F35F8772F}" sibTransId="{E35E87C7-434E-FD4A-8B6F-4D97D9D66C15}"/>
    <dgm:cxn modelId="{AB10779D-70A1-1A4F-9F1E-8B495C2E93C0}" srcId="{8CA2412F-A325-3645-A6D6-86D86BF999A1}" destId="{7CCB6F10-2B7D-5446-AE87-8DDC3CF158B2}" srcOrd="0" destOrd="0" parTransId="{5839F642-FB8E-1944-A619-5974A11DDCCD}" sibTransId="{96D5F600-6F3F-EA4B-92B5-A4DC189D2368}"/>
    <dgm:cxn modelId="{455BB9AC-7170-3B44-BDA8-FF32469E2353}" type="presOf" srcId="{3BFBC3A5-355A-8347-84C6-37FDB08B0D46}" destId="{ADAE49D3-E2FA-E64E-8D2D-01B3A7262A17}" srcOrd="0" destOrd="0" presId="urn:microsoft.com/office/officeart/2005/8/layout/hProcess9"/>
    <dgm:cxn modelId="{0D02DFC5-BBE2-5548-A2FB-61D193B5954F}" srcId="{8CA2412F-A325-3645-A6D6-86D86BF999A1}" destId="{3BFBC3A5-355A-8347-84C6-37FDB08B0D46}" srcOrd="2" destOrd="0" parTransId="{1A7E614C-88F6-0441-A852-151379EA35EC}" sibTransId="{0ABF1B39-5B33-164F-A505-4F7408E64072}"/>
    <dgm:cxn modelId="{DC85F8FD-96BD-6343-A2B2-859EDD9C9C5F}" type="presOf" srcId="{8DC4839A-7351-514E-A292-75D331009518}" destId="{5161BE03-1246-3746-8C48-E070006DC80F}" srcOrd="0" destOrd="0" presId="urn:microsoft.com/office/officeart/2005/8/layout/hProcess9"/>
    <dgm:cxn modelId="{537CB309-5530-8142-AEEC-6DED3458EE2C}" type="presParOf" srcId="{2AB44586-0968-5044-8812-C28BC7FFB400}" destId="{AF66844F-9CB0-AF42-82D5-E3CC62495DD1}" srcOrd="0" destOrd="0" presId="urn:microsoft.com/office/officeart/2005/8/layout/hProcess9"/>
    <dgm:cxn modelId="{4ECFC253-DDE6-974A-BDF1-E87141FD37FD}" type="presParOf" srcId="{2AB44586-0968-5044-8812-C28BC7FFB400}" destId="{4B3C5DCB-A67F-204A-805C-6479EE64ABDE}" srcOrd="1" destOrd="0" presId="urn:microsoft.com/office/officeart/2005/8/layout/hProcess9"/>
    <dgm:cxn modelId="{4176AAE2-EDC6-0245-8B67-305BD87369C6}" type="presParOf" srcId="{4B3C5DCB-A67F-204A-805C-6479EE64ABDE}" destId="{F9C2BCBB-75A6-2343-9781-0BE9B2400F48}" srcOrd="0" destOrd="0" presId="urn:microsoft.com/office/officeart/2005/8/layout/hProcess9"/>
    <dgm:cxn modelId="{F6D43C9B-9F3B-684C-885C-4420422A3457}" type="presParOf" srcId="{4B3C5DCB-A67F-204A-805C-6479EE64ABDE}" destId="{6A1E9A2C-D2CC-B14A-8ECB-FEF1E2A33B47}" srcOrd="1" destOrd="0" presId="urn:microsoft.com/office/officeart/2005/8/layout/hProcess9"/>
    <dgm:cxn modelId="{EC3642AB-C46E-8744-8BA8-B2C099627000}" type="presParOf" srcId="{4B3C5DCB-A67F-204A-805C-6479EE64ABDE}" destId="{5161BE03-1246-3746-8C48-E070006DC80F}" srcOrd="2" destOrd="0" presId="urn:microsoft.com/office/officeart/2005/8/layout/hProcess9"/>
    <dgm:cxn modelId="{D86C6009-1D5F-CB4F-985E-B900FD97290D}" type="presParOf" srcId="{4B3C5DCB-A67F-204A-805C-6479EE64ABDE}" destId="{98EF0D6E-F56E-CA4E-91F8-1A0C9CC57176}" srcOrd="3" destOrd="0" presId="urn:microsoft.com/office/officeart/2005/8/layout/hProcess9"/>
    <dgm:cxn modelId="{36BE542D-EAAA-BE48-865F-C8ACAFF86E2F}" type="presParOf" srcId="{4B3C5DCB-A67F-204A-805C-6479EE64ABDE}" destId="{ADAE49D3-E2FA-E64E-8D2D-01B3A7262A1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D99FB-35B4-4CC6-A67D-B20BC9098A74}">
      <dsp:nvSpPr>
        <dsp:cNvPr id="0" name=""/>
        <dsp:cNvSpPr/>
      </dsp:nvSpPr>
      <dsp:spPr>
        <a:xfrm>
          <a:off x="1682907" y="779923"/>
          <a:ext cx="3556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636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51069" y="823710"/>
        <a:ext cx="19311" cy="3866"/>
      </dsp:txXfrm>
    </dsp:sp>
    <dsp:sp modelId="{62EA21C4-6477-42DD-B51D-5C5AD0FE3A64}">
      <dsp:nvSpPr>
        <dsp:cNvPr id="0" name=""/>
        <dsp:cNvSpPr/>
      </dsp:nvSpPr>
      <dsp:spPr>
        <a:xfrm>
          <a:off x="5418" y="321856"/>
          <a:ext cx="1679288" cy="10075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87" tIns="86374" rIns="82287" bIns="8637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1982 – ACGME is formed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Initially, the Review Committees for each specialty were delegated the authority for compliance with general and specialty-specific requirements. </a:t>
          </a:r>
        </a:p>
      </dsp:txBody>
      <dsp:txXfrm>
        <a:off x="5418" y="321856"/>
        <a:ext cx="1679288" cy="1007573"/>
      </dsp:txXfrm>
    </dsp:sp>
    <dsp:sp modelId="{88758546-6DBA-473E-8F2D-CA55887580CA}">
      <dsp:nvSpPr>
        <dsp:cNvPr id="0" name=""/>
        <dsp:cNvSpPr/>
      </dsp:nvSpPr>
      <dsp:spPr>
        <a:xfrm>
          <a:off x="3748431" y="779923"/>
          <a:ext cx="3556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636" y="45720"/>
              </a:lnTo>
            </a:path>
          </a:pathLst>
        </a:custGeom>
        <a:noFill/>
        <a:ln w="6350" cap="flat" cmpd="sng" algn="ctr">
          <a:solidFill>
            <a:schemeClr val="accent5">
              <a:hueOff val="-919168"/>
              <a:satOff val="-1278"/>
              <a:lumOff val="-49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16594" y="823710"/>
        <a:ext cx="19311" cy="3866"/>
      </dsp:txXfrm>
    </dsp:sp>
    <dsp:sp modelId="{48D3D666-0BC6-43B1-855D-0120110449C7}">
      <dsp:nvSpPr>
        <dsp:cNvPr id="0" name=""/>
        <dsp:cNvSpPr/>
      </dsp:nvSpPr>
      <dsp:spPr>
        <a:xfrm>
          <a:off x="2070943" y="321856"/>
          <a:ext cx="1679288" cy="1007573"/>
        </a:xfrm>
        <a:prstGeom prst="rect">
          <a:avLst/>
        </a:prstGeom>
        <a:gradFill rotWithShape="0">
          <a:gsLst>
            <a:gs pos="0">
              <a:schemeClr val="accent5">
                <a:hueOff val="-817038"/>
                <a:satOff val="-1136"/>
                <a:lumOff val="-4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7038"/>
                <a:satOff val="-1136"/>
                <a:lumOff val="-4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7038"/>
                <a:satOff val="-1136"/>
                <a:lumOff val="-4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87" tIns="86374" rIns="82287" bIns="8637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1992 – Separate section of General Requirements identified as “Institutional Requirements”</a:t>
          </a:r>
        </a:p>
      </dsp:txBody>
      <dsp:txXfrm>
        <a:off x="2070943" y="321856"/>
        <a:ext cx="1679288" cy="1007573"/>
      </dsp:txXfrm>
    </dsp:sp>
    <dsp:sp modelId="{51337DFF-F85F-4C43-B7A9-1E0C937DEEAC}">
      <dsp:nvSpPr>
        <dsp:cNvPr id="0" name=""/>
        <dsp:cNvSpPr/>
      </dsp:nvSpPr>
      <dsp:spPr>
        <a:xfrm>
          <a:off x="5813956" y="779923"/>
          <a:ext cx="3556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636" y="45720"/>
              </a:lnTo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82118" y="823710"/>
        <a:ext cx="19311" cy="3866"/>
      </dsp:txXfrm>
    </dsp:sp>
    <dsp:sp modelId="{1F347F81-A461-44C3-B375-66F854704D34}">
      <dsp:nvSpPr>
        <dsp:cNvPr id="0" name=""/>
        <dsp:cNvSpPr/>
      </dsp:nvSpPr>
      <dsp:spPr>
        <a:xfrm>
          <a:off x="4136468" y="321856"/>
          <a:ext cx="1679288" cy="1007573"/>
        </a:xfrm>
        <a:prstGeom prst="rect">
          <a:avLst/>
        </a:prstGeom>
        <a:gradFill rotWithShape="0">
          <a:gsLst>
            <a:gs pos="0">
              <a:schemeClr val="accent5">
                <a:hueOff val="-1634077"/>
                <a:satOff val="-2273"/>
                <a:lumOff val="-8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34077"/>
                <a:satOff val="-2273"/>
                <a:lumOff val="-8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34077"/>
                <a:satOff val="-2273"/>
                <a:lumOff val="-8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87" tIns="86374" rIns="82287" bIns="8637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1993 – GMECs were required</a:t>
          </a:r>
        </a:p>
      </dsp:txBody>
      <dsp:txXfrm>
        <a:off x="4136468" y="321856"/>
        <a:ext cx="1679288" cy="1007573"/>
      </dsp:txXfrm>
    </dsp:sp>
    <dsp:sp modelId="{04AC5B29-4F60-41B9-9E8C-CE07E2C3651B}">
      <dsp:nvSpPr>
        <dsp:cNvPr id="0" name=""/>
        <dsp:cNvSpPr/>
      </dsp:nvSpPr>
      <dsp:spPr>
        <a:xfrm>
          <a:off x="845062" y="1327629"/>
          <a:ext cx="6196574" cy="355636"/>
        </a:xfrm>
        <a:custGeom>
          <a:avLst/>
          <a:gdLst/>
          <a:ahLst/>
          <a:cxnLst/>
          <a:rect l="0" t="0" r="0" b="0"/>
          <a:pathLst>
            <a:path>
              <a:moveTo>
                <a:pt x="6196574" y="0"/>
              </a:moveTo>
              <a:lnTo>
                <a:pt x="6196574" y="194918"/>
              </a:lnTo>
              <a:lnTo>
                <a:pt x="0" y="194918"/>
              </a:lnTo>
              <a:lnTo>
                <a:pt x="0" y="355636"/>
              </a:lnTo>
            </a:path>
          </a:pathLst>
        </a:custGeom>
        <a:noFill/>
        <a:ln w="6350" cap="flat" cmpd="sng" algn="ctr">
          <a:solidFill>
            <a:schemeClr val="accent5">
              <a:hueOff val="-2757504"/>
              <a:satOff val="-3835"/>
              <a:lumOff val="-1471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88135" y="1503514"/>
        <a:ext cx="310429" cy="3866"/>
      </dsp:txXfrm>
    </dsp:sp>
    <dsp:sp modelId="{145F8EF2-2AB7-4BB9-93EE-4B07D777AA00}">
      <dsp:nvSpPr>
        <dsp:cNvPr id="0" name=""/>
        <dsp:cNvSpPr/>
      </dsp:nvSpPr>
      <dsp:spPr>
        <a:xfrm>
          <a:off x="6201992" y="321856"/>
          <a:ext cx="1679288" cy="1007573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87" tIns="86374" rIns="82287" bIns="8637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1995 – the Institutional Review Committee (IRC) formed but only gave “favorable” or “unfavorable” decisions</a:t>
          </a:r>
        </a:p>
      </dsp:txBody>
      <dsp:txXfrm>
        <a:off x="6201992" y="321856"/>
        <a:ext cx="1679288" cy="1007573"/>
      </dsp:txXfrm>
    </dsp:sp>
    <dsp:sp modelId="{0631AB08-0308-4399-9BB4-D917678848CD}">
      <dsp:nvSpPr>
        <dsp:cNvPr id="0" name=""/>
        <dsp:cNvSpPr/>
      </dsp:nvSpPr>
      <dsp:spPr>
        <a:xfrm>
          <a:off x="1682907" y="2173732"/>
          <a:ext cx="3556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636" y="45720"/>
              </a:lnTo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51069" y="2217519"/>
        <a:ext cx="19311" cy="3866"/>
      </dsp:txXfrm>
    </dsp:sp>
    <dsp:sp modelId="{1EBED287-59E8-4380-BEF8-9C855C0613CE}">
      <dsp:nvSpPr>
        <dsp:cNvPr id="0" name=""/>
        <dsp:cNvSpPr/>
      </dsp:nvSpPr>
      <dsp:spPr>
        <a:xfrm>
          <a:off x="5418" y="1715665"/>
          <a:ext cx="1679288" cy="1007573"/>
        </a:xfrm>
        <a:prstGeom prst="rect">
          <a:avLst/>
        </a:prstGeom>
        <a:gradFill rotWithShape="0">
          <a:gsLst>
            <a:gs pos="0">
              <a:schemeClr val="accent5">
                <a:hueOff val="-3268153"/>
                <a:satOff val="-4546"/>
                <a:lumOff val="-17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68153"/>
                <a:satOff val="-4546"/>
                <a:lumOff val="-17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68153"/>
                <a:satOff val="-4546"/>
                <a:lumOff val="-17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87" tIns="86374" rIns="82287" bIns="8637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1997 – Each SI appointed a DIO</a:t>
          </a:r>
        </a:p>
      </dsp:txBody>
      <dsp:txXfrm>
        <a:off x="5418" y="1715665"/>
        <a:ext cx="1679288" cy="1007573"/>
      </dsp:txXfrm>
    </dsp:sp>
    <dsp:sp modelId="{A14D0282-FD2B-4F39-8FCD-2C851E02B7A4}">
      <dsp:nvSpPr>
        <dsp:cNvPr id="0" name=""/>
        <dsp:cNvSpPr/>
      </dsp:nvSpPr>
      <dsp:spPr>
        <a:xfrm>
          <a:off x="3748431" y="2173732"/>
          <a:ext cx="3556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636" y="45720"/>
              </a:lnTo>
            </a:path>
          </a:pathLst>
        </a:custGeom>
        <a:noFill/>
        <a:ln w="6350" cap="flat" cmpd="sng" algn="ctr">
          <a:solidFill>
            <a:schemeClr val="accent5">
              <a:hueOff val="-4595840"/>
              <a:satOff val="-6392"/>
              <a:lumOff val="-2451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16594" y="2217519"/>
        <a:ext cx="19311" cy="3866"/>
      </dsp:txXfrm>
    </dsp:sp>
    <dsp:sp modelId="{45D21A5E-4FFD-4C5F-82C0-527CCA7CD874}">
      <dsp:nvSpPr>
        <dsp:cNvPr id="0" name=""/>
        <dsp:cNvSpPr/>
      </dsp:nvSpPr>
      <dsp:spPr>
        <a:xfrm>
          <a:off x="2070943" y="1715665"/>
          <a:ext cx="1679288" cy="1007573"/>
        </a:xfrm>
        <a:prstGeom prst="rect">
          <a:avLst/>
        </a:prstGeom>
        <a:gradFill rotWithShape="0">
          <a:gsLst>
            <a:gs pos="0">
              <a:schemeClr val="accent5">
                <a:hueOff val="-4085191"/>
                <a:satOff val="-5682"/>
                <a:lumOff val="-2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85191"/>
                <a:satOff val="-5682"/>
                <a:lumOff val="-2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85191"/>
                <a:satOff val="-5682"/>
                <a:lumOff val="-2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87" tIns="86374" rIns="82287" bIns="8637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2005 – Full accreditation for SIs to the IRC</a:t>
          </a:r>
        </a:p>
      </dsp:txBody>
      <dsp:txXfrm>
        <a:off x="2070943" y="1715665"/>
        <a:ext cx="1679288" cy="1007573"/>
      </dsp:txXfrm>
    </dsp:sp>
    <dsp:sp modelId="{80A13D80-5F81-4F5B-AEB7-866C6D8C5F4D}">
      <dsp:nvSpPr>
        <dsp:cNvPr id="0" name=""/>
        <dsp:cNvSpPr/>
      </dsp:nvSpPr>
      <dsp:spPr>
        <a:xfrm>
          <a:off x="5813956" y="2173732"/>
          <a:ext cx="3556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636" y="45720"/>
              </a:lnTo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82118" y="2217519"/>
        <a:ext cx="19311" cy="3866"/>
      </dsp:txXfrm>
    </dsp:sp>
    <dsp:sp modelId="{F5F83967-4468-4494-A0AB-D81EB851C36B}">
      <dsp:nvSpPr>
        <dsp:cNvPr id="0" name=""/>
        <dsp:cNvSpPr/>
      </dsp:nvSpPr>
      <dsp:spPr>
        <a:xfrm>
          <a:off x="4136468" y="1715665"/>
          <a:ext cx="1679288" cy="1007573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87" tIns="86374" rIns="82287" bIns="8637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2011 – Responsibility given to SIs for educational outcomes</a:t>
          </a:r>
        </a:p>
      </dsp:txBody>
      <dsp:txXfrm>
        <a:off x="4136468" y="1715665"/>
        <a:ext cx="1679288" cy="1007573"/>
      </dsp:txXfrm>
    </dsp:sp>
    <dsp:sp modelId="{F2EEFAF4-13EF-4A75-92E3-9E4884269276}">
      <dsp:nvSpPr>
        <dsp:cNvPr id="0" name=""/>
        <dsp:cNvSpPr/>
      </dsp:nvSpPr>
      <dsp:spPr>
        <a:xfrm>
          <a:off x="845062" y="2721439"/>
          <a:ext cx="6196574" cy="355636"/>
        </a:xfrm>
        <a:custGeom>
          <a:avLst/>
          <a:gdLst/>
          <a:ahLst/>
          <a:cxnLst/>
          <a:rect l="0" t="0" r="0" b="0"/>
          <a:pathLst>
            <a:path>
              <a:moveTo>
                <a:pt x="6196574" y="0"/>
              </a:moveTo>
              <a:lnTo>
                <a:pt x="6196574" y="194918"/>
              </a:lnTo>
              <a:lnTo>
                <a:pt x="0" y="194918"/>
              </a:lnTo>
              <a:lnTo>
                <a:pt x="0" y="355636"/>
              </a:lnTo>
            </a:path>
          </a:pathLst>
        </a:custGeom>
        <a:noFill/>
        <a:ln w="6350" cap="flat" cmpd="sng" algn="ctr">
          <a:solidFill>
            <a:schemeClr val="accent5">
              <a:hueOff val="-6434176"/>
              <a:satOff val="-8949"/>
              <a:lumOff val="-3432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88135" y="2897324"/>
        <a:ext cx="310429" cy="3866"/>
      </dsp:txXfrm>
    </dsp:sp>
    <dsp:sp modelId="{80A30C5C-A7F5-4750-A452-1030C4325F7A}">
      <dsp:nvSpPr>
        <dsp:cNvPr id="0" name=""/>
        <dsp:cNvSpPr/>
      </dsp:nvSpPr>
      <dsp:spPr>
        <a:xfrm>
          <a:off x="6201992" y="1715665"/>
          <a:ext cx="1679288" cy="1007573"/>
        </a:xfrm>
        <a:prstGeom prst="rect">
          <a:avLst/>
        </a:prstGeom>
        <a:gradFill rotWithShape="0">
          <a:gsLst>
            <a:gs pos="0">
              <a:schemeClr val="accent5">
                <a:hueOff val="-5719268"/>
                <a:satOff val="-7955"/>
                <a:lumOff val="-3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19268"/>
                <a:satOff val="-7955"/>
                <a:lumOff val="-3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19268"/>
                <a:satOff val="-7955"/>
                <a:lumOff val="-3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87" tIns="86374" rIns="82287" bIns="8637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2014 – Single Accreditation System (AOA)</a:t>
          </a:r>
        </a:p>
      </dsp:txBody>
      <dsp:txXfrm>
        <a:off x="6201992" y="1715665"/>
        <a:ext cx="1679288" cy="1007573"/>
      </dsp:txXfrm>
    </dsp:sp>
    <dsp:sp modelId="{4B026DEE-AEA3-4063-B98A-48D137AD75E2}">
      <dsp:nvSpPr>
        <dsp:cNvPr id="0" name=""/>
        <dsp:cNvSpPr/>
      </dsp:nvSpPr>
      <dsp:spPr>
        <a:xfrm>
          <a:off x="1682907" y="3567541"/>
          <a:ext cx="3556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636" y="45720"/>
              </a:lnTo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51069" y="3611328"/>
        <a:ext cx="19311" cy="3866"/>
      </dsp:txXfrm>
    </dsp:sp>
    <dsp:sp modelId="{29F62B86-2D7A-4121-8102-E6033912D3BA}">
      <dsp:nvSpPr>
        <dsp:cNvPr id="0" name=""/>
        <dsp:cNvSpPr/>
      </dsp:nvSpPr>
      <dsp:spPr>
        <a:xfrm>
          <a:off x="5418" y="3109475"/>
          <a:ext cx="1679288" cy="1007573"/>
        </a:xfrm>
        <a:prstGeom prst="rect">
          <a:avLst/>
        </a:prstGeom>
        <a:gradFill rotWithShape="0">
          <a:gsLst>
            <a:gs pos="0">
              <a:schemeClr val="accent5">
                <a:hueOff val="-6536306"/>
                <a:satOff val="-9092"/>
                <a:lumOff val="-34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36306"/>
                <a:satOff val="-9092"/>
                <a:lumOff val="-34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36306"/>
                <a:satOff val="-9092"/>
                <a:lumOff val="-34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87" tIns="86374" rIns="82287" bIns="8637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2012 – Clinical Learning Environment Review (CLER)</a:t>
          </a:r>
        </a:p>
      </dsp:txBody>
      <dsp:txXfrm>
        <a:off x="5418" y="3109475"/>
        <a:ext cx="1679288" cy="1007573"/>
      </dsp:txXfrm>
    </dsp:sp>
    <dsp:sp modelId="{2F9A7B92-6394-462E-A615-7CFF07944C32}">
      <dsp:nvSpPr>
        <dsp:cNvPr id="0" name=""/>
        <dsp:cNvSpPr/>
      </dsp:nvSpPr>
      <dsp:spPr>
        <a:xfrm>
          <a:off x="2070943" y="3109475"/>
          <a:ext cx="1679288" cy="1007573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87" tIns="86374" rIns="82287" bIns="8637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2015 – SI 2025</a:t>
          </a:r>
        </a:p>
      </dsp:txBody>
      <dsp:txXfrm>
        <a:off x="2070943" y="3109475"/>
        <a:ext cx="1679288" cy="1007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89DA2-5221-469B-901C-693935C0AA4A}">
      <dsp:nvSpPr>
        <dsp:cNvPr id="0" name=""/>
        <dsp:cNvSpPr/>
      </dsp:nvSpPr>
      <dsp:spPr>
        <a:xfrm>
          <a:off x="1267454" y="0"/>
          <a:ext cx="4602747" cy="4602747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7623F2-DDFA-4E19-BECE-B8C49129E3CF}">
      <dsp:nvSpPr>
        <dsp:cNvPr id="0" name=""/>
        <dsp:cNvSpPr/>
      </dsp:nvSpPr>
      <dsp:spPr>
        <a:xfrm>
          <a:off x="3551521" y="460724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2600"/>
            <a:buNone/>
          </a:pPr>
          <a:r>
            <a:rPr lang="en-US" sz="1000" kern="1200"/>
            <a:t>Cost-efficient health care</a:t>
          </a:r>
        </a:p>
      </dsp:txBody>
      <dsp:txXfrm>
        <a:off x="3571488" y="480691"/>
        <a:ext cx="2951851" cy="369099"/>
      </dsp:txXfrm>
    </dsp:sp>
    <dsp:sp modelId="{8D3C9F7D-3AA9-44B9-8CA0-BCF365250A4C}">
      <dsp:nvSpPr>
        <dsp:cNvPr id="0" name=""/>
        <dsp:cNvSpPr/>
      </dsp:nvSpPr>
      <dsp:spPr>
        <a:xfrm>
          <a:off x="3551521" y="920886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Work-life balance</a:t>
          </a:r>
          <a:endParaRPr lang="en-US" sz="1000" kern="1200" dirty="0"/>
        </a:p>
      </dsp:txBody>
      <dsp:txXfrm>
        <a:off x="3571488" y="940853"/>
        <a:ext cx="2951851" cy="369099"/>
      </dsp:txXfrm>
    </dsp:sp>
    <dsp:sp modelId="{B5FDDA3B-59D3-46CD-85AE-F4C6B54F91F9}">
      <dsp:nvSpPr>
        <dsp:cNvPr id="0" name=""/>
        <dsp:cNvSpPr/>
      </dsp:nvSpPr>
      <dsp:spPr>
        <a:xfrm>
          <a:off x="3537280" y="1373083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Physician Employment</a:t>
          </a:r>
          <a:endParaRPr lang="en-US" sz="1000" kern="1200" dirty="0"/>
        </a:p>
      </dsp:txBody>
      <dsp:txXfrm>
        <a:off x="3557247" y="1393050"/>
        <a:ext cx="2951851" cy="369099"/>
      </dsp:txXfrm>
    </dsp:sp>
    <dsp:sp modelId="{0968CE5F-FFED-4DCA-B2A5-23BACF66271F}">
      <dsp:nvSpPr>
        <dsp:cNvPr id="0" name=""/>
        <dsp:cNvSpPr/>
      </dsp:nvSpPr>
      <dsp:spPr>
        <a:xfrm>
          <a:off x="3535485" y="1827482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Artificial intelligence</a:t>
          </a:r>
          <a:endParaRPr lang="en-US" sz="1000" kern="1200" dirty="0"/>
        </a:p>
      </dsp:txBody>
      <dsp:txXfrm>
        <a:off x="3555452" y="1847449"/>
        <a:ext cx="2951851" cy="369099"/>
      </dsp:txXfrm>
    </dsp:sp>
    <dsp:sp modelId="{E93BE7B7-D9B8-452A-9BA7-A14EAC017126}">
      <dsp:nvSpPr>
        <dsp:cNvPr id="0" name=""/>
        <dsp:cNvSpPr/>
      </dsp:nvSpPr>
      <dsp:spPr>
        <a:xfrm>
          <a:off x="3551521" y="2301373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Specialization</a:t>
          </a:r>
          <a:endParaRPr lang="en-US" sz="1000" kern="1200" dirty="0"/>
        </a:p>
      </dsp:txBody>
      <dsp:txXfrm>
        <a:off x="3571488" y="2321340"/>
        <a:ext cx="2951851" cy="369099"/>
      </dsp:txXfrm>
    </dsp:sp>
    <dsp:sp modelId="{87CC37C7-3B45-46AE-8F73-13F08579A031}">
      <dsp:nvSpPr>
        <dsp:cNvPr id="0" name=""/>
        <dsp:cNvSpPr/>
      </dsp:nvSpPr>
      <dsp:spPr>
        <a:xfrm>
          <a:off x="471448" y="3524329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Accountability for faculty with clinical and educational responsibilities</a:t>
          </a:r>
        </a:p>
      </dsp:txBody>
      <dsp:txXfrm>
        <a:off x="491415" y="3544296"/>
        <a:ext cx="2951851" cy="369099"/>
      </dsp:txXfrm>
    </dsp:sp>
    <dsp:sp modelId="{F91B0FA7-3652-4772-81F8-2B9F7D973712}">
      <dsp:nvSpPr>
        <dsp:cNvPr id="0" name=""/>
        <dsp:cNvSpPr/>
      </dsp:nvSpPr>
      <dsp:spPr>
        <a:xfrm>
          <a:off x="471448" y="4039936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Compensation for faculty with clinical and educational responsibilities</a:t>
          </a:r>
        </a:p>
      </dsp:txBody>
      <dsp:txXfrm>
        <a:off x="491415" y="4059903"/>
        <a:ext cx="2951851" cy="369099"/>
      </dsp:txXfrm>
    </dsp:sp>
    <dsp:sp modelId="{98CEDE37-951E-45F2-9569-D2634CD1EDE6}">
      <dsp:nvSpPr>
        <dsp:cNvPr id="0" name=""/>
        <dsp:cNvSpPr/>
      </dsp:nvSpPr>
      <dsp:spPr>
        <a:xfrm>
          <a:off x="3567557" y="2783500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Medical literature</a:t>
          </a:r>
          <a:endParaRPr lang="en-US" sz="1000" kern="1200" dirty="0"/>
        </a:p>
      </dsp:txBody>
      <dsp:txXfrm>
        <a:off x="3587524" y="2803467"/>
        <a:ext cx="2951851" cy="369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0A5B6-24CE-4C0B-9159-CF87F3ED36AE}">
      <dsp:nvSpPr>
        <dsp:cNvPr id="0" name=""/>
        <dsp:cNvSpPr/>
      </dsp:nvSpPr>
      <dsp:spPr>
        <a:xfrm>
          <a:off x="-120921" y="0"/>
          <a:ext cx="6872245" cy="4805363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631A1F-C101-4129-A8B1-97D8263D8BA0}">
      <dsp:nvSpPr>
        <dsp:cNvPr id="0" name=""/>
        <dsp:cNvSpPr/>
      </dsp:nvSpPr>
      <dsp:spPr>
        <a:xfrm>
          <a:off x="3376921" y="1700861"/>
          <a:ext cx="3123485" cy="8335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u="none" kern="1200" dirty="0"/>
            <a:t>Workforce planning</a:t>
          </a:r>
          <a:endParaRPr lang="en-US" sz="1800" kern="1200" dirty="0"/>
        </a:p>
      </dsp:txBody>
      <dsp:txXfrm>
        <a:off x="3417612" y="1741552"/>
        <a:ext cx="3042103" cy="752170"/>
      </dsp:txXfrm>
    </dsp:sp>
    <dsp:sp modelId="{C9C3C3B8-3E5E-4834-8E07-44144BF48B66}">
      <dsp:nvSpPr>
        <dsp:cNvPr id="0" name=""/>
        <dsp:cNvSpPr/>
      </dsp:nvSpPr>
      <dsp:spPr>
        <a:xfrm>
          <a:off x="3359148" y="2650184"/>
          <a:ext cx="3123485" cy="1009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u="none" kern="1200" dirty="0"/>
            <a:t>Critical pipeline for new physicians</a:t>
          </a:r>
        </a:p>
      </dsp:txBody>
      <dsp:txXfrm>
        <a:off x="3408417" y="2699453"/>
        <a:ext cx="3024947" cy="910747"/>
      </dsp:txXfrm>
    </dsp:sp>
    <dsp:sp modelId="{4A3F0C43-88FB-4913-92A4-00149CA257E7}">
      <dsp:nvSpPr>
        <dsp:cNvPr id="0" name=""/>
        <dsp:cNvSpPr/>
      </dsp:nvSpPr>
      <dsp:spPr>
        <a:xfrm>
          <a:off x="3376921" y="3810391"/>
          <a:ext cx="3123485" cy="994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u="none" kern="1200" dirty="0"/>
            <a:t>Cost of GME will be questioned</a:t>
          </a:r>
        </a:p>
      </dsp:txBody>
      <dsp:txXfrm>
        <a:off x="3425491" y="3858961"/>
        <a:ext cx="3026345" cy="8978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6844F-9CB0-AF42-82D5-E3CC62495DD1}">
      <dsp:nvSpPr>
        <dsp:cNvPr id="0" name=""/>
        <dsp:cNvSpPr/>
      </dsp:nvSpPr>
      <dsp:spPr>
        <a:xfrm>
          <a:off x="591502" y="0"/>
          <a:ext cx="6703695" cy="4438650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9C2BCBB-75A6-2343-9781-0BE9B2400F48}">
      <dsp:nvSpPr>
        <dsp:cNvPr id="0" name=""/>
        <dsp:cNvSpPr/>
      </dsp:nvSpPr>
      <dsp:spPr>
        <a:xfrm>
          <a:off x="267254" y="1331594"/>
          <a:ext cx="2366010" cy="17754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PHASE I: Administrative oversight &amp; educational support</a:t>
          </a:r>
        </a:p>
      </dsp:txBody>
      <dsp:txXfrm>
        <a:off x="353925" y="1418265"/>
        <a:ext cx="2192668" cy="1602118"/>
      </dsp:txXfrm>
    </dsp:sp>
    <dsp:sp modelId="{5161BE03-1246-3746-8C48-E070006DC80F}">
      <dsp:nvSpPr>
        <dsp:cNvPr id="0" name=""/>
        <dsp:cNvSpPr/>
      </dsp:nvSpPr>
      <dsp:spPr>
        <a:xfrm>
          <a:off x="2760344" y="1331594"/>
          <a:ext cx="2366010" cy="177546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PHASE II: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Introduction of  system-oriented educational support &amp; clinical integration of GME</a:t>
          </a:r>
        </a:p>
      </dsp:txBody>
      <dsp:txXfrm>
        <a:off x="2847015" y="1418265"/>
        <a:ext cx="2192668" cy="1602118"/>
      </dsp:txXfrm>
    </dsp:sp>
    <dsp:sp modelId="{ADAE49D3-E2FA-E64E-8D2D-01B3A7262A17}">
      <dsp:nvSpPr>
        <dsp:cNvPr id="0" name=""/>
        <dsp:cNvSpPr/>
      </dsp:nvSpPr>
      <dsp:spPr>
        <a:xfrm>
          <a:off x="5253435" y="1331594"/>
          <a:ext cx="2366010" cy="177546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PHASE III: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Full implementation system-oriented educational support &amp; clinical integration of GME</a:t>
          </a:r>
        </a:p>
      </dsp:txBody>
      <dsp:txXfrm>
        <a:off x="5340106" y="1418265"/>
        <a:ext cx="2192668" cy="1602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974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 Copyright 2022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Partners In Medical Education, Inc Copyright 2022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hyperlink" Target="mailto:Christine@partnersinmeded.com" TargetMode="External"/><Relationship Id="rId4" Type="http://schemas.openxmlformats.org/officeDocument/2006/relationships/hyperlink" Target="mailto:Tori@partnersinmeded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Schwartz,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37D80-498C-4D0C-9874-AC473935BB4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47756" y="6428971"/>
            <a:ext cx="3727151" cy="365125"/>
          </a:xfrm>
        </p:spPr>
        <p:txBody>
          <a:bodyPr/>
          <a:lstStyle/>
          <a:p>
            <a:r>
              <a:rPr lang="en-US" sz="800" dirty="0"/>
              <a:t>Partners In Medical Education, Inc Copyright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00F13-25B6-477A-B313-5D512FEF73B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62021" y="643220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9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B30AE7B1-3850-59BF-D7BA-54CAD9F0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4287048" cy="1325563"/>
          </a:xfrm>
        </p:spPr>
        <p:txBody>
          <a:bodyPr/>
          <a:lstStyle/>
          <a:p>
            <a:r>
              <a:rPr lang="en-US" dirty="0"/>
              <a:t>Perspective from a former DIO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00E076-F632-B919-FAEB-51F354FC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3334138"/>
            <a:ext cx="2998951" cy="2719989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38860-79B4-C8C1-C3BD-D0775DD259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8D4E4-0FFC-5ACE-9144-EBE3E512D4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E350D-F80F-0FC8-8A0B-A1F89552AEC2}"/>
              </a:ext>
            </a:extLst>
          </p:cNvPr>
          <p:cNvSpPr txBox="1"/>
          <p:nvPr/>
        </p:nvSpPr>
        <p:spPr>
          <a:xfrm>
            <a:off x="1465749" y="1744083"/>
            <a:ext cx="675763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Demonstrating Committed Efforts to Elevate Patient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Participating in Local, Regional, or National Performance Improvement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Promoting Humanism in All Aspects of Patient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Promoting Care Team Well-Being to Optimize Patient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Engaging in lnterprofessional Team-Based Care </a:t>
            </a:r>
          </a:p>
        </p:txBody>
      </p:sp>
    </p:spTree>
    <p:extLst>
      <p:ext uri="{BB962C8B-B14F-4D97-AF65-F5344CB8AC3E}">
        <p14:creationId xmlns:p14="http://schemas.microsoft.com/office/powerpoint/2010/main" val="165457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Evolution in Role of Physician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Partners In Medical Education, Inc Copyright 2022</a:t>
            </a:r>
            <a:endParaRPr sz="900" dirty="0"/>
          </a:p>
        </p:txBody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53B4975-865F-453B-883F-0C795B5BC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654604"/>
              </p:ext>
            </p:extLst>
          </p:nvPr>
        </p:nvGraphicFramePr>
        <p:xfrm>
          <a:off x="1057796" y="1338425"/>
          <a:ext cx="7793455" cy="460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4E5CDFA-F78D-49A2-831E-204EA0CB6562}"/>
              </a:ext>
            </a:extLst>
          </p:cNvPr>
          <p:cNvCxnSpPr/>
          <p:nvPr/>
        </p:nvCxnSpPr>
        <p:spPr>
          <a:xfrm flipV="1">
            <a:off x="4035593" y="1397000"/>
            <a:ext cx="0" cy="3247189"/>
          </a:xfrm>
          <a:prstGeom prst="straightConnector1">
            <a:avLst/>
          </a:prstGeom>
          <a:ln w="231775">
            <a:solidFill>
              <a:schemeClr val="accent2"/>
            </a:solidFill>
            <a:tailEnd type="triangle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73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62AA7-F98F-4B43-859C-D962CBF4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System Mergers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7F763-33CF-439A-8C96-8E1975359F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9C1E59-1972-40EF-AB02-7A79D4E3F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4130331"/>
              </p:ext>
            </p:extLst>
          </p:nvPr>
        </p:nvGraphicFramePr>
        <p:xfrm>
          <a:off x="1654791" y="1458318"/>
          <a:ext cx="6630403" cy="480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7878A4-A902-453D-BFAC-0D620AEF49FC}"/>
              </a:ext>
            </a:extLst>
          </p:cNvPr>
          <p:cNvSpPr txBox="1"/>
          <p:nvPr/>
        </p:nvSpPr>
        <p:spPr>
          <a:xfrm>
            <a:off x="4881716" y="1187361"/>
            <a:ext cx="3826787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Large Health Care Organizations (HCOs)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3601F83-A1B9-4940-B982-694BD6252C49}"/>
              </a:ext>
            </a:extLst>
          </p:cNvPr>
          <p:cNvSpPr/>
          <p:nvPr/>
        </p:nvSpPr>
        <p:spPr>
          <a:xfrm>
            <a:off x="2590797" y="1636786"/>
            <a:ext cx="1596192" cy="427499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/>
              <a:t>Efficiency &amp; Productivity</a:t>
            </a:r>
          </a:p>
        </p:txBody>
      </p:sp>
      <p:sp>
        <p:nvSpPr>
          <p:cNvPr id="6" name="Google Shape;161;p23">
            <a:extLst>
              <a:ext uri="{FF2B5EF4-FFF2-40B4-BE49-F238E27FC236}">
                <a16:creationId xmlns:a16="http://schemas.microsoft.com/office/drawing/2014/main" id="{1D15074B-1634-4B7A-F9B4-B2729F4ED66F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490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/>
              <a:t>Presented by Partners in Medical Education, Inc. 2022</a:t>
            </a:r>
          </a:p>
        </p:txBody>
      </p:sp>
      <p:pic>
        <p:nvPicPr>
          <p:cNvPr id="9" name="Graphic 8" descr="Flower without stem with solid fill">
            <a:extLst>
              <a:ext uri="{FF2B5EF4-FFF2-40B4-BE49-F238E27FC236}">
                <a16:creationId xmlns:a16="http://schemas.microsoft.com/office/drawing/2014/main" id="{ED881157-6A00-E6B5-9E6D-6B21D51131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16541" y="643313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2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649664"/>
              </p:ext>
            </p:extLst>
          </p:nvPr>
        </p:nvGraphicFramePr>
        <p:xfrm>
          <a:off x="628650" y="1676554"/>
          <a:ext cx="7886700" cy="465205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95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8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2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View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Future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384">
                <a:tc>
                  <a:txBody>
                    <a:bodyPr/>
                    <a:lstStyle/>
                    <a:p>
                      <a:r>
                        <a:rPr lang="en-US" dirty="0"/>
                        <a:t>Health care professionals as healers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Physicians’ central role as healers is an essential component of patient care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Physicians’ role as healers is increasingly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="1" baseline="0" dirty="0"/>
                        <a:t>shared with other members of the health care team</a:t>
                      </a:r>
                      <a:endParaRPr lang="en-US" sz="16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818">
                <a:tc>
                  <a:txBody>
                    <a:bodyPr/>
                    <a:lstStyle/>
                    <a:p>
                      <a:r>
                        <a:rPr lang="en-US" dirty="0"/>
                        <a:t>Face-to-face clinical encounters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Patients’ face-to-face encounters with physicians are viewed as an essential component of patient care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Quality &amp; quantity of physicians’ face-to-face encounters with patients in lieu of remote contact &amp; patient care provided by </a:t>
                      </a:r>
                      <a:r>
                        <a:rPr lang="en-US" sz="1600" b="1" dirty="0"/>
                        <a:t>other health</a:t>
                      </a:r>
                      <a:r>
                        <a:rPr lang="en-US" sz="1600" b="1" baseline="0" dirty="0"/>
                        <a:t> care professionals</a:t>
                      </a:r>
                      <a:endParaRPr lang="en-US" sz="16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673">
                <a:tc>
                  <a:txBody>
                    <a:bodyPr/>
                    <a:lstStyle/>
                    <a:p>
                      <a:r>
                        <a:rPr lang="en-US" sz="1600" dirty="0"/>
                        <a:t>Bedside</a:t>
                      </a:r>
                      <a:r>
                        <a:rPr lang="en-US" sz="1600" baseline="0" dirty="0"/>
                        <a:t> interactions</a:t>
                      </a:r>
                      <a:endParaRPr lang="en-US" sz="16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Bedside interactions &amp; education are viewed as an essential component of inpatient care &amp; GME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Quantity</a:t>
                      </a:r>
                      <a:r>
                        <a:rPr lang="en-US" sz="1600" baseline="0" dirty="0"/>
                        <a:t> &amp; quality of bedside interactions due to reduced need for physical exam &amp; the </a:t>
                      </a:r>
                      <a:r>
                        <a:rPr lang="en-US" sz="1600" b="1" baseline="0" dirty="0"/>
                        <a:t>increasing number of other health care professionals</a:t>
                      </a:r>
                      <a:endParaRPr lang="en-US" sz="16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0618464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246466"/>
            <a:ext cx="499617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the GME Trainee’s Role has Changed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Graphic 5" descr="Flower without stem with solid fill">
            <a:extLst>
              <a:ext uri="{FF2B5EF4-FFF2-40B4-BE49-F238E27FC236}">
                <a16:creationId xmlns:a16="http://schemas.microsoft.com/office/drawing/2014/main" id="{0E82F1D7-F6A3-298A-74E5-668A73C74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541" y="6433130"/>
            <a:ext cx="457200" cy="457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27FA3-64EA-CF58-8191-40762933E8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7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0022E2-C851-DC47-2091-10ED7A54CA91}"/>
              </a:ext>
            </a:extLst>
          </p:cNvPr>
          <p:cNvSpPr/>
          <p:nvPr/>
        </p:nvSpPr>
        <p:spPr>
          <a:xfrm>
            <a:off x="0" y="1946794"/>
            <a:ext cx="9144000" cy="4149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6307B4-5777-2B5A-FC71-9F42CD12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270" y="1614340"/>
            <a:ext cx="6526006" cy="1325563"/>
          </a:xfrm>
        </p:spPr>
        <p:txBody>
          <a:bodyPr/>
          <a:lstStyle/>
          <a:p>
            <a:r>
              <a:rPr lang="en-US" dirty="0"/>
              <a:t>GME Table from Partners®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1A7B5-7990-A1C2-3023-998B352012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85AFB-AFE0-0F64-62CB-6DE95C4EE8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Graphic 5" descr="Mining tools with solid fill">
            <a:extLst>
              <a:ext uri="{FF2B5EF4-FFF2-40B4-BE49-F238E27FC236}">
                <a16:creationId xmlns:a16="http://schemas.microsoft.com/office/drawing/2014/main" id="{4C77F330-9317-85FF-9027-D4350AB1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2250" y="5697134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7BD1C6-CB62-4B04-9675-B4ABF8836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98943"/>
            <a:ext cx="9144000" cy="244471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E4EF00-917D-D72A-CBE3-7C3184983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475" y="312229"/>
            <a:ext cx="6089225" cy="1616098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37DCFFE4-7050-7A11-C981-CCA0C35B1EC4}"/>
              </a:ext>
            </a:extLst>
          </p:cNvPr>
          <p:cNvSpPr/>
          <p:nvPr/>
        </p:nvSpPr>
        <p:spPr>
          <a:xfrm rot="10800000">
            <a:off x="7214754" y="1175656"/>
            <a:ext cx="609600" cy="281846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41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708024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is your Sponsoring Institution on the SI2025 Trajectory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2" name="Google Shape;161;p23">
            <a:extLst>
              <a:ext uri="{FF2B5EF4-FFF2-40B4-BE49-F238E27FC236}">
                <a16:creationId xmlns:a16="http://schemas.microsoft.com/office/drawing/2014/main" id="{5C77C526-6983-CE7E-47BB-582CFB617DCE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490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/>
              <a:t>Presented by Partners in Medical Education, Inc. 2022</a:t>
            </a:r>
          </a:p>
        </p:txBody>
      </p:sp>
    </p:spTree>
    <p:extLst>
      <p:ext uri="{BB962C8B-B14F-4D97-AF65-F5344CB8AC3E}">
        <p14:creationId xmlns:p14="http://schemas.microsoft.com/office/powerpoint/2010/main" val="189604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3194375" y="1165781"/>
            <a:ext cx="5803252" cy="393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600" dirty="0"/>
              <a:t>The ACGME should introduce and develop standards for SIs that are consistent with the future state envisioned in the SI2025 findings.</a:t>
            </a:r>
          </a:p>
          <a:p>
            <a:pPr marL="800100" lvl="1" indent="-342900">
              <a:spcBef>
                <a:spcPts val="1000"/>
              </a:spcBef>
              <a:buSzPct val="100000"/>
            </a:pPr>
            <a:r>
              <a:rPr lang="en-US" sz="1600" i="1" dirty="0"/>
              <a:t>Revisions to IRs in 2017, 2020, &amp; 2024</a:t>
            </a:r>
          </a:p>
          <a:p>
            <a:pPr marL="800100" lvl="1" indent="-342900">
              <a:spcBef>
                <a:spcPts val="1000"/>
              </a:spcBef>
              <a:buSzPct val="100000"/>
            </a:pPr>
            <a:r>
              <a:rPr lang="en-US" sz="1600" i="1" dirty="0">
                <a:highlight>
                  <a:srgbClr val="FFFF00"/>
                </a:highlight>
              </a:rPr>
              <a:t>Actual Revisions to IRs in 2019, 2021, and 2022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600" dirty="0"/>
              <a:t>The ACGME should develop a </a:t>
            </a:r>
            <a:r>
              <a:rPr lang="en-US" sz="1600" b="1" dirty="0"/>
              <a:t>new initiative </a:t>
            </a:r>
            <a:r>
              <a:rPr lang="en-US" sz="1600" dirty="0"/>
              <a:t>to recognize SIs that are complying with requirements while also leading in the areas of enhanced, systems-based educational support &amp; integration of GME within clinical learning environments.</a:t>
            </a:r>
          </a:p>
          <a:p>
            <a:pPr marL="457200" lvl="1" indent="0">
              <a:buSzPct val="100000"/>
              <a:buNone/>
            </a:pPr>
            <a:r>
              <a:rPr lang="en-US" sz="1600" i="1" dirty="0">
                <a:highlight>
                  <a:srgbClr val="FFFF00"/>
                </a:highlight>
              </a:rPr>
              <a:t>Pursuing Excellence Initiative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600" dirty="0"/>
              <a:t>The ACGME should promote the development and implementation of educational programs that develop the skills of GME and health care leaders, faculty, residents/fellows.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600" dirty="0"/>
              <a:t>The ACGME should develop a mechanism to continually evaluate the health care environment to ensure alignment of ACGME expectations for SIs with the rapidly changing health care system and societal health care needs.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971550" lvl="1" indent="-514350">
              <a:spcBef>
                <a:spcPts val="1000"/>
              </a:spcBef>
              <a:buSzPts val="2600"/>
            </a:pPr>
            <a:endParaRPr lang="en-US" sz="1800" dirty="0"/>
          </a:p>
          <a:p>
            <a:pPr marL="971550" lvl="1" indent="-514350">
              <a:spcBef>
                <a:spcPts val="1000"/>
              </a:spcBef>
              <a:buSzPts val="2600"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000" dirty="0"/>
          </a:p>
        </p:txBody>
      </p:sp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SI2025 Recommendations</a:t>
            </a:r>
            <a:endParaRPr dirty="0"/>
          </a:p>
        </p:txBody>
      </p:sp>
      <p:sp>
        <p:nvSpPr>
          <p:cNvPr id="272" name="Google Shape;272;p3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562A4-0386-2A97-9AEF-E6914B587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3" y="3133258"/>
            <a:ext cx="3038497" cy="287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872CE7-4C95-0BBC-85B7-5786A2296081}"/>
              </a:ext>
            </a:extLst>
          </p:cNvPr>
          <p:cNvSpPr txBox="1"/>
          <p:nvPr/>
        </p:nvSpPr>
        <p:spPr>
          <a:xfrm>
            <a:off x="270955" y="2449161"/>
            <a:ext cx="239137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ACGME Initiatives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BC1C3-73A7-0152-8231-75AF1DF0690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2884789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John F. Duval, Lawrence M. </a:t>
            </a:r>
            <a:r>
              <a:rPr lang="en-US" sz="2000" dirty="0" err="1"/>
              <a:t>Opas</a:t>
            </a:r>
            <a:r>
              <a:rPr lang="en-US" sz="2000" dirty="0"/>
              <a:t>, Thomas J. </a:t>
            </a:r>
            <a:r>
              <a:rPr lang="en-US" sz="2000" dirty="0" err="1"/>
              <a:t>Nasca</a:t>
            </a:r>
            <a:r>
              <a:rPr lang="en-US" sz="2000" dirty="0"/>
              <a:t>, Paul Foster Johnson, and Kevin B. Weiss (</a:t>
            </a:r>
            <a:r>
              <a:rPr lang="en-US" sz="2000" i="1" dirty="0"/>
              <a:t>2017</a:t>
            </a:r>
            <a:r>
              <a:rPr lang="en-US" sz="2000" dirty="0"/>
              <a:t>) Report of the SI2025 Task Force. Journal of Graduate Medical Education: December 2017, Vol. 9, No. 6s, pp. 11-57.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Debra F. Weinstein and John Patrick T. Co (</a:t>
            </a:r>
            <a:r>
              <a:rPr lang="en-US" sz="2000" i="1" dirty="0"/>
              <a:t>2017</a:t>
            </a:r>
            <a:r>
              <a:rPr lang="en-US" sz="2000" dirty="0"/>
              <a:t>) Predictions and Prescriptions for Institutions Sponsoring Graduate Medical Education. Journal of Graduate Medical Education: December 2017, Vol. 9, No. 6, pp. 680-682.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Patricia M. </a:t>
            </a:r>
            <a:r>
              <a:rPr lang="en-US" sz="2000" dirty="0" err="1"/>
              <a:t>Surdyk</a:t>
            </a:r>
            <a:r>
              <a:rPr lang="en-US" sz="2000" dirty="0"/>
              <a:t>. (2017) The History of Sponsoring Institutions, 1982-2017. Journal of Graduate Medical Education: December 2017.</a:t>
            </a:r>
            <a:endParaRPr dirty="0"/>
          </a:p>
        </p:txBody>
      </p:sp>
      <p:sp>
        <p:nvSpPr>
          <p:cNvPr id="302" name="Google Shape;302;p3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304" name="Google Shape;304;p3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" name="Graphic 2" descr="Flower without stem with solid fill">
            <a:extLst>
              <a:ext uri="{FF2B5EF4-FFF2-40B4-BE49-F238E27FC236}">
                <a16:creationId xmlns:a16="http://schemas.microsoft.com/office/drawing/2014/main" id="{D3D109AC-60BE-C689-A045-35DE51722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6541" y="6433130"/>
            <a:ext cx="457200" cy="457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99CA3-2BF7-A4B6-55C7-683EFFB620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10632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42852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lang="en-US" altLang="en-US" sz="1400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Site Visit Are Coming!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</a:rPr>
              <a:t>Thursday, October 20,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</a:rPr>
              <a:t>GME Educational Program Design II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Nove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mber 3,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Lights, Camera…Zoom!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November 17,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Meet the Experts – Fall Freebie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Tuesday, November 29,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Motivating Faculty to Mentor &amp; Do Research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December 8,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Sponsoring Institution Self-Study 101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December 15, 2022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6" y="4312703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52" y="4939777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Wellness is a Team Sport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Looking Behind the Curtain at CMS Reporting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ADS 2022: Part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Scholarly Activity – Starting the Year Off Right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JEDI Warriors in GME: Guardians of Justice, Equity, Diversity, and Inclusion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ACGME Complaint Letter: Now What?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Here We Grow Again – And With Our Community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ABCs of GMEC: Part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ADS 2022: Part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Ask Partners – Spring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Getting to the Next Stage – Program Improvement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2BAC2-4600-4528-8015-7D2D7D5691A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3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422679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Tori Hanlon, MS&lt; CHCP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>
                <a:hlinkClick r:id="rId4"/>
              </a:rPr>
              <a:t>Tori@partnersinmeded.com</a:t>
            </a: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Heather Peters, M.Ed., </a:t>
            </a:r>
            <a:r>
              <a:rPr lang="en-US" sz="1800" dirty="0" err="1"/>
              <a:t>Ph.D</a:t>
            </a: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>
                <a:hlinkClick r:id="rId5"/>
              </a:rPr>
              <a:t>Heather@partnersinmeded.com</a:t>
            </a: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18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336;p29">
            <a:extLst>
              <a:ext uri="{FF2B5EF4-FFF2-40B4-BE49-F238E27FC236}">
                <a16:creationId xmlns:a16="http://schemas.microsoft.com/office/drawing/2014/main" id="{B55E0441-ECB1-A943-B6AC-FC42002E4D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19</a:t>
            </a:fld>
            <a:endParaRPr dirty="0"/>
          </a:p>
        </p:txBody>
      </p:sp>
      <p:sp>
        <p:nvSpPr>
          <p:cNvPr id="9" name="Google Shape;69;p2">
            <a:extLst>
              <a:ext uri="{FF2B5EF4-FFF2-40B4-BE49-F238E27FC236}">
                <a16:creationId xmlns:a16="http://schemas.microsoft.com/office/drawing/2014/main" id="{D787FC55-DC09-1B4E-9190-36E898FA741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Partners In Medical Education, Inc Copyright 2022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94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SI2025</a:t>
            </a:r>
            <a:br>
              <a:rPr lang="en-US" dirty="0"/>
            </a:br>
            <a:r>
              <a:rPr lang="en-US" dirty="0"/>
              <a:t>2022 Check-up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Tori Hanlon, MS, CHCP</a:t>
            </a:r>
          </a:p>
          <a:p>
            <a:r>
              <a:rPr lang="en-US" dirty="0"/>
              <a:t>Heather Peters, M.Ed., Ph.D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11D44-D7D4-1CEC-9BA3-ED515D5CC7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2E63B-C52F-4537-56CA-C449FF344D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Presenters…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9657" y="1466829"/>
            <a:ext cx="1862455" cy="22674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9CB449-F17D-49F0-A32E-A42EF0AA1E66}"/>
              </a:ext>
            </a:extLst>
          </p:cNvPr>
          <p:cNvSpPr txBox="1"/>
          <p:nvPr/>
        </p:nvSpPr>
        <p:spPr>
          <a:xfrm>
            <a:off x="1559939" y="3829526"/>
            <a:ext cx="2369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+mn-lt"/>
              </a:rPr>
              <a:t>Tori Hanlon, MS, CHCP</a:t>
            </a:r>
          </a:p>
          <a:p>
            <a:pPr algn="ctr"/>
            <a:r>
              <a:rPr lang="en-US" sz="1400" b="0" dirty="0">
                <a:latin typeface="+mn-lt"/>
              </a:rPr>
              <a:t>GME Consultant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74933E-A1BA-41BE-A8ED-F7D23F3C36AF}"/>
              </a:ext>
            </a:extLst>
          </p:cNvPr>
          <p:cNvSpPr txBox="1"/>
          <p:nvPr/>
        </p:nvSpPr>
        <p:spPr>
          <a:xfrm>
            <a:off x="5274925" y="3751832"/>
            <a:ext cx="262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+mn-lt"/>
              </a:rPr>
              <a:t>Heather Peters, M.Ed., Ph.D.</a:t>
            </a:r>
          </a:p>
          <a:p>
            <a:pPr algn="ctr"/>
            <a:r>
              <a:rPr lang="en-US" sz="1400" b="0" dirty="0">
                <a:latin typeface="+mn-lt"/>
              </a:rPr>
              <a:t>GME Consultant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FD957-4F7C-4716-87C4-14D4D09937F2}"/>
              </a:ext>
            </a:extLst>
          </p:cNvPr>
          <p:cNvSpPr txBox="1"/>
          <p:nvPr/>
        </p:nvSpPr>
        <p:spPr>
          <a:xfrm>
            <a:off x="5028173" y="4397545"/>
            <a:ext cx="3915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Expertise in GME accreditation for sponsoring institutions and programs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Developed GME strategic plans for multiple GME institutions of various sizes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76169E-64EB-4668-8078-78187D8416C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002202" y="6437982"/>
            <a:ext cx="3915949" cy="365125"/>
          </a:xfrm>
        </p:spPr>
        <p:txBody>
          <a:bodyPr/>
          <a:lstStyle/>
          <a:p>
            <a:r>
              <a:rPr lang="en-US" sz="800" dirty="0"/>
              <a:t>Partners In Medical Education, Inc Copyright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8AC13-B764-4CCE-B30E-74C09194A30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79336" y="642440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2E613-7CC4-433E-802E-547F1C8EDA46}"/>
              </a:ext>
            </a:extLst>
          </p:cNvPr>
          <p:cNvSpPr txBox="1"/>
          <p:nvPr/>
        </p:nvSpPr>
        <p:spPr>
          <a:xfrm>
            <a:off x="1014425" y="4480769"/>
            <a:ext cx="3915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Currently the Director of GME Strategy and Integration for a health system in NJ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DIO at multiple institutions over the past 12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FE98F-809B-FFE1-47DE-4082FA15B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89" y="1481633"/>
            <a:ext cx="1862455" cy="22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8059"/>
            <a:ext cx="7886700" cy="3194726"/>
          </a:xfrm>
        </p:spPr>
        <p:txBody>
          <a:bodyPr>
            <a:normAutofit/>
          </a:bodyPr>
          <a:lstStyle/>
          <a:p>
            <a:r>
              <a:rPr lang="en-US" sz="2000" dirty="0"/>
              <a:t>Provide an overview of the SI2025 initiative</a:t>
            </a:r>
          </a:p>
          <a:p>
            <a:r>
              <a:rPr lang="en-US" sz="2000" dirty="0"/>
              <a:t>Discuss the Three Pillars and Domains for National Learning Community of Sponsoring Institutions Program Development </a:t>
            </a:r>
            <a:endParaRPr lang="en-US" sz="2400" dirty="0"/>
          </a:p>
          <a:p>
            <a:r>
              <a:rPr lang="en-US" sz="2000" dirty="0"/>
              <a:t>Provide guidance for GME environments as they prepare for these changes.</a:t>
            </a:r>
          </a:p>
          <a:p>
            <a:r>
              <a:rPr lang="en-US" sz="2000" dirty="0"/>
              <a:t>Provide an opportunity to evaluate progress of current sponsoring institution on the SI2025 Change Trajectory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A7A7E21E-8854-25C2-C14C-38A4F26BF3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900"/>
              <a:t>Partners In Medical Education, Inc Copyright 2022</a:t>
            </a:r>
            <a:endParaRPr lang="en-US" sz="900" dirty="0"/>
          </a:p>
        </p:txBody>
      </p:sp>
      <p:pic>
        <p:nvPicPr>
          <p:cNvPr id="7" name="Graphic 6" descr="Mining tools with solid fill">
            <a:extLst>
              <a:ext uri="{FF2B5EF4-FFF2-40B4-BE49-F238E27FC236}">
                <a16:creationId xmlns:a16="http://schemas.microsoft.com/office/drawing/2014/main" id="{C48FD1C2-B443-0558-5F7B-0BEC3B2E4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7642" y="5014194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78D9AF-5BEB-A3D1-8631-3C475F7B3062}"/>
              </a:ext>
            </a:extLst>
          </p:cNvPr>
          <p:cNvSpPr txBox="1"/>
          <p:nvPr/>
        </p:nvSpPr>
        <p:spPr>
          <a:xfrm>
            <a:off x="4572000" y="4932785"/>
            <a:ext cx="3750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History of the Sponsoring Institution (JGME)</a:t>
            </a:r>
          </a:p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SI2025 - GME Development - Curriculum and Mindset Shifts – Partners®</a:t>
            </a:r>
          </a:p>
        </p:txBody>
      </p:sp>
      <p:pic>
        <p:nvPicPr>
          <p:cNvPr id="10" name="Graphic 9" descr="Bullseye with solid fill">
            <a:extLst>
              <a:ext uri="{FF2B5EF4-FFF2-40B4-BE49-F238E27FC236}">
                <a16:creationId xmlns:a16="http://schemas.microsoft.com/office/drawing/2014/main" id="{4C1B9B2D-51FD-F2CE-098D-E88A47126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9028" y="283444"/>
            <a:ext cx="1781732" cy="17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D82827-0951-AF42-7FE2-28F44DA2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58" y="1514670"/>
            <a:ext cx="2949178" cy="1600200"/>
          </a:xfrm>
        </p:spPr>
        <p:txBody>
          <a:bodyPr anchor="b">
            <a:normAutofit/>
          </a:bodyPr>
          <a:lstStyle/>
          <a:p>
            <a:r>
              <a:rPr lang="en-US" sz="2000" dirty="0"/>
              <a:t>History of Sponsoring Institutions, 1982-2017</a:t>
            </a:r>
            <a:br>
              <a:rPr lang="en-US" sz="2000" dirty="0"/>
            </a:br>
            <a:r>
              <a:rPr lang="en-US" sz="1600" b="0" i="1" dirty="0"/>
              <a:t>P. </a:t>
            </a:r>
            <a:r>
              <a:rPr lang="en-US" sz="1600" b="0" i="1" dirty="0" err="1"/>
              <a:t>Surdyk</a:t>
            </a:r>
            <a:r>
              <a:rPr lang="en-US" sz="1600" b="0" i="1" dirty="0"/>
              <a:t>, Ph.D – JGME 2017</a:t>
            </a:r>
            <a:endParaRPr lang="en-US" sz="2000" b="0" i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7F05A9-FB5A-6291-CD77-29806F617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615" y="992187"/>
            <a:ext cx="462915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Sponsoring Institutions are currently in a state of </a:t>
            </a:r>
            <a:r>
              <a:rPr lang="en-US" sz="2000" b="1" i="1" dirty="0"/>
              <a:t>accelerated evolution </a:t>
            </a:r>
            <a:r>
              <a:rPr lang="en-US" sz="2000" i="1" dirty="0"/>
              <a:t>in response to </a:t>
            </a:r>
            <a:r>
              <a:rPr lang="en-US" sz="2000" b="1" i="1" dirty="0"/>
              <a:t>major changes </a:t>
            </a:r>
            <a:r>
              <a:rPr lang="en-US" sz="2000" i="1" dirty="0"/>
              <a:t>under-way in the health care system and beyond. </a:t>
            </a:r>
          </a:p>
          <a:p>
            <a:pPr marL="0" indent="0">
              <a:buNone/>
            </a:pPr>
            <a:r>
              <a:rPr lang="en-US" sz="2000" i="1" dirty="0"/>
              <a:t>The next stage in the maturation of SIs will necessarily benefit from </a:t>
            </a:r>
            <a:r>
              <a:rPr lang="en-US" sz="2000" b="1" i="1" dirty="0"/>
              <a:t>reflecting</a:t>
            </a:r>
            <a:r>
              <a:rPr lang="en-US" sz="2000" i="1" dirty="0"/>
              <a:t> on where these changes will lead. </a:t>
            </a:r>
          </a:p>
          <a:p>
            <a:pPr marL="0" indent="0">
              <a:buNone/>
            </a:pPr>
            <a:r>
              <a:rPr lang="en-US" sz="2000" i="1" dirty="0"/>
              <a:t>It will require the </a:t>
            </a:r>
            <a:r>
              <a:rPr lang="en-US" sz="2000" b="1" i="1" dirty="0"/>
              <a:t>collaboration</a:t>
            </a:r>
            <a:r>
              <a:rPr lang="en-US" sz="2000" i="1" dirty="0"/>
              <a:t> of the entire GME community to understand how SIs can meet the needs of patients by creating physicians who are </a:t>
            </a:r>
            <a:r>
              <a:rPr lang="en-US" sz="2000" b="1" i="1" dirty="0"/>
              <a:t>prepared to practice in 2025</a:t>
            </a:r>
            <a:r>
              <a:rPr lang="en-US" sz="2000" i="1" dirty="0"/>
              <a:t>. </a:t>
            </a:r>
          </a:p>
          <a:p>
            <a:pPr marL="0" indent="0">
              <a:buNone/>
            </a:pPr>
            <a:r>
              <a:rPr lang="en-US" sz="2000" i="1" dirty="0"/>
              <a:t>As in the past, it is through these relationships that future SIs will realize our future vision for GME.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D82CA-28A9-2438-A92B-DE28C9CD3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1A1C3-8BC6-CDC1-659B-4DAC7EC1F8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 altLang="en-US"/>
          </a:p>
        </p:txBody>
      </p:sp>
      <p:pic>
        <p:nvPicPr>
          <p:cNvPr id="6" name="Graphic 5" descr="Mining tools with solid fill">
            <a:extLst>
              <a:ext uri="{FF2B5EF4-FFF2-40B4-BE49-F238E27FC236}">
                <a16:creationId xmlns:a16="http://schemas.microsoft.com/office/drawing/2014/main" id="{554A12DF-3E44-224D-1D4A-CBED650A6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5836" y="578446"/>
            <a:ext cx="914400" cy="914400"/>
          </a:xfrm>
          <a:prstGeom prst="rect">
            <a:avLst/>
          </a:prstGeom>
        </p:spPr>
      </p:pic>
      <p:pic>
        <p:nvPicPr>
          <p:cNvPr id="11" name="Graphic 10" descr="Upward trend with solid fill">
            <a:extLst>
              <a:ext uri="{FF2B5EF4-FFF2-40B4-BE49-F238E27FC236}">
                <a16:creationId xmlns:a16="http://schemas.microsoft.com/office/drawing/2014/main" id="{58D94F54-574E-B9C7-7C94-CDE04EBE5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683" y="3251337"/>
            <a:ext cx="2385527" cy="2385527"/>
          </a:xfrm>
          <a:prstGeom prst="rect">
            <a:avLst/>
          </a:prstGeom>
        </p:spPr>
      </p:pic>
      <p:pic>
        <p:nvPicPr>
          <p:cNvPr id="8" name="Graphic 7" descr="Flower without stem with solid fill">
            <a:extLst>
              <a:ext uri="{FF2B5EF4-FFF2-40B4-BE49-F238E27FC236}">
                <a16:creationId xmlns:a16="http://schemas.microsoft.com/office/drawing/2014/main" id="{113B8863-4C5F-8386-2B2E-45A604750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047461" y="33296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33B952D1-B11E-E795-5F06-9EC02D147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358775"/>
              </p:ext>
            </p:extLst>
          </p:nvPr>
        </p:nvGraphicFramePr>
        <p:xfrm>
          <a:off x="628650" y="1771724"/>
          <a:ext cx="7886700" cy="443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D1408FE-FBB2-25E8-CA4D-E4E2E62C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Sponsoring Institutions, 1982-2017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90350-4648-0E36-C8DF-62B310017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12F73-5166-FF25-FF92-E2FE9B86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795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AAAE6A-AC03-6D04-22CB-84AD4A432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455750"/>
          </a:xfrm>
        </p:spPr>
        <p:txBody>
          <a:bodyPr/>
          <a:lstStyle/>
          <a:p>
            <a:r>
              <a:rPr lang="en-US" dirty="0"/>
              <a:t>What is SI2025?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29842" y="2136913"/>
            <a:ext cx="3868340" cy="4052750"/>
          </a:xfrm>
        </p:spPr>
        <p:txBody>
          <a:bodyPr>
            <a:normAutofit/>
          </a:bodyPr>
          <a:lstStyle/>
          <a:p>
            <a:r>
              <a:rPr lang="en-US" sz="2000" dirty="0"/>
              <a:t>Project initiated by ACGME in 2015</a:t>
            </a:r>
          </a:p>
          <a:p>
            <a:r>
              <a:rPr lang="en-US" sz="2000" dirty="0"/>
              <a:t>Purpose: Develop a future vision for institutions sponsoring graduate medical education programs</a:t>
            </a:r>
          </a:p>
          <a:p>
            <a:r>
              <a:rPr lang="en-US" sz="2000" dirty="0"/>
              <a:t>SI2025 Task Force appointed by ACGME Board of Directors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D21AF9-3395-D9D9-6A5A-EE081B45E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98842"/>
            <a:ext cx="3887391" cy="455750"/>
          </a:xfrm>
        </p:spPr>
        <p:txBody>
          <a:bodyPr/>
          <a:lstStyle/>
          <a:p>
            <a:r>
              <a:rPr lang="en-US" dirty="0"/>
              <a:t>SI2025 Task Force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A15BC5-9481-798D-F3F0-3616BDD58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99333" y="1718463"/>
            <a:ext cx="4176919" cy="438567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Facilitated ”listening sessions” across the U.S. at existing SIs</a:t>
            </a:r>
          </a:p>
          <a:p>
            <a:r>
              <a:rPr lang="en-US" sz="2400" dirty="0"/>
              <a:t>Listening sessions gathered information and allowed for conversations</a:t>
            </a:r>
          </a:p>
          <a:p>
            <a:pPr lvl="1"/>
            <a:r>
              <a:rPr lang="en-US" sz="1700" dirty="0"/>
              <a:t>Identified up to 4 aspects of health care delivery in the U.S. in the year 2025 that are most likely to impact GME</a:t>
            </a:r>
          </a:p>
          <a:p>
            <a:pPr lvl="1"/>
            <a:r>
              <a:rPr lang="en-US" sz="1700" dirty="0"/>
              <a:t>How will these aspects of future health care delivery affect the GME needs of residents and fellows?</a:t>
            </a:r>
          </a:p>
          <a:p>
            <a:pPr lvl="1"/>
            <a:r>
              <a:rPr lang="en-US" sz="1700" dirty="0"/>
              <a:t>How will these aspects of future care delivery affect the organization of residency and fellowship training?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C6638A2F-01B1-FCE7-F04C-09C4BD56B3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900"/>
              <a:t>Partners In Medical Education, Inc Copyright 2022</a:t>
            </a:r>
            <a:endParaRPr lang="en-US" sz="900" dirty="0"/>
          </a:p>
        </p:txBody>
      </p:sp>
      <p:pic>
        <p:nvPicPr>
          <p:cNvPr id="9" name="Graphic 8" descr="Flower without stem with solid fill">
            <a:extLst>
              <a:ext uri="{FF2B5EF4-FFF2-40B4-BE49-F238E27FC236}">
                <a16:creationId xmlns:a16="http://schemas.microsoft.com/office/drawing/2014/main" id="{603CBC24-B141-08FC-CE09-78FB0D6DB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541" y="643313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, bubble chart&#10;&#10;Description automatically generated">
            <a:extLst>
              <a:ext uri="{FF2B5EF4-FFF2-40B4-BE49-F238E27FC236}">
                <a16:creationId xmlns:a16="http://schemas.microsoft.com/office/drawing/2014/main" id="{65F479EA-CE84-D7EE-50D3-FDEA27AFD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88" y="1738058"/>
            <a:ext cx="6882023" cy="4438905"/>
          </a:xfrm>
          <a:prstGeom prst="rect">
            <a:avLst/>
          </a:prstGeom>
          <a:noFill/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67A0509E-16BE-D717-F3C4-29BD2C4B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>
            <a:noAutofit/>
          </a:bodyPr>
          <a:lstStyle/>
          <a:p>
            <a:r>
              <a:rPr lang="en-US" sz="2800" dirty="0"/>
              <a:t>Pillars and Domains for National Learning Community of Sponsoring Institutions Program Development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1D13FF2-1AF8-B3E8-A935-31756C086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900"/>
              <a:t>Partners In Medical Education, Inc Copyright 2022</a:t>
            </a:r>
            <a:endParaRPr lang="en-US" sz="9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ECF095-A60A-160F-5C3D-D199D868CF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55B5787-11C4-AF40-8375-AA391F8B86DD}" type="slidenum">
              <a:rPr lang="en-US" alt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78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B30AE7B1-3850-59BF-D7BA-54CAD9F0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4468606" cy="1325563"/>
          </a:xfrm>
        </p:spPr>
        <p:txBody>
          <a:bodyPr/>
          <a:lstStyle/>
          <a:p>
            <a:r>
              <a:rPr lang="en-US" dirty="0"/>
              <a:t>Perspective from a Current DIO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00E076-F632-B919-FAEB-51F354FC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420" y="1710611"/>
            <a:ext cx="2998951" cy="2719989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38860-79B4-C8C1-C3BD-D0775DD259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8D4E4-0FFC-5ACE-9144-EBE3E512D4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601AB-B109-A882-1808-C49708343A88}"/>
              </a:ext>
            </a:extLst>
          </p:cNvPr>
          <p:cNvSpPr txBox="1"/>
          <p:nvPr/>
        </p:nvSpPr>
        <p:spPr>
          <a:xfrm>
            <a:off x="402058" y="2322516"/>
            <a:ext cx="275836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Continually Improving 1he Quality of the Sponsoring Institution's Clinical Learning Environments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Developing 21st-Century Health System Leaders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Engaging in Learning about interprofessional, Team-Based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Engaging Health Care Organizations' and Systems' Governance in Shaping Clinical Learning Environments </a:t>
            </a:r>
          </a:p>
        </p:txBody>
      </p:sp>
      <p:pic>
        <p:nvPicPr>
          <p:cNvPr id="2" name="Graphic 1" descr="Flower without stem with solid fill">
            <a:extLst>
              <a:ext uri="{FF2B5EF4-FFF2-40B4-BE49-F238E27FC236}">
                <a16:creationId xmlns:a16="http://schemas.microsoft.com/office/drawing/2014/main" id="{146D7A28-F802-3ADF-8D2D-DE3C5E719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6541" y="643313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018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1831</TotalTime>
  <Words>1633</Words>
  <Application>Microsoft Office PowerPoint</Application>
  <PresentationFormat>On-screen Show (4:3)</PresentationFormat>
  <Paragraphs>267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Wingdings</vt:lpstr>
      <vt:lpstr>PME-2016</vt:lpstr>
      <vt:lpstr>PME-2016</vt:lpstr>
      <vt:lpstr>Please Note…</vt:lpstr>
      <vt:lpstr>SI2025 2022 Check-up</vt:lpstr>
      <vt:lpstr>Introducing Your Presenters…</vt:lpstr>
      <vt:lpstr>Objectives</vt:lpstr>
      <vt:lpstr>History of Sponsoring Institutions, 1982-2017 P. Surdyk, Ph.D – JGME 2017</vt:lpstr>
      <vt:lpstr>History of Sponsoring Institutions, 1982-2017</vt:lpstr>
      <vt:lpstr>Understanding the Report</vt:lpstr>
      <vt:lpstr>Pillars and Domains for National Learning Community of Sponsoring Institutions Program Development </vt:lpstr>
      <vt:lpstr>Perspective from a Current DIO</vt:lpstr>
      <vt:lpstr>Perspective from a former DIO</vt:lpstr>
      <vt:lpstr>Evolution in Role of Physician</vt:lpstr>
      <vt:lpstr>Health System Mergers</vt:lpstr>
      <vt:lpstr>How the GME Trainee’s Role has Changed</vt:lpstr>
      <vt:lpstr>GME Table from Partners®</vt:lpstr>
      <vt:lpstr>Where is your Sponsoring Institution on the SI2025 Trajectory</vt:lpstr>
      <vt:lpstr>SI2025 Recommendations</vt:lpstr>
      <vt:lpstr>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BJ Schwartz</cp:lastModifiedBy>
  <cp:revision>58</cp:revision>
  <dcterms:created xsi:type="dcterms:W3CDTF">2016-03-20T11:36:31Z</dcterms:created>
  <dcterms:modified xsi:type="dcterms:W3CDTF">2022-09-26T22:48:05Z</dcterms:modified>
</cp:coreProperties>
</file>