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412" r:id="rId1"/>
  </p:sldMasterIdLst>
  <p:notesMasterIdLst>
    <p:notesMasterId r:id="rId31"/>
  </p:notesMasterIdLst>
  <p:sldIdLst>
    <p:sldId id="256" r:id="rId2"/>
    <p:sldId id="368" r:id="rId3"/>
    <p:sldId id="257" r:id="rId4"/>
    <p:sldId id="258" r:id="rId5"/>
    <p:sldId id="259" r:id="rId6"/>
    <p:sldId id="260" r:id="rId7"/>
    <p:sldId id="266" r:id="rId8"/>
    <p:sldId id="263" r:id="rId9"/>
    <p:sldId id="264" r:id="rId10"/>
    <p:sldId id="265" r:id="rId11"/>
    <p:sldId id="267" r:id="rId12"/>
    <p:sldId id="273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9" r:id="rId22"/>
    <p:sldId id="280" r:id="rId23"/>
    <p:sldId id="277" r:id="rId24"/>
    <p:sldId id="281" r:id="rId25"/>
    <p:sldId id="282" r:id="rId26"/>
    <p:sldId id="283" r:id="rId27"/>
    <p:sldId id="261" r:id="rId28"/>
    <p:sldId id="367" r:id="rId29"/>
    <p:sldId id="369" r:id="rId3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09"/>
    <p:restoredTop sz="94512"/>
  </p:normalViewPr>
  <p:slideViewPr>
    <p:cSldViewPr snapToGrid="0" snapToObjects="1">
      <p:cViewPr varScale="1">
        <p:scale>
          <a:sx n="102" d="100"/>
          <a:sy n="102" d="100"/>
        </p:scale>
        <p:origin x="169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A2412F-A325-3645-A6D6-86D86BF999A1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7CCB6F10-2B7D-5446-AE87-8DDC3CF158B2}">
      <dgm:prSet phldrT="[Text]"/>
      <dgm:spPr/>
      <dgm:t>
        <a:bodyPr/>
        <a:lstStyle/>
        <a:p>
          <a:r>
            <a:rPr lang="en-US"/>
            <a:t>Administrative oversight &amp; educational support</a:t>
          </a:r>
          <a:endParaRPr lang="en-US" dirty="0"/>
        </a:p>
      </dgm:t>
    </dgm:pt>
    <dgm:pt modelId="{5839F642-FB8E-1944-A619-5974A11DDCCD}" type="parTrans" cxnId="{AB10779D-70A1-1A4F-9F1E-8B495C2E93C0}">
      <dgm:prSet/>
      <dgm:spPr/>
      <dgm:t>
        <a:bodyPr/>
        <a:lstStyle/>
        <a:p>
          <a:endParaRPr lang="en-US"/>
        </a:p>
      </dgm:t>
    </dgm:pt>
    <dgm:pt modelId="{96D5F600-6F3F-EA4B-92B5-A4DC189D2368}" type="sibTrans" cxnId="{AB10779D-70A1-1A4F-9F1E-8B495C2E93C0}">
      <dgm:prSet/>
      <dgm:spPr/>
      <dgm:t>
        <a:bodyPr/>
        <a:lstStyle/>
        <a:p>
          <a:endParaRPr lang="en-US"/>
        </a:p>
      </dgm:t>
    </dgm:pt>
    <dgm:pt modelId="{8DC4839A-7351-514E-A292-75D331009518}">
      <dgm:prSet phldrT="[Text]"/>
      <dgm:spPr/>
      <dgm:t>
        <a:bodyPr/>
        <a:lstStyle/>
        <a:p>
          <a:r>
            <a:rPr lang="en-US" dirty="0"/>
            <a:t>Intro system-oriented educational support &amp; clinical integration of GME</a:t>
          </a:r>
        </a:p>
      </dgm:t>
    </dgm:pt>
    <dgm:pt modelId="{8B01B3E9-33CF-1641-8336-8C6F35F8772F}" type="parTrans" cxnId="{61D09099-BFC8-8542-BCB0-72C38844118C}">
      <dgm:prSet/>
      <dgm:spPr/>
      <dgm:t>
        <a:bodyPr/>
        <a:lstStyle/>
        <a:p>
          <a:endParaRPr lang="en-US"/>
        </a:p>
      </dgm:t>
    </dgm:pt>
    <dgm:pt modelId="{E35E87C7-434E-FD4A-8B6F-4D97D9D66C15}" type="sibTrans" cxnId="{61D09099-BFC8-8542-BCB0-72C38844118C}">
      <dgm:prSet/>
      <dgm:spPr/>
      <dgm:t>
        <a:bodyPr/>
        <a:lstStyle/>
        <a:p>
          <a:endParaRPr lang="en-US"/>
        </a:p>
      </dgm:t>
    </dgm:pt>
    <dgm:pt modelId="{3BFBC3A5-355A-8347-84C6-37FDB08B0D46}">
      <dgm:prSet phldrT="[Text]"/>
      <dgm:spPr/>
      <dgm:t>
        <a:bodyPr/>
        <a:lstStyle/>
        <a:p>
          <a:r>
            <a:rPr lang="en-US" dirty="0"/>
            <a:t>Fully implemented system-oriented educational support &amp; clinical integration of GME</a:t>
          </a:r>
        </a:p>
      </dgm:t>
    </dgm:pt>
    <dgm:pt modelId="{1A7E614C-88F6-0441-A852-151379EA35EC}" type="parTrans" cxnId="{0D02DFC5-BBE2-5548-A2FB-61D193B5954F}">
      <dgm:prSet/>
      <dgm:spPr/>
      <dgm:t>
        <a:bodyPr/>
        <a:lstStyle/>
        <a:p>
          <a:endParaRPr lang="en-US"/>
        </a:p>
      </dgm:t>
    </dgm:pt>
    <dgm:pt modelId="{0ABF1B39-5B33-164F-A505-4F7408E64072}" type="sibTrans" cxnId="{0D02DFC5-BBE2-5548-A2FB-61D193B5954F}">
      <dgm:prSet/>
      <dgm:spPr/>
      <dgm:t>
        <a:bodyPr/>
        <a:lstStyle/>
        <a:p>
          <a:endParaRPr lang="en-US"/>
        </a:p>
      </dgm:t>
    </dgm:pt>
    <dgm:pt modelId="{2AB44586-0968-5044-8812-C28BC7FFB400}" type="pres">
      <dgm:prSet presAssocID="{8CA2412F-A325-3645-A6D6-86D86BF999A1}" presName="CompostProcess" presStyleCnt="0">
        <dgm:presLayoutVars>
          <dgm:dir/>
          <dgm:resizeHandles val="exact"/>
        </dgm:presLayoutVars>
      </dgm:prSet>
      <dgm:spPr/>
    </dgm:pt>
    <dgm:pt modelId="{AF66844F-9CB0-AF42-82D5-E3CC62495DD1}" type="pres">
      <dgm:prSet presAssocID="{8CA2412F-A325-3645-A6D6-86D86BF999A1}" presName="arrow" presStyleLbl="bgShp" presStyleIdx="0" presStyleCnt="1"/>
      <dgm:spPr/>
    </dgm:pt>
    <dgm:pt modelId="{4B3C5DCB-A67F-204A-805C-6479EE64ABDE}" type="pres">
      <dgm:prSet presAssocID="{8CA2412F-A325-3645-A6D6-86D86BF999A1}" presName="linearProcess" presStyleCnt="0"/>
      <dgm:spPr/>
    </dgm:pt>
    <dgm:pt modelId="{F9C2BCBB-75A6-2343-9781-0BE9B2400F48}" type="pres">
      <dgm:prSet presAssocID="{7CCB6F10-2B7D-5446-AE87-8DDC3CF158B2}" presName="textNode" presStyleLbl="node1" presStyleIdx="0" presStyleCnt="3">
        <dgm:presLayoutVars>
          <dgm:bulletEnabled val="1"/>
        </dgm:presLayoutVars>
      </dgm:prSet>
      <dgm:spPr/>
    </dgm:pt>
    <dgm:pt modelId="{6A1E9A2C-D2CC-B14A-8ECB-FEF1E2A33B47}" type="pres">
      <dgm:prSet presAssocID="{96D5F600-6F3F-EA4B-92B5-A4DC189D2368}" presName="sibTrans" presStyleCnt="0"/>
      <dgm:spPr/>
    </dgm:pt>
    <dgm:pt modelId="{5161BE03-1246-3746-8C48-E070006DC80F}" type="pres">
      <dgm:prSet presAssocID="{8DC4839A-7351-514E-A292-75D331009518}" presName="textNode" presStyleLbl="node1" presStyleIdx="1" presStyleCnt="3">
        <dgm:presLayoutVars>
          <dgm:bulletEnabled val="1"/>
        </dgm:presLayoutVars>
      </dgm:prSet>
      <dgm:spPr/>
    </dgm:pt>
    <dgm:pt modelId="{98EF0D6E-F56E-CA4E-91F8-1A0C9CC57176}" type="pres">
      <dgm:prSet presAssocID="{E35E87C7-434E-FD4A-8B6F-4D97D9D66C15}" presName="sibTrans" presStyleCnt="0"/>
      <dgm:spPr/>
    </dgm:pt>
    <dgm:pt modelId="{ADAE49D3-E2FA-E64E-8D2D-01B3A7262A17}" type="pres">
      <dgm:prSet presAssocID="{3BFBC3A5-355A-8347-84C6-37FDB08B0D46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08FDBE66-7ECD-4546-8882-B5B61D1F5AF7}" type="presOf" srcId="{8CA2412F-A325-3645-A6D6-86D86BF999A1}" destId="{2AB44586-0968-5044-8812-C28BC7FFB400}" srcOrd="0" destOrd="0" presId="urn:microsoft.com/office/officeart/2005/8/layout/hProcess9"/>
    <dgm:cxn modelId="{3A8D0F83-D0DD-9D44-831A-0C75CCE0E504}" type="presOf" srcId="{7CCB6F10-2B7D-5446-AE87-8DDC3CF158B2}" destId="{F9C2BCBB-75A6-2343-9781-0BE9B2400F48}" srcOrd="0" destOrd="0" presId="urn:microsoft.com/office/officeart/2005/8/layout/hProcess9"/>
    <dgm:cxn modelId="{61D09099-BFC8-8542-BCB0-72C38844118C}" srcId="{8CA2412F-A325-3645-A6D6-86D86BF999A1}" destId="{8DC4839A-7351-514E-A292-75D331009518}" srcOrd="1" destOrd="0" parTransId="{8B01B3E9-33CF-1641-8336-8C6F35F8772F}" sibTransId="{E35E87C7-434E-FD4A-8B6F-4D97D9D66C15}"/>
    <dgm:cxn modelId="{AB10779D-70A1-1A4F-9F1E-8B495C2E93C0}" srcId="{8CA2412F-A325-3645-A6D6-86D86BF999A1}" destId="{7CCB6F10-2B7D-5446-AE87-8DDC3CF158B2}" srcOrd="0" destOrd="0" parTransId="{5839F642-FB8E-1944-A619-5974A11DDCCD}" sibTransId="{96D5F600-6F3F-EA4B-92B5-A4DC189D2368}"/>
    <dgm:cxn modelId="{455BB9AC-7170-3B44-BDA8-FF32469E2353}" type="presOf" srcId="{3BFBC3A5-355A-8347-84C6-37FDB08B0D46}" destId="{ADAE49D3-E2FA-E64E-8D2D-01B3A7262A17}" srcOrd="0" destOrd="0" presId="urn:microsoft.com/office/officeart/2005/8/layout/hProcess9"/>
    <dgm:cxn modelId="{0D02DFC5-BBE2-5548-A2FB-61D193B5954F}" srcId="{8CA2412F-A325-3645-A6D6-86D86BF999A1}" destId="{3BFBC3A5-355A-8347-84C6-37FDB08B0D46}" srcOrd="2" destOrd="0" parTransId="{1A7E614C-88F6-0441-A852-151379EA35EC}" sibTransId="{0ABF1B39-5B33-164F-A505-4F7408E64072}"/>
    <dgm:cxn modelId="{DC85F8FD-96BD-6343-A2B2-859EDD9C9C5F}" type="presOf" srcId="{8DC4839A-7351-514E-A292-75D331009518}" destId="{5161BE03-1246-3746-8C48-E070006DC80F}" srcOrd="0" destOrd="0" presId="urn:microsoft.com/office/officeart/2005/8/layout/hProcess9"/>
    <dgm:cxn modelId="{537CB309-5530-8142-AEEC-6DED3458EE2C}" type="presParOf" srcId="{2AB44586-0968-5044-8812-C28BC7FFB400}" destId="{AF66844F-9CB0-AF42-82D5-E3CC62495DD1}" srcOrd="0" destOrd="0" presId="urn:microsoft.com/office/officeart/2005/8/layout/hProcess9"/>
    <dgm:cxn modelId="{4ECFC253-DDE6-974A-BDF1-E87141FD37FD}" type="presParOf" srcId="{2AB44586-0968-5044-8812-C28BC7FFB400}" destId="{4B3C5DCB-A67F-204A-805C-6479EE64ABDE}" srcOrd="1" destOrd="0" presId="urn:microsoft.com/office/officeart/2005/8/layout/hProcess9"/>
    <dgm:cxn modelId="{4176AAE2-EDC6-0245-8B67-305BD87369C6}" type="presParOf" srcId="{4B3C5DCB-A67F-204A-805C-6479EE64ABDE}" destId="{F9C2BCBB-75A6-2343-9781-0BE9B2400F48}" srcOrd="0" destOrd="0" presId="urn:microsoft.com/office/officeart/2005/8/layout/hProcess9"/>
    <dgm:cxn modelId="{F6D43C9B-9F3B-684C-885C-4420422A3457}" type="presParOf" srcId="{4B3C5DCB-A67F-204A-805C-6479EE64ABDE}" destId="{6A1E9A2C-D2CC-B14A-8ECB-FEF1E2A33B47}" srcOrd="1" destOrd="0" presId="urn:microsoft.com/office/officeart/2005/8/layout/hProcess9"/>
    <dgm:cxn modelId="{EC3642AB-C46E-8744-8BA8-B2C099627000}" type="presParOf" srcId="{4B3C5DCB-A67F-204A-805C-6479EE64ABDE}" destId="{5161BE03-1246-3746-8C48-E070006DC80F}" srcOrd="2" destOrd="0" presId="urn:microsoft.com/office/officeart/2005/8/layout/hProcess9"/>
    <dgm:cxn modelId="{D86C6009-1D5F-CB4F-985E-B900FD97290D}" type="presParOf" srcId="{4B3C5DCB-A67F-204A-805C-6479EE64ABDE}" destId="{98EF0D6E-F56E-CA4E-91F8-1A0C9CC57176}" srcOrd="3" destOrd="0" presId="urn:microsoft.com/office/officeart/2005/8/layout/hProcess9"/>
    <dgm:cxn modelId="{36BE542D-EAAA-BE48-865F-C8ACAFF86E2F}" type="presParOf" srcId="{4B3C5DCB-A67F-204A-805C-6479EE64ABDE}" destId="{ADAE49D3-E2FA-E64E-8D2D-01B3A7262A1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6A6533-5C76-CA4E-8B40-F09C5D8362F2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ED6BC557-F358-0D4E-B94B-ABF17B9828F3}">
      <dgm:prSet phldrT="[Text]"/>
      <dgm:spPr/>
      <dgm:t>
        <a:bodyPr/>
        <a:lstStyle/>
        <a:p>
          <a:r>
            <a:rPr lang="en-US" dirty="0"/>
            <a:t>Accreditation</a:t>
          </a:r>
        </a:p>
      </dgm:t>
    </dgm:pt>
    <dgm:pt modelId="{09CDB153-CBFF-674E-8333-C9550100F04D}" type="parTrans" cxnId="{97CC7B86-0913-1E4E-8302-6236F7273CD7}">
      <dgm:prSet/>
      <dgm:spPr/>
      <dgm:t>
        <a:bodyPr/>
        <a:lstStyle/>
        <a:p>
          <a:endParaRPr lang="en-US"/>
        </a:p>
      </dgm:t>
    </dgm:pt>
    <dgm:pt modelId="{E742601E-7E4C-A44D-8301-3494829C5E4B}" type="sibTrans" cxnId="{97CC7B86-0913-1E4E-8302-6236F7273CD7}">
      <dgm:prSet/>
      <dgm:spPr/>
      <dgm:t>
        <a:bodyPr/>
        <a:lstStyle/>
        <a:p>
          <a:endParaRPr lang="en-US"/>
        </a:p>
      </dgm:t>
    </dgm:pt>
    <dgm:pt modelId="{7BF6806D-8BC3-1043-ADF8-CA18481A5789}">
      <dgm:prSet phldrT="[Text]"/>
      <dgm:spPr/>
      <dgm:t>
        <a:bodyPr/>
        <a:lstStyle/>
        <a:p>
          <a:r>
            <a:rPr lang="en-US" dirty="0"/>
            <a:t>Education</a:t>
          </a:r>
        </a:p>
      </dgm:t>
    </dgm:pt>
    <dgm:pt modelId="{7329D646-65DD-1D41-B461-A2B757D16181}" type="parTrans" cxnId="{455B0DB1-B8F3-EE47-ABBB-5E461E747775}">
      <dgm:prSet/>
      <dgm:spPr/>
      <dgm:t>
        <a:bodyPr/>
        <a:lstStyle/>
        <a:p>
          <a:endParaRPr lang="en-US"/>
        </a:p>
      </dgm:t>
    </dgm:pt>
    <dgm:pt modelId="{8DCBE802-A59F-964A-8093-2773AF93EFBD}" type="sibTrans" cxnId="{455B0DB1-B8F3-EE47-ABBB-5E461E747775}">
      <dgm:prSet/>
      <dgm:spPr/>
      <dgm:t>
        <a:bodyPr/>
        <a:lstStyle/>
        <a:p>
          <a:endParaRPr lang="en-US"/>
        </a:p>
      </dgm:t>
    </dgm:pt>
    <dgm:pt modelId="{B9FFC6EE-E891-E547-98AD-B6280B918EBA}">
      <dgm:prSet phldrT="[Text]"/>
      <dgm:spPr/>
      <dgm:t>
        <a:bodyPr/>
        <a:lstStyle/>
        <a:p>
          <a:r>
            <a:rPr lang="en-US" dirty="0"/>
            <a:t>Enhanced Recognition</a:t>
          </a:r>
        </a:p>
      </dgm:t>
    </dgm:pt>
    <dgm:pt modelId="{FDFCC923-07F4-4D43-8A25-B1BC78EB02DA}" type="parTrans" cxnId="{851DF137-9F95-DF46-A52C-A78DC1BBD686}">
      <dgm:prSet/>
      <dgm:spPr/>
      <dgm:t>
        <a:bodyPr/>
        <a:lstStyle/>
        <a:p>
          <a:endParaRPr lang="en-US"/>
        </a:p>
      </dgm:t>
    </dgm:pt>
    <dgm:pt modelId="{CA07DE9C-8D3F-5642-8217-2BD8761AE946}" type="sibTrans" cxnId="{851DF137-9F95-DF46-A52C-A78DC1BBD686}">
      <dgm:prSet/>
      <dgm:spPr/>
      <dgm:t>
        <a:bodyPr/>
        <a:lstStyle/>
        <a:p>
          <a:endParaRPr lang="en-US"/>
        </a:p>
      </dgm:t>
    </dgm:pt>
    <dgm:pt modelId="{03C9969B-D9A0-C342-872E-AC93C306DAFF}" type="pres">
      <dgm:prSet presAssocID="{D16A6533-5C76-CA4E-8B40-F09C5D8362F2}" presName="compositeShape" presStyleCnt="0">
        <dgm:presLayoutVars>
          <dgm:chMax val="7"/>
          <dgm:dir/>
          <dgm:resizeHandles val="exact"/>
        </dgm:presLayoutVars>
      </dgm:prSet>
      <dgm:spPr/>
    </dgm:pt>
    <dgm:pt modelId="{618F755E-18F7-D740-8237-DCB023678ABB}" type="pres">
      <dgm:prSet presAssocID="{ED6BC557-F358-0D4E-B94B-ABF17B9828F3}" presName="circ1" presStyleLbl="vennNode1" presStyleIdx="0" presStyleCnt="3"/>
      <dgm:spPr/>
    </dgm:pt>
    <dgm:pt modelId="{F8923339-B16D-ED41-8935-8981D632B0D1}" type="pres">
      <dgm:prSet presAssocID="{ED6BC557-F358-0D4E-B94B-ABF17B9828F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9039A64-7C81-A54F-BCEE-543D304B5284}" type="pres">
      <dgm:prSet presAssocID="{7BF6806D-8BC3-1043-ADF8-CA18481A5789}" presName="circ2" presStyleLbl="vennNode1" presStyleIdx="1" presStyleCnt="3"/>
      <dgm:spPr/>
    </dgm:pt>
    <dgm:pt modelId="{3E1B47D4-B995-4841-8350-6B3F8607527E}" type="pres">
      <dgm:prSet presAssocID="{7BF6806D-8BC3-1043-ADF8-CA18481A578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4C162AC-E903-4844-8EA8-30F6FBA0FD91}" type="pres">
      <dgm:prSet presAssocID="{B9FFC6EE-E891-E547-98AD-B6280B918EBA}" presName="circ3" presStyleLbl="vennNode1" presStyleIdx="2" presStyleCnt="3"/>
      <dgm:spPr/>
    </dgm:pt>
    <dgm:pt modelId="{EB6AE448-A578-294C-93A0-DC4560CA59B7}" type="pres">
      <dgm:prSet presAssocID="{B9FFC6EE-E891-E547-98AD-B6280B918EB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5D57B09-F14D-D640-91E4-51D07206D980}" type="presOf" srcId="{7BF6806D-8BC3-1043-ADF8-CA18481A5789}" destId="{3E1B47D4-B995-4841-8350-6B3F8607527E}" srcOrd="1" destOrd="0" presId="urn:microsoft.com/office/officeart/2005/8/layout/venn1"/>
    <dgm:cxn modelId="{6E40F715-E304-E643-B861-0E3AEFE1CC68}" type="presOf" srcId="{B9FFC6EE-E891-E547-98AD-B6280B918EBA}" destId="{EB6AE448-A578-294C-93A0-DC4560CA59B7}" srcOrd="1" destOrd="0" presId="urn:microsoft.com/office/officeart/2005/8/layout/venn1"/>
    <dgm:cxn modelId="{851DF137-9F95-DF46-A52C-A78DC1BBD686}" srcId="{D16A6533-5C76-CA4E-8B40-F09C5D8362F2}" destId="{B9FFC6EE-E891-E547-98AD-B6280B918EBA}" srcOrd="2" destOrd="0" parTransId="{FDFCC923-07F4-4D43-8A25-B1BC78EB02DA}" sibTransId="{CA07DE9C-8D3F-5642-8217-2BD8761AE946}"/>
    <dgm:cxn modelId="{C798973F-939B-154B-B834-F09F5098A461}" type="presOf" srcId="{B9FFC6EE-E891-E547-98AD-B6280B918EBA}" destId="{E4C162AC-E903-4844-8EA8-30F6FBA0FD91}" srcOrd="0" destOrd="0" presId="urn:microsoft.com/office/officeart/2005/8/layout/venn1"/>
    <dgm:cxn modelId="{CEB7A646-BCBC-4247-9B50-8E313CAF900B}" type="presOf" srcId="{D16A6533-5C76-CA4E-8B40-F09C5D8362F2}" destId="{03C9969B-D9A0-C342-872E-AC93C306DAFF}" srcOrd="0" destOrd="0" presId="urn:microsoft.com/office/officeart/2005/8/layout/venn1"/>
    <dgm:cxn modelId="{33202D5B-C596-1147-A380-7DB010398875}" type="presOf" srcId="{7BF6806D-8BC3-1043-ADF8-CA18481A5789}" destId="{59039A64-7C81-A54F-BCEE-543D304B5284}" srcOrd="0" destOrd="0" presId="urn:microsoft.com/office/officeart/2005/8/layout/venn1"/>
    <dgm:cxn modelId="{97CC7B86-0913-1E4E-8302-6236F7273CD7}" srcId="{D16A6533-5C76-CA4E-8B40-F09C5D8362F2}" destId="{ED6BC557-F358-0D4E-B94B-ABF17B9828F3}" srcOrd="0" destOrd="0" parTransId="{09CDB153-CBFF-674E-8333-C9550100F04D}" sibTransId="{E742601E-7E4C-A44D-8301-3494829C5E4B}"/>
    <dgm:cxn modelId="{0DD8EC8A-04CF-664F-974B-0D9A6B4059E5}" type="presOf" srcId="{ED6BC557-F358-0D4E-B94B-ABF17B9828F3}" destId="{618F755E-18F7-D740-8237-DCB023678ABB}" srcOrd="0" destOrd="0" presId="urn:microsoft.com/office/officeart/2005/8/layout/venn1"/>
    <dgm:cxn modelId="{C7C79492-D0FB-CA42-973D-4E3BFB1338F3}" type="presOf" srcId="{ED6BC557-F358-0D4E-B94B-ABF17B9828F3}" destId="{F8923339-B16D-ED41-8935-8981D632B0D1}" srcOrd="1" destOrd="0" presId="urn:microsoft.com/office/officeart/2005/8/layout/venn1"/>
    <dgm:cxn modelId="{455B0DB1-B8F3-EE47-ABBB-5E461E747775}" srcId="{D16A6533-5C76-CA4E-8B40-F09C5D8362F2}" destId="{7BF6806D-8BC3-1043-ADF8-CA18481A5789}" srcOrd="1" destOrd="0" parTransId="{7329D646-65DD-1D41-B461-A2B757D16181}" sibTransId="{8DCBE802-A59F-964A-8093-2773AF93EFBD}"/>
    <dgm:cxn modelId="{19A1D627-06F5-144C-B91A-1ACE651D8660}" type="presParOf" srcId="{03C9969B-D9A0-C342-872E-AC93C306DAFF}" destId="{618F755E-18F7-D740-8237-DCB023678ABB}" srcOrd="0" destOrd="0" presId="urn:microsoft.com/office/officeart/2005/8/layout/venn1"/>
    <dgm:cxn modelId="{521EF861-0A7C-E64C-B6FC-1A2F2F65EAA1}" type="presParOf" srcId="{03C9969B-D9A0-C342-872E-AC93C306DAFF}" destId="{F8923339-B16D-ED41-8935-8981D632B0D1}" srcOrd="1" destOrd="0" presId="urn:microsoft.com/office/officeart/2005/8/layout/venn1"/>
    <dgm:cxn modelId="{CDCAAD8C-01A5-9647-B885-180805749B47}" type="presParOf" srcId="{03C9969B-D9A0-C342-872E-AC93C306DAFF}" destId="{59039A64-7C81-A54F-BCEE-543D304B5284}" srcOrd="2" destOrd="0" presId="urn:microsoft.com/office/officeart/2005/8/layout/venn1"/>
    <dgm:cxn modelId="{D1AF04F7-0CD3-A446-97F3-A03D72CF3EE4}" type="presParOf" srcId="{03C9969B-D9A0-C342-872E-AC93C306DAFF}" destId="{3E1B47D4-B995-4841-8350-6B3F8607527E}" srcOrd="3" destOrd="0" presId="urn:microsoft.com/office/officeart/2005/8/layout/venn1"/>
    <dgm:cxn modelId="{B6FC2A08-18A4-DA42-B406-1369AAACD8EE}" type="presParOf" srcId="{03C9969B-D9A0-C342-872E-AC93C306DAFF}" destId="{E4C162AC-E903-4844-8EA8-30F6FBA0FD91}" srcOrd="4" destOrd="0" presId="urn:microsoft.com/office/officeart/2005/8/layout/venn1"/>
    <dgm:cxn modelId="{2D871BCA-6AF5-B141-AD49-1857D9D9BF3E}" type="presParOf" srcId="{03C9969B-D9A0-C342-872E-AC93C306DAFF}" destId="{EB6AE448-A578-294C-93A0-DC4560CA59B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6844F-9CB0-AF42-82D5-E3CC62495DD1}">
      <dsp:nvSpPr>
        <dsp:cNvPr id="0" name=""/>
        <dsp:cNvSpPr/>
      </dsp:nvSpPr>
      <dsp:spPr>
        <a:xfrm>
          <a:off x="591502" y="0"/>
          <a:ext cx="6703695" cy="44386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9C2BCBB-75A6-2343-9781-0BE9B2400F48}">
      <dsp:nvSpPr>
        <dsp:cNvPr id="0" name=""/>
        <dsp:cNvSpPr/>
      </dsp:nvSpPr>
      <dsp:spPr>
        <a:xfrm>
          <a:off x="8472" y="1331594"/>
          <a:ext cx="2538531" cy="17754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Administrative oversight &amp; educational support</a:t>
          </a:r>
          <a:endParaRPr lang="en-US" sz="2000" kern="1200" dirty="0"/>
        </a:p>
      </dsp:txBody>
      <dsp:txXfrm>
        <a:off x="95143" y="1418265"/>
        <a:ext cx="2365189" cy="1602118"/>
      </dsp:txXfrm>
    </dsp:sp>
    <dsp:sp modelId="{5161BE03-1246-3746-8C48-E070006DC80F}">
      <dsp:nvSpPr>
        <dsp:cNvPr id="0" name=""/>
        <dsp:cNvSpPr/>
      </dsp:nvSpPr>
      <dsp:spPr>
        <a:xfrm>
          <a:off x="2674084" y="1331594"/>
          <a:ext cx="2538531" cy="17754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Intro system-oriented educational support &amp; clinical integration of GME</a:t>
          </a:r>
        </a:p>
      </dsp:txBody>
      <dsp:txXfrm>
        <a:off x="2760755" y="1418265"/>
        <a:ext cx="2365189" cy="1602118"/>
      </dsp:txXfrm>
    </dsp:sp>
    <dsp:sp modelId="{ADAE49D3-E2FA-E64E-8D2D-01B3A7262A17}">
      <dsp:nvSpPr>
        <dsp:cNvPr id="0" name=""/>
        <dsp:cNvSpPr/>
      </dsp:nvSpPr>
      <dsp:spPr>
        <a:xfrm>
          <a:off x="5339696" y="1331594"/>
          <a:ext cx="2538531" cy="17754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Fully implemented system-oriented educational support &amp; clinical integration of GME</a:t>
          </a:r>
        </a:p>
      </dsp:txBody>
      <dsp:txXfrm>
        <a:off x="5426367" y="1418265"/>
        <a:ext cx="2365189" cy="16021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F755E-18F7-D740-8237-DCB023678ABB}">
      <dsp:nvSpPr>
        <dsp:cNvPr id="0" name=""/>
        <dsp:cNvSpPr/>
      </dsp:nvSpPr>
      <dsp:spPr>
        <a:xfrm>
          <a:off x="2611754" y="55483"/>
          <a:ext cx="2663190" cy="266319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Accreditation</a:t>
          </a:r>
        </a:p>
      </dsp:txBody>
      <dsp:txXfrm>
        <a:off x="2966847" y="521541"/>
        <a:ext cx="1953006" cy="1198435"/>
      </dsp:txXfrm>
    </dsp:sp>
    <dsp:sp modelId="{59039A64-7C81-A54F-BCEE-543D304B5284}">
      <dsp:nvSpPr>
        <dsp:cNvPr id="0" name=""/>
        <dsp:cNvSpPr/>
      </dsp:nvSpPr>
      <dsp:spPr>
        <a:xfrm>
          <a:off x="3572722" y="1719976"/>
          <a:ext cx="2663190" cy="266319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Education</a:t>
          </a:r>
        </a:p>
      </dsp:txBody>
      <dsp:txXfrm>
        <a:off x="4387215" y="2407967"/>
        <a:ext cx="1597914" cy="1464754"/>
      </dsp:txXfrm>
    </dsp:sp>
    <dsp:sp modelId="{E4C162AC-E903-4844-8EA8-30F6FBA0FD91}">
      <dsp:nvSpPr>
        <dsp:cNvPr id="0" name=""/>
        <dsp:cNvSpPr/>
      </dsp:nvSpPr>
      <dsp:spPr>
        <a:xfrm>
          <a:off x="1650787" y="1719976"/>
          <a:ext cx="2663190" cy="266319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Enhanced Recognition</a:t>
          </a:r>
        </a:p>
      </dsp:txBody>
      <dsp:txXfrm>
        <a:off x="1901571" y="2407967"/>
        <a:ext cx="1597914" cy="1464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BE93E-5F7F-184D-A4E8-94CA3862B532}" type="datetimeFigureOut">
              <a:rPr lang="en-US" smtClean="0"/>
              <a:t>1/7/19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67206-340A-194E-9A97-1CE564B4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1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b="0" dirty="0">
                <a:solidFill>
                  <a:srgbClr val="000000"/>
                </a:solidFill>
                <a:latin typeface="Arial" charset="0"/>
              </a:rPr>
              <a:t>Partners in Medical Education, Inc.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89F04476-255E-3041-B32A-315F2FF8FE96}" type="slidenum">
              <a:rPr lang="en-US" altLang="en-US" sz="1200" b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>
                <a:defRPr/>
              </a:pPr>
              <a:t>2</a:t>
            </a:fld>
            <a:endParaRPr lang="en-US" altLang="en-US" sz="1200" b="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3989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51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450975" y="639763"/>
            <a:ext cx="4268788" cy="32019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16989" y="4055019"/>
            <a:ext cx="5735898" cy="3841720"/>
          </a:xfrm>
          <a:prstGeom prst="rect">
            <a:avLst/>
          </a:prstGeom>
        </p:spPr>
        <p:txBody>
          <a:bodyPr lIns="93198" tIns="93198" rIns="93198" bIns="93198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53252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2303" y="1423942"/>
            <a:ext cx="5263034" cy="2387600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04" y="4495801"/>
            <a:ext cx="7245398" cy="111624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743DA7-34FC-504A-B92E-0B05F71BEB3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21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36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35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Presented by Partners in Medical Education, Inc.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810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170" y="2081894"/>
            <a:ext cx="6115049" cy="2429491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2169" y="4511385"/>
            <a:ext cx="6115049" cy="51432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AC1577-D165-894F-A2E8-2E5C1B1749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9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936355-F024-8C42-A5F5-6F05435583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00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5B5787-11C4-AF40-8375-AA391F8B86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81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025EC8-843F-094B-B467-B8DEAEA065F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9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11FBDE-2D36-6A49-83F8-2BBFB58650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65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DE7DD9-96F1-6E43-A8F9-4B502D1EE7D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8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5E9A17-9C8D-1B4D-8899-8FD1CDB012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02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38058"/>
            <a:ext cx="7886700" cy="4438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33131"/>
            <a:ext cx="20574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4331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</p:spTree>
    <p:extLst>
      <p:ext uri="{BB962C8B-B14F-4D97-AF65-F5344CB8AC3E}">
        <p14:creationId xmlns:p14="http://schemas.microsoft.com/office/powerpoint/2010/main" val="189556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13" r:id="rId1"/>
    <p:sldLayoutId id="2147486414" r:id="rId2"/>
    <p:sldLayoutId id="2147486415" r:id="rId3"/>
    <p:sldLayoutId id="2147486416" r:id="rId4"/>
    <p:sldLayoutId id="2147486417" r:id="rId5"/>
    <p:sldLayoutId id="2147486418" r:id="rId6"/>
    <p:sldLayoutId id="2147486419" r:id="rId7"/>
    <p:sldLayoutId id="2147486420" r:id="rId8"/>
    <p:sldLayoutId id="2147486421" r:id="rId9"/>
    <p:sldLayoutId id="2147486422" r:id="rId10"/>
    <p:sldLayoutId id="214748642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tori@partnersinmeded.com" TargetMode="External"/><Relationship Id="rId2" Type="http://schemas.openxmlformats.org/officeDocument/2006/relationships/hyperlink" Target="mailto:info@PartnersInMedEd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SI2025</a:t>
            </a:r>
            <a:br>
              <a:rPr lang="en-US" dirty="0"/>
            </a:br>
            <a:r>
              <a:rPr lang="en-US" dirty="0"/>
              <a:t>Part I:  Introduction &amp;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Tori Hanlon, MS, CHCP</a:t>
            </a:r>
          </a:p>
          <a:p>
            <a:r>
              <a:rPr lang="en-US" dirty="0"/>
              <a:t>January 8, 2019</a:t>
            </a:r>
          </a:p>
        </p:txBody>
      </p:sp>
    </p:spTree>
    <p:extLst>
      <p:ext uri="{BB962C8B-B14F-4D97-AF65-F5344CB8AC3E}">
        <p14:creationId xmlns:p14="http://schemas.microsoft.com/office/powerpoint/2010/main" val="579483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 care financing and disparities</a:t>
            </a:r>
          </a:p>
          <a:p>
            <a:r>
              <a:rPr lang="en-US" dirty="0"/>
              <a:t>Acute care</a:t>
            </a:r>
          </a:p>
          <a:p>
            <a:r>
              <a:rPr lang="en-US" dirty="0"/>
              <a:t>Health system mergers</a:t>
            </a:r>
          </a:p>
          <a:p>
            <a:r>
              <a:rPr lang="en-US" dirty="0"/>
              <a:t>Health care payment and delivery models</a:t>
            </a:r>
          </a:p>
          <a:p>
            <a:r>
              <a:rPr lang="en-US" dirty="0"/>
              <a:t>Health systems and population health</a:t>
            </a:r>
          </a:p>
          <a:p>
            <a:r>
              <a:rPr lang="en-US" dirty="0"/>
              <a:t>Health care professionals and population health</a:t>
            </a:r>
          </a:p>
          <a:p>
            <a:r>
              <a:rPr lang="en-US" dirty="0"/>
              <a:t>Bundling and commoditization of health care services</a:t>
            </a:r>
          </a:p>
          <a:p>
            <a:r>
              <a:rPr lang="en-US" dirty="0"/>
              <a:t>Strategic planning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in Health Care Systems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1254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Cost-efficient health care</a:t>
            </a:r>
          </a:p>
          <a:p>
            <a:r>
              <a:rPr lang="en-US" dirty="0"/>
              <a:t>Work-life balance</a:t>
            </a:r>
          </a:p>
          <a:p>
            <a:r>
              <a:rPr lang="en-US" dirty="0"/>
              <a:t>Physician Employment</a:t>
            </a:r>
          </a:p>
          <a:p>
            <a:r>
              <a:rPr lang="en-US" dirty="0"/>
              <a:t>Artificial intelligence</a:t>
            </a:r>
          </a:p>
          <a:p>
            <a:r>
              <a:rPr lang="en-US" dirty="0"/>
              <a:t>Specialization</a:t>
            </a:r>
          </a:p>
          <a:p>
            <a:r>
              <a:rPr lang="en-US" dirty="0"/>
              <a:t>Accountability for faculty with clinical and educational responsibilities</a:t>
            </a:r>
          </a:p>
          <a:p>
            <a:r>
              <a:rPr lang="en-US" dirty="0"/>
              <a:t>Compensation for faculty with clinical and educational responsibilities</a:t>
            </a:r>
          </a:p>
          <a:p>
            <a:r>
              <a:rPr lang="en-US" dirty="0"/>
              <a:t>Medical literature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in Role of Physician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805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SI2025 webinar #2, jot down one thing per theme that your SI or program has done, or plans to do, in order to prepare for future.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Assignment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2625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Remote delivery of health care</a:t>
            </a:r>
          </a:p>
          <a:p>
            <a:r>
              <a:rPr lang="en-US" dirty="0"/>
              <a:t>Roles of other health care professionals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in Role of Other Health Care Professionals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6746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Clinical productivity and faculty educational effort</a:t>
            </a:r>
          </a:p>
          <a:p>
            <a:r>
              <a:rPr lang="en-US" dirty="0"/>
              <a:t>Resident/fellow learning styles</a:t>
            </a:r>
          </a:p>
          <a:p>
            <a:r>
              <a:rPr lang="en-US" dirty="0"/>
              <a:t>GME educational system</a:t>
            </a:r>
          </a:p>
          <a:p>
            <a:r>
              <a:rPr lang="en-US" dirty="0"/>
              <a:t>Duration of residency/fellowship training</a:t>
            </a:r>
          </a:p>
          <a:p>
            <a:r>
              <a:rPr lang="en-US" dirty="0"/>
              <a:t>Structure of educational experiences</a:t>
            </a:r>
          </a:p>
          <a:p>
            <a:r>
              <a:rPr lang="en-US" dirty="0"/>
              <a:t>Compensation models for GME faculty</a:t>
            </a:r>
          </a:p>
          <a:p>
            <a:r>
              <a:rPr lang="en-US" dirty="0"/>
              <a:t>Transparency of GME financial support</a:t>
            </a:r>
          </a:p>
          <a:p>
            <a:r>
              <a:rPr lang="en-US" dirty="0"/>
              <a:t>Recognition of other health care professionals as faculty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in GME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4217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Simulation and other educational resources</a:t>
            </a:r>
          </a:p>
          <a:p>
            <a:r>
              <a:rPr lang="en-US" dirty="0"/>
              <a:t>Scholarly activity</a:t>
            </a:r>
          </a:p>
          <a:p>
            <a:r>
              <a:rPr lang="en-US" dirty="0"/>
              <a:t>Faculty and distance learning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GME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2179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Funding sources of GME</a:t>
            </a:r>
          </a:p>
          <a:p>
            <a:r>
              <a:rPr lang="en-US" dirty="0"/>
              <a:t>Accountability and GME funding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Uncertainty in GME Funding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8110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Alignment of undergraduate, graduate, &amp; continuing medical education</a:t>
            </a:r>
          </a:p>
          <a:p>
            <a:r>
              <a:rPr lang="en-US" dirty="0"/>
              <a:t>Medical student attributes</a:t>
            </a:r>
          </a:p>
          <a:p>
            <a:r>
              <a:rPr lang="en-US" dirty="0"/>
              <a:t>SI models</a:t>
            </a:r>
          </a:p>
          <a:p>
            <a:r>
              <a:rPr lang="en-US" dirty="0"/>
              <a:t>Transitions from medical school to residency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GME in Continuum of Medical Education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8049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831"/>
              </p:ext>
            </p:extLst>
          </p:nvPr>
        </p:nvGraphicFramePr>
        <p:xfrm>
          <a:off x="628650" y="1738313"/>
          <a:ext cx="78867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Concern for the 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Health care professionals as healers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Physicians’ central role as healers is an essential component of patient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Physicians’ role as healers is increasingly</a:t>
                      </a:r>
                      <a:r>
                        <a:rPr lang="en-US" baseline="0" dirty="0"/>
                        <a:t> shared with other members of the health care team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Face-to-face clinical encounters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Patients’ face-to-face encounters with physicians are viewed as an essential component of patient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Quality &amp; quantity of physicians’ face-to-face encounters with patients in lieu of remote contact &amp; patient care provided by other health</a:t>
                      </a:r>
                      <a:r>
                        <a:rPr lang="en-US" baseline="0" dirty="0"/>
                        <a:t> care professionals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Concerns for the Future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86675" y="3400425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VI.C.1.a</a:t>
            </a:r>
          </a:p>
        </p:txBody>
      </p:sp>
    </p:spTree>
    <p:extLst>
      <p:ext uri="{BB962C8B-B14F-4D97-AF65-F5344CB8AC3E}">
        <p14:creationId xmlns:p14="http://schemas.microsoft.com/office/powerpoint/2010/main" val="1607979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414990"/>
              </p:ext>
            </p:extLst>
          </p:nvPr>
        </p:nvGraphicFramePr>
        <p:xfrm>
          <a:off x="628650" y="1738313"/>
          <a:ext cx="78867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Concern for the 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Bedside</a:t>
                      </a:r>
                      <a:r>
                        <a:rPr lang="en-US" baseline="0" dirty="0"/>
                        <a:t> interactions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Bedside interactions &amp; education are viewed as an essential component of inpatient care &amp; GME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Quantity</a:t>
                      </a:r>
                      <a:r>
                        <a:rPr lang="en-US" baseline="0" dirty="0"/>
                        <a:t> &amp; quality of bedside interactions due to reduced need for physical exam &amp; the increasing number of other health care professionals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Physician Workforce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Primary care physicians represent a substantial workforce that meets basic health care needs in the U.S.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Size &amp; scope of practice of the physician workforce for primary care needs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Concerns for the Future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423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Lucida Bright" charset="0"/>
                <a:ea typeface="ＭＳ Ｐゴシック" charset="-128"/>
              </a:rPr>
              <a:t> 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66060"/>
            <a:ext cx="8534400" cy="2209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3200" b="1" dirty="0">
                <a:latin typeface="Lucida Bright" charset="0"/>
                <a:ea typeface="ＭＳ Ｐゴシック" charset="-128"/>
              </a:rPr>
              <a:t>Introducing Your Presenter…</a:t>
            </a:r>
            <a:endParaRPr lang="en-US" altLang="en-US" sz="3200" b="1" i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52847" y="1407560"/>
            <a:ext cx="4724400" cy="42780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rgbClr val="336600"/>
                </a:solidFill>
                <a:latin typeface="Lucida Bright" pitchFamily="18" charset="0"/>
              </a:rPr>
              <a:t>Tori Hanlon, MS, CHCP</a:t>
            </a:r>
          </a:p>
          <a:p>
            <a:pPr algn="ctr">
              <a:defRPr/>
            </a:pPr>
            <a:r>
              <a:rPr lang="en-US" sz="2000" dirty="0">
                <a:solidFill>
                  <a:srgbClr val="003300"/>
                </a:solidFill>
                <a:latin typeface="Lucida Bright" pitchFamily="18" charset="0"/>
              </a:rPr>
              <a:t>GME Consultant</a:t>
            </a:r>
          </a:p>
          <a:p>
            <a:pPr marL="171450" indent="-171450" algn="ctr"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3300"/>
              </a:solidFill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Lucida Bright" pitchFamily="18" charset="0"/>
              </a:rPr>
              <a:t>Over 13 years working in Medical Education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Lucida Bright" pitchFamily="18" charset="0"/>
              </a:rPr>
              <a:t>Bachelor’s in Health Services Administration</a:t>
            </a:r>
            <a:br>
              <a:rPr lang="en-US" sz="1600" dirty="0">
                <a:latin typeface="Lucida Bright" pitchFamily="18" charset="0"/>
              </a:rPr>
            </a:b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Lucida Bright" pitchFamily="18" charset="0"/>
              </a:rPr>
              <a:t>Master’s in Health Administration and Policy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Lucida Bright" pitchFamily="18" charset="0"/>
              </a:rPr>
              <a:t>Designated Institutional Official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Lucida Bright" pitchFamily="18" charset="0"/>
              </a:rPr>
              <a:t>Experienced in GME at a large academic medical center</a:t>
            </a:r>
          </a:p>
          <a:p>
            <a:pPr marL="171450" indent="-171450" algn="ctr"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3300"/>
              </a:solidFill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93" y="2209800"/>
            <a:ext cx="3124980" cy="2726046"/>
          </a:xfrm>
          <a:prstGeom prst="rect">
            <a:avLst/>
          </a:prstGeom>
        </p:spPr>
      </p:pic>
      <p:sp>
        <p:nvSpPr>
          <p:cNvPr id="10" name="Shape 79"/>
          <p:cNvSpPr txBox="1">
            <a:spLocks noGrp="1"/>
          </p:cNvSpPr>
          <p:nvPr>
            <p:ph type="sldNum" idx="4294967295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</p:spTree>
    <p:extLst>
      <p:ext uri="{BB962C8B-B14F-4D97-AF65-F5344CB8AC3E}">
        <p14:creationId xmlns:p14="http://schemas.microsoft.com/office/powerpoint/2010/main" val="3496977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065128"/>
              </p:ext>
            </p:extLst>
          </p:nvPr>
        </p:nvGraphicFramePr>
        <p:xfrm>
          <a:off x="628650" y="1738313"/>
          <a:ext cx="78867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Concern for the 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Readiness for unsupervised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Inconsistency in residents’ readiness for unsupervised practice upon completion of residency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Inconsistency in residents’ readiness for unsupervised practice will not be remedied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Delineation of different types of health care professionals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Patients usually able to identify different types of providers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Changes to health care delivery will make different types of providers</a:t>
                      </a:r>
                      <a:r>
                        <a:rPr lang="en-US" baseline="0" dirty="0"/>
                        <a:t> less recognizable to patients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Concerns for the Future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1025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4059"/>
              </p:ext>
            </p:extLst>
          </p:nvPr>
        </p:nvGraphicFramePr>
        <p:xfrm>
          <a:off x="628650" y="1738313"/>
          <a:ext cx="7886700" cy="443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SIs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6049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802871"/>
              </p:ext>
            </p:extLst>
          </p:nvPr>
        </p:nvGraphicFramePr>
        <p:xfrm>
          <a:off x="628650" y="1738313"/>
          <a:ext cx="7886700" cy="443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ACGME </a:t>
            </a:r>
            <a:r>
              <a:rPr lang="en-US" dirty="0" err="1"/>
              <a:t>Responsibilties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9621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Recommendation I</a:t>
            </a:r>
          </a:p>
          <a:p>
            <a:pPr marL="0" indent="0">
              <a:buNone/>
            </a:pPr>
            <a:r>
              <a:rPr lang="en-US" dirty="0"/>
              <a:t>The ACGME should introduce and develop standards for SIs that are consistent with the future state envisioned in the SI2025 findings.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dirty="0"/>
              <a:t>- Revisions to IRs in 2017, 2020, &amp; 2024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6183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/>
              <a:t>Recommendation II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ACGME should develop a new initiative to recognize SIs that are complying with requirements while also leading in the areas of enhanced, systems-based educational support &amp; integration of GME within clinical learning environments.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3905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/>
              <a:t>Recommendation III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ACGME should promote the development and implementation of educational programs that develop the skills of GME and health care leaders, faculty, residents/fellows.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34381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/>
              <a:t>Recommendation IV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ACGME should develop a mechanism to continually evaluate the health care environment to ensure alignment of ACGME expectations for SIs with the rapidly changing health care system and societal health care needs.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38839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John F. Duval, Lawrence M. </a:t>
            </a:r>
            <a:r>
              <a:rPr lang="en-US" sz="2000" dirty="0" err="1"/>
              <a:t>Opas</a:t>
            </a:r>
            <a:r>
              <a:rPr lang="en-US" sz="2000" dirty="0"/>
              <a:t>, Thomas J. </a:t>
            </a:r>
            <a:r>
              <a:rPr lang="en-US" sz="2000" dirty="0" err="1"/>
              <a:t>Nasca</a:t>
            </a:r>
            <a:r>
              <a:rPr lang="en-US" sz="2000" dirty="0"/>
              <a:t>, Paul Foster Johnson, and Kevin B. Weiss (</a:t>
            </a:r>
            <a:r>
              <a:rPr lang="en-US" sz="2000" i="1" dirty="0"/>
              <a:t>2017</a:t>
            </a:r>
            <a:r>
              <a:rPr lang="en-US" sz="2000" dirty="0"/>
              <a:t>) Report of the SI2025 Task Force. Journal of Graduate Medical Education: December 2017, Vol. 9, No. 6s, pp. 11-57.</a:t>
            </a:r>
          </a:p>
          <a:p>
            <a:endParaRPr lang="en-US" sz="2000" dirty="0"/>
          </a:p>
          <a:p>
            <a:r>
              <a:rPr lang="en-US" sz="2000" dirty="0"/>
              <a:t>Debra F. Weinstein and John Patrick T. Co (</a:t>
            </a:r>
            <a:r>
              <a:rPr lang="en-US" sz="2000" i="1" dirty="0"/>
              <a:t>2017</a:t>
            </a:r>
            <a:r>
              <a:rPr lang="en-US" sz="2000" dirty="0"/>
              <a:t>) Predictions and Prescriptions for Institutions Sponsoring Graduate Medical Education. Journal of Graduate Medical Education: December 2017, Vol. 9, No. 6, pp. 680-682.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33814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583273" y="350138"/>
            <a:ext cx="3216714" cy="519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8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1800" i="1" dirty="0">
                <a:latin typeface="Arial" charset="0"/>
                <a:cs typeface="Arial" charset="0"/>
              </a:rPr>
              <a:t>   </a:t>
            </a: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On-Demand Webinars</a:t>
            </a:r>
            <a:b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</a:br>
            <a:endParaRPr lang="en-US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1600" dirty="0">
                <a:solidFill>
                  <a:srgbClr val="0070C0"/>
                </a:solidFill>
                <a:latin typeface="+mn-lt"/>
              </a:rPr>
              <a:t>Coordinator Development – How to Build a Team</a:t>
            </a:r>
            <a:br>
              <a:rPr lang="en-US" sz="1600" dirty="0">
                <a:solidFill>
                  <a:srgbClr val="0070C0"/>
                </a:solidFill>
                <a:latin typeface="+mn-lt"/>
              </a:rPr>
            </a:br>
            <a:br>
              <a:rPr lang="en-US" sz="1600" dirty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en-US" sz="1600" dirty="0">
                <a:solidFill>
                  <a:srgbClr val="0070C0"/>
                </a:solidFill>
                <a:latin typeface="+mn-lt"/>
                <a:cs typeface="Arial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+mn-lt"/>
              </a:rPr>
              <a:t>Responsiveness to Diverse Patient Populations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600" dirty="0">
              <a:solidFill>
                <a:srgbClr val="0070C0"/>
              </a:solidFill>
              <a:latin typeface="+mn-lt"/>
              <a:cs typeface="Arial" charset="0"/>
            </a:endParaRPr>
          </a:p>
          <a:p>
            <a:pPr algn="ctr"/>
            <a:r>
              <a:rPr lang="en-US" sz="1600" dirty="0">
                <a:solidFill>
                  <a:srgbClr val="0070C0"/>
                </a:solidFill>
                <a:latin typeface="+mn-lt"/>
              </a:rPr>
              <a:t>Demystifying the Resident and</a:t>
            </a:r>
          </a:p>
          <a:p>
            <a:pPr algn="ctr"/>
            <a:r>
              <a:rPr lang="en-US" sz="1600" dirty="0">
                <a:solidFill>
                  <a:srgbClr val="0070C0"/>
                </a:solidFill>
                <a:latin typeface="+mn-lt"/>
              </a:rPr>
              <a:t>Faculty ACGME Survey</a:t>
            </a:r>
            <a:br>
              <a:rPr lang="en-US" sz="1600" dirty="0">
                <a:solidFill>
                  <a:srgbClr val="0070C0"/>
                </a:solidFill>
                <a:latin typeface="+mn-lt"/>
              </a:rPr>
            </a:br>
            <a:endParaRPr lang="en-US" altLang="ja-JP" sz="1600" dirty="0">
              <a:solidFill>
                <a:srgbClr val="0070C0"/>
              </a:solidFill>
              <a:latin typeface="+mn-lt"/>
              <a:cs typeface="Arial" charset="0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r>
              <a:rPr lang="en-US" sz="1600" dirty="0">
                <a:solidFill>
                  <a:srgbClr val="0070C0"/>
                </a:solidFill>
                <a:latin typeface="+mn-lt"/>
              </a:rPr>
              <a:t>Oversight of the Clinical Learning and Working Environment</a:t>
            </a: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endParaRPr lang="en-US" altLang="ja-JP" sz="1600" dirty="0">
              <a:solidFill>
                <a:srgbClr val="0070C0"/>
              </a:solidFill>
              <a:latin typeface="+mn-lt"/>
              <a:cs typeface="Arial" charset="0"/>
            </a:endParaRPr>
          </a:p>
          <a:p>
            <a:pPr algn="ctr"/>
            <a:r>
              <a:rPr lang="en-US" sz="1600" dirty="0">
                <a:solidFill>
                  <a:srgbClr val="0070C0"/>
                </a:solidFill>
                <a:latin typeface="+mn-lt"/>
              </a:rPr>
              <a:t>Policies, PLA’s and Policing</a:t>
            </a:r>
            <a:br>
              <a:rPr lang="en-US" sz="1600" dirty="0">
                <a:solidFill>
                  <a:srgbClr val="0070C0"/>
                </a:solidFill>
                <a:latin typeface="+mn-lt"/>
              </a:rPr>
            </a:br>
            <a:endParaRPr lang="en-US" altLang="ja-JP" sz="1600" dirty="0">
              <a:solidFill>
                <a:srgbClr val="0070C0"/>
              </a:solidFill>
              <a:latin typeface="+mn-lt"/>
              <a:cs typeface="Arial" charset="0"/>
            </a:endParaRPr>
          </a:p>
          <a:p>
            <a:pPr algn="ctr"/>
            <a:r>
              <a:rPr lang="en-US" sz="1600" dirty="0">
                <a:solidFill>
                  <a:srgbClr val="0070C0"/>
                </a:solidFill>
                <a:latin typeface="+mn-lt"/>
              </a:rPr>
              <a:t>Making “Cents” Out of GME Financing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Arial" charset="0"/>
              <a:buChar char="•"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664200" y="5168900"/>
            <a:ext cx="2109580" cy="12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100" i="1" dirty="0">
                <a:latin typeface="+mn-lt"/>
              </a:rPr>
              <a:t>Contact us today to learn 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100" i="1" dirty="0">
                <a:latin typeface="+mn-lt"/>
              </a:rPr>
              <a:t>how our Educational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100" i="1" dirty="0">
                <a:latin typeface="+mn-lt"/>
              </a:rPr>
              <a:t>Passports can save you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100" i="1" dirty="0">
                <a:latin typeface="+mn-lt"/>
              </a:rPr>
              <a:t>time &amp; money!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100" i="1" dirty="0">
                <a:latin typeface="+mn-lt"/>
              </a:rPr>
              <a:t>724-864-7320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100" i="1" dirty="0">
                <a:latin typeface="+mn-lt"/>
              </a:rPr>
              <a:t>www.PartnersInMedEd.com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200" i="1" dirty="0"/>
          </a:p>
        </p:txBody>
      </p:sp>
      <p:pic>
        <p:nvPicPr>
          <p:cNvPr id="10" name="Picture 9" descr="Media-Play-02-256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197" y="398857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alendar-Date-256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964" y="398857"/>
            <a:ext cx="685800" cy="685800"/>
          </a:xfrm>
          <a:prstGeom prst="rect">
            <a:avLst/>
          </a:prstGeom>
        </p:spPr>
      </p:pic>
      <p:pic>
        <p:nvPicPr>
          <p:cNvPr id="12" name="Picture 11" descr="InstCustomIconLarge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5587" y="5436019"/>
            <a:ext cx="457200" cy="457200"/>
          </a:xfrm>
          <a:prstGeom prst="rect">
            <a:avLst/>
          </a:prstGeom>
        </p:spPr>
      </p:pic>
      <p:pic>
        <p:nvPicPr>
          <p:cNvPr id="13" name="Picture 12" descr="InstIconLarge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23769" y="5668275"/>
            <a:ext cx="457200" cy="457200"/>
          </a:xfrm>
          <a:prstGeom prst="rect">
            <a:avLst/>
          </a:prstGeom>
        </p:spPr>
      </p:pic>
      <p:pic>
        <p:nvPicPr>
          <p:cNvPr id="14" name="Picture 13" descr="InstPlusIconLarge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42787" y="5126595"/>
            <a:ext cx="457200" cy="457200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225325" y="168657"/>
            <a:ext cx="4508210" cy="525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  Upcoming Live Webinars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  <a:t>       </a:t>
            </a:r>
            <a:endParaRPr lang="en-US" altLang="en-US" sz="1600" b="0" dirty="0">
              <a:solidFill>
                <a:prstClr val="black"/>
              </a:solidFill>
              <a:latin typeface="+mn-lt"/>
              <a:ea typeface=""/>
              <a:cs typeface=""/>
            </a:endParaRPr>
          </a:p>
          <a:p>
            <a:pPr algn="ctr"/>
            <a: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  <a:t>   </a:t>
            </a:r>
            <a:endParaRPr lang="en-US" altLang="en-US" sz="1600" b="0" dirty="0">
              <a:solidFill>
                <a:prstClr val="black"/>
              </a:solidFill>
              <a:latin typeface="Arial" panose="020B0604020202020204" pitchFamily="34" charset="0"/>
              <a:ea typeface=""/>
              <a:cs typeface="Arial" panose="020B0604020202020204" pitchFamily="34" charset="0"/>
            </a:endParaRPr>
          </a:p>
          <a:p>
            <a:pPr algn="ctr"/>
            <a:r>
              <a:rPr lang="en-US" altLang="en-US" sz="160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Onboarding the New Coordinator</a:t>
            </a:r>
            <a:br>
              <a:rPr lang="en-US" altLang="en-US" sz="160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Thursday, January 24, 2019</a:t>
            </a:r>
            <a:br>
              <a:rPr lang="en-US" altLang="en-US" sz="1600" b="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  12:00pm – 1:00pm EST</a:t>
            </a:r>
          </a:p>
          <a:p>
            <a:pPr algn="ctr"/>
            <a:endParaRPr lang="en-US" altLang="en-US" sz="1600" b="0" dirty="0">
              <a:solidFill>
                <a:prstClr val="black"/>
              </a:solidFill>
              <a:latin typeface="Arial" panose="020B0604020202020204" pitchFamily="34" charset="0"/>
              <a:ea typeface=""/>
              <a:cs typeface="Arial" panose="020B0604020202020204" pitchFamily="34" charset="0"/>
            </a:endParaRPr>
          </a:p>
          <a:p>
            <a:pPr algn="ctr"/>
            <a:r>
              <a:rPr lang="en-US" altLang="en-US" sz="160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2019 CPR Part 1 of 4: Overview</a:t>
            </a:r>
            <a:br>
              <a:rPr lang="en-US" altLang="en-US" sz="160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Thursday, February 7, 2019</a:t>
            </a:r>
            <a:br>
              <a:rPr lang="en-US" altLang="en-US" sz="1600" b="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  12:00pm – 1:00pm EST</a:t>
            </a:r>
            <a:br>
              <a:rPr lang="en-US" altLang="en-US" sz="1600" b="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</a:br>
            <a:br>
              <a:rPr lang="en-US" altLang="en-US" sz="1600" b="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</a:br>
            <a:r>
              <a:rPr lang="en-US" altLang="en-US" sz="160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Aims and Action Plans</a:t>
            </a:r>
            <a:br>
              <a:rPr lang="en-US" altLang="en-US" sz="160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Thursday, February 21, 2019</a:t>
            </a:r>
            <a:br>
              <a:rPr lang="en-US" altLang="en-US" sz="1600" b="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  12:00pm – 1:00pm EST</a:t>
            </a:r>
          </a:p>
          <a:p>
            <a:pPr algn="ctr"/>
            <a:endParaRPr lang="en-US" altLang="en-US" sz="1600" b="0" dirty="0">
              <a:solidFill>
                <a:prstClr val="black"/>
              </a:solidFill>
              <a:latin typeface="Arial" panose="020B0604020202020204" pitchFamily="34" charset="0"/>
              <a:ea typeface=""/>
              <a:cs typeface="Arial" panose="020B0604020202020204" pitchFamily="34" charset="0"/>
            </a:endParaRPr>
          </a:p>
          <a:p>
            <a:pPr algn="ctr"/>
            <a:r>
              <a:rPr lang="en-US" altLang="en-US" sz="160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SI 2025 Part 2 of 4 : Changes on the Horizon</a:t>
            </a:r>
            <a:br>
              <a:rPr lang="en-US" altLang="en-US" sz="160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Tuesday, March 5, 2019</a:t>
            </a:r>
            <a:br>
              <a:rPr lang="en-US" altLang="en-US" sz="1600" b="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  12:00pm – 1:00pm EST</a:t>
            </a:r>
          </a:p>
          <a:p>
            <a:pPr algn="ctr"/>
            <a:endParaRPr lang="en-US" altLang="en-US" sz="1600" b="0" dirty="0">
              <a:solidFill>
                <a:prstClr val="black"/>
              </a:solidFill>
              <a:latin typeface="Arial" panose="020B0604020202020204" pitchFamily="34" charset="0"/>
              <a:ea typeface=""/>
              <a:cs typeface="Arial" panose="020B0604020202020204" pitchFamily="34" charset="0"/>
            </a:endParaRPr>
          </a:p>
          <a:p>
            <a:pPr algn="ctr"/>
            <a:endParaRPr lang="en-US" altLang="en-US" sz="1600" b="0" dirty="0">
              <a:solidFill>
                <a:prstClr val="black"/>
              </a:solidFill>
              <a:latin typeface="Arial" panose="020B0604020202020204" pitchFamily="34" charset="0"/>
              <a:ea typeface=""/>
              <a:cs typeface="Arial" panose="020B0604020202020204" pitchFamily="34" charset="0"/>
            </a:endParaRPr>
          </a:p>
          <a:p>
            <a:pPr algn="ctr"/>
            <a:endParaRPr lang="en-US" altLang="en-US" sz="1600" b="0" dirty="0">
              <a:solidFill>
                <a:prstClr val="black"/>
              </a:solidFill>
              <a:latin typeface="Arial" panose="020B0604020202020204" pitchFamily="34" charset="0"/>
              <a:ea typeface=""/>
              <a:cs typeface="Arial" panose="020B0604020202020204" pitchFamily="34" charset="0"/>
            </a:endParaRPr>
          </a:p>
          <a:p>
            <a:pPr algn="ctr"/>
            <a:endParaRPr lang="en-US" altLang="en-US" sz="1600" b="0" dirty="0">
              <a:solidFill>
                <a:prstClr val="black"/>
              </a:solidFill>
              <a:latin typeface="Arial" panose="020B0604020202020204" pitchFamily="34" charset="0"/>
              <a:ea typeface=""/>
              <a:cs typeface="Arial" panose="020B0604020202020204" pitchFamily="34" charset="0"/>
            </a:endParaRPr>
          </a:p>
          <a:p>
            <a:pPr algn="ctr"/>
            <a:endParaRPr lang="en-US" altLang="en-US" sz="1600" b="0" dirty="0">
              <a:solidFill>
                <a:prstClr val="black"/>
              </a:solidFill>
              <a:latin typeface="Arial" panose="020B0604020202020204" pitchFamily="34" charset="0"/>
              <a:ea typeface=""/>
              <a:cs typeface="Arial" panose="020B0604020202020204" pitchFamily="34" charset="0"/>
            </a:endParaRPr>
          </a:p>
          <a:p>
            <a:pPr algn="ctr"/>
            <a:endParaRPr lang="en-US" altLang="en-US" sz="1600" b="0" dirty="0">
              <a:solidFill>
                <a:prstClr val="black"/>
              </a:solidFill>
              <a:latin typeface="Arial" panose="020B0604020202020204" pitchFamily="34" charset="0"/>
              <a:ea typeface="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1BC0267B-F438-E24C-9DAA-F6D2132B4198}"/>
              </a:ext>
            </a:extLst>
          </p:cNvPr>
          <p:cNvSpPr txBox="1">
            <a:spLocks/>
          </p:cNvSpPr>
          <p:nvPr/>
        </p:nvSpPr>
        <p:spPr>
          <a:xfrm>
            <a:off x="6457950" y="6433131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mic Sans M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mic Sans M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mic Sans M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mic Sans M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Comic Sans M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Comic Sans M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Comic Sans M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Comic Sans MS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  <p:sp>
        <p:nvSpPr>
          <p:cNvPr id="18" name="Shape 83">
            <a:extLst>
              <a:ext uri="{FF2B5EF4-FFF2-40B4-BE49-F238E27FC236}">
                <a16:creationId xmlns:a16="http://schemas.microsoft.com/office/drawing/2014/main" id="{E5442274-DEC5-584B-B099-A5AA8B99D3E5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3028950" y="643313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Presented by Partners in Medical Education, Inc. 2019</a:t>
            </a:r>
            <a:endParaRPr sz="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E0F3A7-1E64-A444-B46C-0DD6ACFB8C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9995" y="5145612"/>
            <a:ext cx="931587" cy="931587"/>
          </a:xfrm>
          <a:prstGeom prst="rect">
            <a:avLst/>
          </a:prstGeom>
        </p:spPr>
      </p:pic>
      <p:sp>
        <p:nvSpPr>
          <p:cNvPr id="17" name="Rectangle 3">
            <a:extLst>
              <a:ext uri="{FF2B5EF4-FFF2-40B4-BE49-F238E27FC236}">
                <a16:creationId xmlns:a16="http://schemas.microsoft.com/office/drawing/2014/main" id="{CFB48B9B-7E89-264A-A803-E6C70EA0A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875" y="5141008"/>
            <a:ext cx="4322727" cy="103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8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1800" i="1" dirty="0">
                <a:latin typeface="Arial" charset="0"/>
                <a:cs typeface="Arial" charset="0"/>
              </a:rPr>
              <a:t>   </a:t>
            </a: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NEW Faculty Development Series</a:t>
            </a:r>
            <a:b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</a:b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Arial" charset="0"/>
              <a:buChar char="•"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1C34D67E-6A64-9842-B68B-F6E1EFE5B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6226" y="5788471"/>
            <a:ext cx="3852827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1600" dirty="0">
                <a:solidFill>
                  <a:srgbClr val="0070C0"/>
                </a:solidFill>
                <a:latin typeface="+mn-lt"/>
              </a:rPr>
              <a:t>15 Minutes to Effective Feedback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Arial" charset="0"/>
              <a:buChar char="•"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36209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984250" y="2565400"/>
            <a:ext cx="7531100" cy="3327400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    </a:t>
            </a:r>
            <a:r>
              <a:rPr lang="en-US" sz="2400" dirty="0"/>
              <a:t>Partners in Medical Education, Inc. provides comprehensive consulting services to the GME community.  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sz="2000" dirty="0">
              <a:solidFill>
                <a:srgbClr val="336600"/>
              </a:solidFill>
              <a:latin typeface="Lucida Bright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000" b="1" dirty="0"/>
              <a:t>Partners in Medical Education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000" dirty="0"/>
              <a:t>724-864-7320  |  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info@PartnersInMedEd.com</a:t>
            </a:r>
            <a:endParaRPr lang="en-US" sz="2000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/>
          </a:p>
          <a:p>
            <a:pPr marL="0" indent="0" algn="ctr">
              <a:buNone/>
              <a:defRPr/>
            </a:pPr>
            <a:r>
              <a:rPr lang="en-US" sz="2000" b="1" dirty="0">
                <a:latin typeface="+mn-lt"/>
              </a:rPr>
              <a:t>Tori Hanlon, MS, CHCP</a:t>
            </a:r>
            <a:r>
              <a:rPr lang="en-US" sz="2000" dirty="0">
                <a:latin typeface="+mn-lt"/>
              </a:rPr>
              <a:t>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000" dirty="0">
                <a:latin typeface="+mn-lt"/>
              </a:rPr>
              <a:t> </a:t>
            </a:r>
            <a:r>
              <a:rPr lang="en-US" sz="2100" dirty="0">
                <a:hlinkClick r:id="rId3"/>
              </a:rPr>
              <a:t>tori@partnersinmeded.com</a:t>
            </a:r>
            <a:endParaRPr lang="en-US" sz="2100" dirty="0"/>
          </a:p>
          <a:p>
            <a:pPr marL="0" indent="0"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/>
              <a:t>www.PartnersInMedEd.com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925" y="484910"/>
            <a:ext cx="3768064" cy="15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79"/>
          <p:cNvSpPr txBox="1">
            <a:spLocks noGrp="1"/>
          </p:cNvSpPr>
          <p:nvPr>
            <p:ph type="sldNum" idx="4294967295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29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</p:spTree>
    <p:extLst>
      <p:ext uri="{BB962C8B-B14F-4D97-AF65-F5344CB8AC3E}">
        <p14:creationId xmlns:p14="http://schemas.microsoft.com/office/powerpoint/2010/main" val="185466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an overview of the SI2025 initiative</a:t>
            </a:r>
          </a:p>
          <a:p>
            <a:r>
              <a:rPr lang="en-US" dirty="0"/>
              <a:t>Introduce the 8 themes that have emerged from SI2025</a:t>
            </a:r>
          </a:p>
          <a:p>
            <a:r>
              <a:rPr lang="en-US" dirty="0"/>
              <a:t>Discuss the recommendations from the SI2025 Task Force and implications for your Sponsoring Institution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54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initiated by ACGME in 2015</a:t>
            </a:r>
          </a:p>
          <a:p>
            <a:r>
              <a:rPr lang="en-US" dirty="0"/>
              <a:t>Purpose to develop a future vision for institutions sponsoring graduate medical education programs</a:t>
            </a:r>
          </a:p>
          <a:p>
            <a:r>
              <a:rPr lang="en-US" dirty="0"/>
              <a:t>SI2025 Task Force appointed by ACGME BOD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SI2025?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6743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Facilitated ”listening sessions” across the U.S. at existing SIs</a:t>
            </a:r>
          </a:p>
          <a:p>
            <a:endParaRPr lang="en-US" dirty="0"/>
          </a:p>
          <a:p>
            <a:r>
              <a:rPr lang="en-US" dirty="0"/>
              <a:t>Listening sessions gathered information and allowed for conversations</a:t>
            </a:r>
          </a:p>
          <a:p>
            <a:pPr lvl="1"/>
            <a:r>
              <a:rPr lang="en-US" dirty="0"/>
              <a:t>Identify up to 4 aspects of health care delivery in the U.S. in the year 2025 that are most likely to impact GME</a:t>
            </a:r>
          </a:p>
          <a:p>
            <a:pPr lvl="1"/>
            <a:r>
              <a:rPr lang="en-US" dirty="0"/>
              <a:t>How will these aspects of future health care delivery affect the GME needs of residents and fellows?</a:t>
            </a:r>
          </a:p>
          <a:p>
            <a:pPr lvl="1"/>
            <a:r>
              <a:rPr lang="en-US" dirty="0"/>
              <a:t>How will these aspects of future care delivery affect the organization of residency and fellowship training?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SI2025 Task Force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0338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283474"/>
              </p:ext>
            </p:extLst>
          </p:nvPr>
        </p:nvGraphicFramePr>
        <p:xfrm>
          <a:off x="628650" y="1738313"/>
          <a:ext cx="78867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Webinar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Changing health</a:t>
                      </a:r>
                      <a:r>
                        <a:rPr lang="en-US" baseline="0" dirty="0"/>
                        <a:t> care needs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SI2025 Part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Changes in health care delivery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SI2025 Part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Evolution in health care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SI2025 Part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Evolution in the role of the physician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SI2025 Part</a:t>
                      </a:r>
                      <a:r>
                        <a:rPr lang="en-US" baseline="0" dirty="0"/>
                        <a:t> 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Evolution in the role of other health care professionals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SI2025 </a:t>
                      </a:r>
                      <a:r>
                        <a:rPr lang="en-US" baseline="0" dirty="0"/>
                        <a:t>Part 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Evolution in GME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SI2025</a:t>
                      </a:r>
                      <a:r>
                        <a:rPr lang="en-US" baseline="0" dirty="0"/>
                        <a:t> Part 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Uncertainties in</a:t>
                      </a:r>
                      <a:r>
                        <a:rPr lang="en-US" baseline="0" dirty="0"/>
                        <a:t> models for GME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SI2025 Part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Role of GME in continuum of medical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SI2025 Part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Force Findings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0866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994225"/>
            <a:ext cx="7886700" cy="443890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/>
              <a:t>Changing health care needs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Changes in health care delivery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Evolution in health care systems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Evolution in the role of the physician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Evolution in the role of other health care professionals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Evolution in GME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Uncertainties in models for GME funding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Role of GME in the continuum of medical education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theme are you most concerned about when thinking about planning for the future in GME?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0785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internet usage &amp; wearable/portable devices</a:t>
            </a:r>
          </a:p>
          <a:p>
            <a:r>
              <a:rPr lang="en-US" dirty="0"/>
              <a:t>Baby boomers</a:t>
            </a:r>
          </a:p>
          <a:p>
            <a:r>
              <a:rPr lang="en-US" dirty="0"/>
              <a:t>Generation X</a:t>
            </a:r>
          </a:p>
          <a:p>
            <a:r>
              <a:rPr lang="en-US" dirty="0"/>
              <a:t>Millennials</a:t>
            </a:r>
          </a:p>
          <a:p>
            <a:r>
              <a:rPr lang="en-US" dirty="0"/>
              <a:t>Racial/Ethnic Diversity</a:t>
            </a:r>
          </a:p>
          <a:p>
            <a:r>
              <a:rPr lang="en-US" dirty="0"/>
              <a:t>Patient contact with health care professionals</a:t>
            </a:r>
          </a:p>
          <a:p>
            <a:r>
              <a:rPr lang="en-US" dirty="0"/>
              <a:t>Public health care quality information</a:t>
            </a:r>
          </a:p>
          <a:p>
            <a:r>
              <a:rPr lang="en-US" dirty="0"/>
              <a:t>Big data</a:t>
            </a:r>
          </a:p>
          <a:p>
            <a:r>
              <a:rPr lang="en-US" dirty="0"/>
              <a:t>Patient access to own health care data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Health Care Needs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9209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Physicians and health care teams</a:t>
            </a:r>
          </a:p>
          <a:p>
            <a:r>
              <a:rPr lang="en-US" dirty="0"/>
              <a:t>Retail health care</a:t>
            </a:r>
          </a:p>
          <a:p>
            <a:r>
              <a:rPr lang="en-US" dirty="0"/>
              <a:t>Hierarchy of health care teams</a:t>
            </a:r>
          </a:p>
          <a:p>
            <a:r>
              <a:rPr lang="en-US" dirty="0"/>
              <a:t>Medical knowledge and standardization of clinical care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Health Care Delivery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19858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PME-201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ME-2016" id="{CDBB09D6-2E31-6544-8AD6-22CA05291743}" vid="{98D09D54-364A-314E-A8DE-A1E776F54B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PME-2016</Template>
  <TotalTime>1586</TotalTime>
  <Words>1454</Words>
  <Application>Microsoft Macintosh PowerPoint</Application>
  <PresentationFormat>On-screen Show (4:3)</PresentationFormat>
  <Paragraphs>309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ＭＳ Ｐゴシック</vt:lpstr>
      <vt:lpstr>Arial</vt:lpstr>
      <vt:lpstr>Calibri</vt:lpstr>
      <vt:lpstr>Comic Sans MS</vt:lpstr>
      <vt:lpstr>Lucida Bright</vt:lpstr>
      <vt:lpstr>Wingdings</vt:lpstr>
      <vt:lpstr>PME-2016</vt:lpstr>
      <vt:lpstr>SI2025 Part I:  Introduction &amp; Overview</vt:lpstr>
      <vt:lpstr> </vt:lpstr>
      <vt:lpstr>Objectives</vt:lpstr>
      <vt:lpstr>What is SI2025?</vt:lpstr>
      <vt:lpstr>SI2025 Task Force</vt:lpstr>
      <vt:lpstr>Task Force Findings</vt:lpstr>
      <vt:lpstr>Which theme are you most concerned about when thinking about planning for the future in GME?</vt:lpstr>
      <vt:lpstr>Changing Health Care Needs</vt:lpstr>
      <vt:lpstr>Changes in Health Care Delivery</vt:lpstr>
      <vt:lpstr>Evolution in Health Care Systems</vt:lpstr>
      <vt:lpstr>Evolution in Role of Physician</vt:lpstr>
      <vt:lpstr>Homework Assignment</vt:lpstr>
      <vt:lpstr>Evolution in Role of Other Health Care Professionals</vt:lpstr>
      <vt:lpstr>Evolution in GME</vt:lpstr>
      <vt:lpstr>Evolution of GME</vt:lpstr>
      <vt:lpstr>Uncertainty in GME Funding</vt:lpstr>
      <vt:lpstr>Role of GME in Continuum of Medical Education</vt:lpstr>
      <vt:lpstr>Concerns for the Future</vt:lpstr>
      <vt:lpstr>Concerns for the Future</vt:lpstr>
      <vt:lpstr>Concerns for the Future</vt:lpstr>
      <vt:lpstr>Evolution of SIs</vt:lpstr>
      <vt:lpstr>ACGME Responsibilties</vt:lpstr>
      <vt:lpstr>Recommendations</vt:lpstr>
      <vt:lpstr>Recommendations</vt:lpstr>
      <vt:lpstr>Recommendations</vt:lpstr>
      <vt:lpstr>Recommendations</vt:lpstr>
      <vt:lpstr>Resources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44</cp:revision>
  <dcterms:created xsi:type="dcterms:W3CDTF">2016-03-20T11:36:31Z</dcterms:created>
  <dcterms:modified xsi:type="dcterms:W3CDTF">2019-01-07T15:56:37Z</dcterms:modified>
</cp:coreProperties>
</file>