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323" r:id="rId3"/>
    <p:sldId id="258" r:id="rId4"/>
    <p:sldId id="259" r:id="rId5"/>
    <p:sldId id="261" r:id="rId6"/>
    <p:sldId id="274" r:id="rId7"/>
    <p:sldId id="276" r:id="rId8"/>
    <p:sldId id="279" r:id="rId9"/>
    <p:sldId id="292" r:id="rId10"/>
    <p:sldId id="370" r:id="rId11"/>
    <p:sldId id="375" r:id="rId12"/>
    <p:sldId id="425" r:id="rId13"/>
    <p:sldId id="426" r:id="rId14"/>
    <p:sldId id="427" r:id="rId15"/>
    <p:sldId id="290" r:id="rId16"/>
    <p:sldId id="376" r:id="rId17"/>
    <p:sldId id="419" r:id="rId18"/>
    <p:sldId id="291" r:id="rId19"/>
    <p:sldId id="372" r:id="rId20"/>
    <p:sldId id="374" r:id="rId21"/>
    <p:sldId id="377" r:id="rId22"/>
    <p:sldId id="289" r:id="rId23"/>
    <p:sldId id="366" r:id="rId24"/>
    <p:sldId id="368" r:id="rId25"/>
    <p:sldId id="373" r:id="rId26"/>
    <p:sldId id="420" r:id="rId27"/>
    <p:sldId id="421" r:id="rId28"/>
    <p:sldId id="277" r:id="rId29"/>
    <p:sldId id="422" r:id="rId30"/>
    <p:sldId id="424" r:id="rId31"/>
    <p:sldId id="367" r:id="rId32"/>
    <p:sldId id="284" r:id="rId33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A40F98A-ECF8-4311-8B48-EB6ACF167B21}">
          <p14:sldIdLst>
            <p14:sldId id="256"/>
            <p14:sldId id="323"/>
            <p14:sldId id="258"/>
            <p14:sldId id="259"/>
            <p14:sldId id="261"/>
          </p14:sldIdLst>
        </p14:section>
        <p14:section name="Strategic Planning Concept Building" id="{647E1027-9F33-48D4-B3E2-A9BE14C640E5}">
          <p14:sldIdLst>
            <p14:sldId id="274"/>
            <p14:sldId id="276"/>
            <p14:sldId id="279"/>
            <p14:sldId id="292"/>
            <p14:sldId id="370"/>
            <p14:sldId id="375"/>
            <p14:sldId id="425"/>
            <p14:sldId id="426"/>
            <p14:sldId id="427"/>
          </p14:sldIdLst>
        </p14:section>
        <p14:section name="Finance" id="{9459B5D5-275D-4013-A590-CFDA5CEAE2D1}">
          <p14:sldIdLst>
            <p14:sldId id="290"/>
            <p14:sldId id="376"/>
            <p14:sldId id="419"/>
            <p14:sldId id="291"/>
            <p14:sldId id="372"/>
            <p14:sldId id="374"/>
          </p14:sldIdLst>
        </p14:section>
        <p14:section name="Workforce Planning" id="{A129CD0C-DCFF-4F2F-859F-CBBE8C8DE332}">
          <p14:sldIdLst>
            <p14:sldId id="377"/>
          </p14:sldIdLst>
        </p14:section>
        <p14:section name="AI" id="{DF7AFCF0-AC77-44E2-B393-9E26F84B440D}">
          <p14:sldIdLst>
            <p14:sldId id="289"/>
          </p14:sldIdLst>
        </p14:section>
        <p14:section name="C-Suite" id="{F73CDD25-9BBF-4D05-88F5-24315CDDD027}">
          <p14:sldIdLst>
            <p14:sldId id="366"/>
            <p14:sldId id="368"/>
          </p14:sldIdLst>
        </p14:section>
        <p14:section name="Value of GME" id="{C79AB07C-8579-4A75-A459-7F94A601B384}">
          <p14:sldIdLst>
            <p14:sldId id="373"/>
          </p14:sldIdLst>
        </p14:section>
        <p14:section name="Take Home" id="{F170A51B-F544-409A-AC48-500EAA5CFBD7}">
          <p14:sldIdLst>
            <p14:sldId id="420"/>
            <p14:sldId id="421"/>
            <p14:sldId id="277"/>
            <p14:sldId id="422"/>
            <p14:sldId id="424"/>
            <p14:sldId id="367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D67EE2-DC08-4917-ACBF-224D4CEFF3A7}">
  <a:tblStyle styleId="{ADD67EE2-DC08-4917-ACBF-224D4CEFF3A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5613" autoAdjust="0"/>
  </p:normalViewPr>
  <p:slideViewPr>
    <p:cSldViewPr snapToGrid="0">
      <p:cViewPr varScale="1">
        <p:scale>
          <a:sx n="105" d="100"/>
          <a:sy n="105" d="100"/>
        </p:scale>
        <p:origin x="178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1AA2F2-8D61-4F8D-9556-87EA0C03415F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9C720B-780E-465C-B85C-00CD38C1C099}">
      <dgm:prSet phldrT="[Text]"/>
      <dgm:spPr/>
      <dgm:t>
        <a:bodyPr/>
        <a:lstStyle/>
        <a:p>
          <a:r>
            <a:rPr lang="en-US" dirty="0"/>
            <a:t>Evolving Roles</a:t>
          </a:r>
        </a:p>
      </dgm:t>
    </dgm:pt>
    <dgm:pt modelId="{B7A3468F-C7ED-45C9-BF08-4D94907E8BCF}" type="parTrans" cxnId="{AA268F3D-2C4C-438F-B402-548846FFFECF}">
      <dgm:prSet/>
      <dgm:spPr/>
      <dgm:t>
        <a:bodyPr/>
        <a:lstStyle/>
        <a:p>
          <a:endParaRPr lang="en-US"/>
        </a:p>
      </dgm:t>
    </dgm:pt>
    <dgm:pt modelId="{63E17DEA-9EC8-4743-8DA6-1B391D6DAF9A}" type="sibTrans" cxnId="{AA268F3D-2C4C-438F-B402-548846FFFECF}">
      <dgm:prSet/>
      <dgm:spPr/>
      <dgm:t>
        <a:bodyPr/>
        <a:lstStyle/>
        <a:p>
          <a:endParaRPr lang="en-US"/>
        </a:p>
      </dgm:t>
    </dgm:pt>
    <dgm:pt modelId="{55AE0B64-6EA1-41F3-8FD7-DF325E857C17}">
      <dgm:prSet phldrT="[Text]"/>
      <dgm:spPr/>
      <dgm:t>
        <a:bodyPr/>
        <a:lstStyle/>
        <a:p>
          <a:r>
            <a:rPr lang="en-US" dirty="0"/>
            <a:t>Physicians</a:t>
          </a:r>
        </a:p>
      </dgm:t>
    </dgm:pt>
    <dgm:pt modelId="{86C600BF-CAE2-4DD2-8791-B8A4098677DE}" type="parTrans" cxnId="{44E7DB42-2E7E-424E-ADB0-F35735B85056}">
      <dgm:prSet/>
      <dgm:spPr/>
      <dgm:t>
        <a:bodyPr/>
        <a:lstStyle/>
        <a:p>
          <a:endParaRPr lang="en-US"/>
        </a:p>
      </dgm:t>
    </dgm:pt>
    <dgm:pt modelId="{F7F27927-9B77-41EB-96A9-1EB9B98094FF}" type="sibTrans" cxnId="{44E7DB42-2E7E-424E-ADB0-F35735B85056}">
      <dgm:prSet/>
      <dgm:spPr/>
      <dgm:t>
        <a:bodyPr/>
        <a:lstStyle/>
        <a:p>
          <a:endParaRPr lang="en-US"/>
        </a:p>
      </dgm:t>
    </dgm:pt>
    <dgm:pt modelId="{1253DBDF-F0EB-4C8C-8741-192FA497B97A}">
      <dgm:prSet phldrT="[Text]"/>
      <dgm:spPr/>
      <dgm:t>
        <a:bodyPr/>
        <a:lstStyle/>
        <a:p>
          <a:r>
            <a:rPr lang="en-US" dirty="0"/>
            <a:t>GME</a:t>
          </a:r>
        </a:p>
      </dgm:t>
    </dgm:pt>
    <dgm:pt modelId="{7859A637-9018-4EC7-B124-78F1EB036975}" type="parTrans" cxnId="{A7981BD7-AF73-4E95-9FF7-8EABB2581642}">
      <dgm:prSet/>
      <dgm:spPr/>
      <dgm:t>
        <a:bodyPr/>
        <a:lstStyle/>
        <a:p>
          <a:endParaRPr lang="en-US"/>
        </a:p>
      </dgm:t>
    </dgm:pt>
    <dgm:pt modelId="{046511C2-C850-407A-A0EA-896CE31E1189}" type="sibTrans" cxnId="{A7981BD7-AF73-4E95-9FF7-8EABB2581642}">
      <dgm:prSet/>
      <dgm:spPr/>
      <dgm:t>
        <a:bodyPr/>
        <a:lstStyle/>
        <a:p>
          <a:endParaRPr lang="en-US"/>
        </a:p>
      </dgm:t>
    </dgm:pt>
    <dgm:pt modelId="{C626AB9D-4044-424A-BF76-5B8D81D9FB71}">
      <dgm:prSet phldrT="[Text]"/>
      <dgm:spPr/>
      <dgm:t>
        <a:bodyPr/>
        <a:lstStyle/>
        <a:p>
          <a:r>
            <a:rPr lang="en-US" dirty="0"/>
            <a:t>Changing</a:t>
          </a:r>
        </a:p>
      </dgm:t>
    </dgm:pt>
    <dgm:pt modelId="{B96C4AC0-04E3-44D0-B5B2-7CDB77482589}" type="parTrans" cxnId="{4743EE74-7FD4-4CB3-8721-086E9C2B14F3}">
      <dgm:prSet/>
      <dgm:spPr/>
      <dgm:t>
        <a:bodyPr/>
        <a:lstStyle/>
        <a:p>
          <a:endParaRPr lang="en-US"/>
        </a:p>
      </dgm:t>
    </dgm:pt>
    <dgm:pt modelId="{8E7AC1F1-448D-4BA6-9B22-9D37E8AE0E5E}" type="sibTrans" cxnId="{4743EE74-7FD4-4CB3-8721-086E9C2B14F3}">
      <dgm:prSet/>
      <dgm:spPr/>
      <dgm:t>
        <a:bodyPr/>
        <a:lstStyle/>
        <a:p>
          <a:endParaRPr lang="en-US"/>
        </a:p>
      </dgm:t>
    </dgm:pt>
    <dgm:pt modelId="{7B252C31-4C43-4392-9DCE-DB72877CAC1D}">
      <dgm:prSet phldrT="[Text]"/>
      <dgm:spPr/>
      <dgm:t>
        <a:bodyPr/>
        <a:lstStyle/>
        <a:p>
          <a:r>
            <a:rPr lang="en-US" dirty="0"/>
            <a:t>Health care delivery systems</a:t>
          </a:r>
        </a:p>
      </dgm:t>
    </dgm:pt>
    <dgm:pt modelId="{4E273F10-238E-4063-AC88-A1D810344819}" type="parTrans" cxnId="{F2B4D5B9-5796-44FC-AAB5-1BEFC19B3E08}">
      <dgm:prSet/>
      <dgm:spPr/>
      <dgm:t>
        <a:bodyPr/>
        <a:lstStyle/>
        <a:p>
          <a:endParaRPr lang="en-US"/>
        </a:p>
      </dgm:t>
    </dgm:pt>
    <dgm:pt modelId="{EC6486A3-232F-40D7-804D-F9E930A9D9E2}" type="sibTrans" cxnId="{F2B4D5B9-5796-44FC-AAB5-1BEFC19B3E08}">
      <dgm:prSet/>
      <dgm:spPr/>
      <dgm:t>
        <a:bodyPr/>
        <a:lstStyle/>
        <a:p>
          <a:endParaRPr lang="en-US"/>
        </a:p>
      </dgm:t>
    </dgm:pt>
    <dgm:pt modelId="{03F34EF1-180E-49C6-B2D4-FAC803899ADB}">
      <dgm:prSet phldrT="[Text]"/>
      <dgm:spPr/>
      <dgm:t>
        <a:bodyPr/>
        <a:lstStyle/>
        <a:p>
          <a:r>
            <a:rPr lang="en-US" dirty="0"/>
            <a:t>Payment models</a:t>
          </a:r>
        </a:p>
      </dgm:t>
    </dgm:pt>
    <dgm:pt modelId="{614EF19D-B6F1-4A20-A0C3-01C70C5A2CE2}" type="parTrans" cxnId="{9A6F3AB1-FE91-4D78-BEA1-E90377634BFF}">
      <dgm:prSet/>
      <dgm:spPr/>
      <dgm:t>
        <a:bodyPr/>
        <a:lstStyle/>
        <a:p>
          <a:endParaRPr lang="en-US"/>
        </a:p>
      </dgm:t>
    </dgm:pt>
    <dgm:pt modelId="{767647AD-68AB-4D30-8408-C01D2BB2A29C}" type="sibTrans" cxnId="{9A6F3AB1-FE91-4D78-BEA1-E90377634BFF}">
      <dgm:prSet/>
      <dgm:spPr/>
      <dgm:t>
        <a:bodyPr/>
        <a:lstStyle/>
        <a:p>
          <a:endParaRPr lang="en-US"/>
        </a:p>
      </dgm:t>
    </dgm:pt>
    <dgm:pt modelId="{C973B04D-2553-4253-97F1-C44633DF0C61}">
      <dgm:prSet phldrT="[Text]"/>
      <dgm:spPr/>
      <dgm:t>
        <a:bodyPr/>
        <a:lstStyle/>
        <a:p>
          <a:r>
            <a:rPr lang="en-US" dirty="0"/>
            <a:t>Health Care Team composition</a:t>
          </a:r>
        </a:p>
      </dgm:t>
    </dgm:pt>
    <dgm:pt modelId="{DEEBC431-0DD1-48B5-860E-84CF15133CA8}" type="parTrans" cxnId="{9AE0CC6E-41D0-4ED1-A3EA-44FD91119EAC}">
      <dgm:prSet/>
      <dgm:spPr/>
      <dgm:t>
        <a:bodyPr/>
        <a:lstStyle/>
        <a:p>
          <a:endParaRPr lang="en-US"/>
        </a:p>
      </dgm:t>
    </dgm:pt>
    <dgm:pt modelId="{71105C38-975D-4BB8-8478-B7BC00114456}" type="sibTrans" cxnId="{9AE0CC6E-41D0-4ED1-A3EA-44FD91119EAC}">
      <dgm:prSet/>
      <dgm:spPr/>
      <dgm:t>
        <a:bodyPr/>
        <a:lstStyle/>
        <a:p>
          <a:endParaRPr lang="en-US"/>
        </a:p>
      </dgm:t>
    </dgm:pt>
    <dgm:pt modelId="{654F7597-5DB2-4F4C-87AD-CD05601414EF}" type="pres">
      <dgm:prSet presAssocID="{631AA2F2-8D61-4F8D-9556-87EA0C03415F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906BF47E-099B-4B1D-AEE7-6EC530C6FBF3}" type="pres">
      <dgm:prSet presAssocID="{631AA2F2-8D61-4F8D-9556-87EA0C03415F}" presName="dummyMaxCanvas" presStyleCnt="0"/>
      <dgm:spPr/>
    </dgm:pt>
    <dgm:pt modelId="{A1764C98-A8AC-42F6-82D1-AAF0C1CEFD22}" type="pres">
      <dgm:prSet presAssocID="{631AA2F2-8D61-4F8D-9556-87EA0C03415F}" presName="parentComposite" presStyleCnt="0"/>
      <dgm:spPr/>
    </dgm:pt>
    <dgm:pt modelId="{E4F031A9-80EE-4DB6-9DC1-E9B2607B5D86}" type="pres">
      <dgm:prSet presAssocID="{631AA2F2-8D61-4F8D-9556-87EA0C03415F}" presName="parent1" presStyleLbl="alignAccFollowNode1" presStyleIdx="0" presStyleCnt="4">
        <dgm:presLayoutVars>
          <dgm:chMax val="4"/>
        </dgm:presLayoutVars>
      </dgm:prSet>
      <dgm:spPr/>
    </dgm:pt>
    <dgm:pt modelId="{5F2E2CED-D055-44AB-9762-BDB2D3DCDA02}" type="pres">
      <dgm:prSet presAssocID="{631AA2F2-8D61-4F8D-9556-87EA0C03415F}" presName="parent2" presStyleLbl="alignAccFollowNode1" presStyleIdx="1" presStyleCnt="4">
        <dgm:presLayoutVars>
          <dgm:chMax val="4"/>
        </dgm:presLayoutVars>
      </dgm:prSet>
      <dgm:spPr/>
    </dgm:pt>
    <dgm:pt modelId="{09F77CE0-70FC-4788-90B8-49387E7B142B}" type="pres">
      <dgm:prSet presAssocID="{631AA2F2-8D61-4F8D-9556-87EA0C03415F}" presName="childrenComposite" presStyleCnt="0"/>
      <dgm:spPr/>
    </dgm:pt>
    <dgm:pt modelId="{FF6E8497-EFEE-4EC9-AB88-771A9A8E43D0}" type="pres">
      <dgm:prSet presAssocID="{631AA2F2-8D61-4F8D-9556-87EA0C03415F}" presName="dummyMaxCanvas_ChildArea" presStyleCnt="0"/>
      <dgm:spPr/>
    </dgm:pt>
    <dgm:pt modelId="{9155151F-3499-4C39-B885-885DE95623CE}" type="pres">
      <dgm:prSet presAssocID="{631AA2F2-8D61-4F8D-9556-87EA0C03415F}" presName="fulcrum" presStyleLbl="alignAccFollowNode1" presStyleIdx="2" presStyleCnt="4"/>
      <dgm:spPr/>
    </dgm:pt>
    <dgm:pt modelId="{0674809A-3A44-4199-8E1C-024246D158D8}" type="pres">
      <dgm:prSet presAssocID="{631AA2F2-8D61-4F8D-9556-87EA0C03415F}" presName="balance_23" presStyleLbl="alignAccFollowNode1" presStyleIdx="3" presStyleCnt="4">
        <dgm:presLayoutVars>
          <dgm:bulletEnabled val="1"/>
        </dgm:presLayoutVars>
      </dgm:prSet>
      <dgm:spPr/>
    </dgm:pt>
    <dgm:pt modelId="{FFF8FC0B-4858-421E-BF19-06A628C952C7}" type="pres">
      <dgm:prSet presAssocID="{631AA2F2-8D61-4F8D-9556-87EA0C03415F}" presName="right_23_1" presStyleLbl="node1" presStyleIdx="0" presStyleCnt="5">
        <dgm:presLayoutVars>
          <dgm:bulletEnabled val="1"/>
        </dgm:presLayoutVars>
      </dgm:prSet>
      <dgm:spPr/>
    </dgm:pt>
    <dgm:pt modelId="{D0392532-C1D0-486B-9A40-173ED5E1A138}" type="pres">
      <dgm:prSet presAssocID="{631AA2F2-8D61-4F8D-9556-87EA0C03415F}" presName="right_23_2" presStyleLbl="node1" presStyleIdx="1" presStyleCnt="5">
        <dgm:presLayoutVars>
          <dgm:bulletEnabled val="1"/>
        </dgm:presLayoutVars>
      </dgm:prSet>
      <dgm:spPr/>
    </dgm:pt>
    <dgm:pt modelId="{010EC34C-3A3A-4C84-B85D-5FAF54226C73}" type="pres">
      <dgm:prSet presAssocID="{631AA2F2-8D61-4F8D-9556-87EA0C03415F}" presName="right_23_3" presStyleLbl="node1" presStyleIdx="2" presStyleCnt="5">
        <dgm:presLayoutVars>
          <dgm:bulletEnabled val="1"/>
        </dgm:presLayoutVars>
      </dgm:prSet>
      <dgm:spPr/>
    </dgm:pt>
    <dgm:pt modelId="{FC05EF4D-F4AA-4DE2-B069-FA88D704F3E6}" type="pres">
      <dgm:prSet presAssocID="{631AA2F2-8D61-4F8D-9556-87EA0C03415F}" presName="left_23_1" presStyleLbl="node1" presStyleIdx="3" presStyleCnt="5">
        <dgm:presLayoutVars>
          <dgm:bulletEnabled val="1"/>
        </dgm:presLayoutVars>
      </dgm:prSet>
      <dgm:spPr/>
    </dgm:pt>
    <dgm:pt modelId="{CEA7E580-F511-4D0C-9D3A-A4EDB02441B4}" type="pres">
      <dgm:prSet presAssocID="{631AA2F2-8D61-4F8D-9556-87EA0C03415F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F4D04003-F987-4108-9AC9-06A8B767196A}" type="presOf" srcId="{1253DBDF-F0EB-4C8C-8741-192FA497B97A}" destId="{CEA7E580-F511-4D0C-9D3A-A4EDB02441B4}" srcOrd="0" destOrd="0" presId="urn:microsoft.com/office/officeart/2005/8/layout/balance1"/>
    <dgm:cxn modelId="{609CA613-731B-4789-8070-CBFB13BF33B3}" type="presOf" srcId="{55AE0B64-6EA1-41F3-8FD7-DF325E857C17}" destId="{FC05EF4D-F4AA-4DE2-B069-FA88D704F3E6}" srcOrd="0" destOrd="0" presId="urn:microsoft.com/office/officeart/2005/8/layout/balance1"/>
    <dgm:cxn modelId="{AA268F3D-2C4C-438F-B402-548846FFFECF}" srcId="{631AA2F2-8D61-4F8D-9556-87EA0C03415F}" destId="{AD9C720B-780E-465C-B85C-00CD38C1C099}" srcOrd="0" destOrd="0" parTransId="{B7A3468F-C7ED-45C9-BF08-4D94907E8BCF}" sibTransId="{63E17DEA-9EC8-4743-8DA6-1B391D6DAF9A}"/>
    <dgm:cxn modelId="{44E7DB42-2E7E-424E-ADB0-F35735B85056}" srcId="{AD9C720B-780E-465C-B85C-00CD38C1C099}" destId="{55AE0B64-6EA1-41F3-8FD7-DF325E857C17}" srcOrd="0" destOrd="0" parTransId="{86C600BF-CAE2-4DD2-8791-B8A4098677DE}" sibTransId="{F7F27927-9B77-41EB-96A9-1EB9B98094FF}"/>
    <dgm:cxn modelId="{6E31C347-38F6-4735-8BC2-C464814BB5B5}" type="presOf" srcId="{631AA2F2-8D61-4F8D-9556-87EA0C03415F}" destId="{654F7597-5DB2-4F4C-87AD-CD05601414EF}" srcOrd="0" destOrd="0" presId="urn:microsoft.com/office/officeart/2005/8/layout/balance1"/>
    <dgm:cxn modelId="{4808395A-70B1-4E9B-9297-21D5C85005BA}" type="presOf" srcId="{C973B04D-2553-4253-97F1-C44633DF0C61}" destId="{010EC34C-3A3A-4C84-B85D-5FAF54226C73}" srcOrd="0" destOrd="0" presId="urn:microsoft.com/office/officeart/2005/8/layout/balance1"/>
    <dgm:cxn modelId="{9AE0CC6E-41D0-4ED1-A3EA-44FD91119EAC}" srcId="{C626AB9D-4044-424A-BF76-5B8D81D9FB71}" destId="{C973B04D-2553-4253-97F1-C44633DF0C61}" srcOrd="2" destOrd="0" parTransId="{DEEBC431-0DD1-48B5-860E-84CF15133CA8}" sibTransId="{71105C38-975D-4BB8-8478-B7BC00114456}"/>
    <dgm:cxn modelId="{4743EE74-7FD4-4CB3-8721-086E9C2B14F3}" srcId="{631AA2F2-8D61-4F8D-9556-87EA0C03415F}" destId="{C626AB9D-4044-424A-BF76-5B8D81D9FB71}" srcOrd="1" destOrd="0" parTransId="{B96C4AC0-04E3-44D0-B5B2-7CDB77482589}" sibTransId="{8E7AC1F1-448D-4BA6-9B22-9D37E8AE0E5E}"/>
    <dgm:cxn modelId="{A94F6F91-7D8A-4ADB-8022-35F22E408CED}" type="presOf" srcId="{7B252C31-4C43-4392-9DCE-DB72877CAC1D}" destId="{FFF8FC0B-4858-421E-BF19-06A628C952C7}" srcOrd="0" destOrd="0" presId="urn:microsoft.com/office/officeart/2005/8/layout/balance1"/>
    <dgm:cxn modelId="{9A6F3AB1-FE91-4D78-BEA1-E90377634BFF}" srcId="{C626AB9D-4044-424A-BF76-5B8D81D9FB71}" destId="{03F34EF1-180E-49C6-B2D4-FAC803899ADB}" srcOrd="1" destOrd="0" parTransId="{614EF19D-B6F1-4A20-A0C3-01C70C5A2CE2}" sibTransId="{767647AD-68AB-4D30-8408-C01D2BB2A29C}"/>
    <dgm:cxn modelId="{F2B4D5B9-5796-44FC-AAB5-1BEFC19B3E08}" srcId="{C626AB9D-4044-424A-BF76-5B8D81D9FB71}" destId="{7B252C31-4C43-4392-9DCE-DB72877CAC1D}" srcOrd="0" destOrd="0" parTransId="{4E273F10-238E-4063-AC88-A1D810344819}" sibTransId="{EC6486A3-232F-40D7-804D-F9E930A9D9E2}"/>
    <dgm:cxn modelId="{D652C4D2-D00C-4231-B4BF-4464042EFC9E}" type="presOf" srcId="{AD9C720B-780E-465C-B85C-00CD38C1C099}" destId="{E4F031A9-80EE-4DB6-9DC1-E9B2607B5D86}" srcOrd="0" destOrd="0" presId="urn:microsoft.com/office/officeart/2005/8/layout/balance1"/>
    <dgm:cxn modelId="{A7981BD7-AF73-4E95-9FF7-8EABB2581642}" srcId="{AD9C720B-780E-465C-B85C-00CD38C1C099}" destId="{1253DBDF-F0EB-4C8C-8741-192FA497B97A}" srcOrd="1" destOrd="0" parTransId="{7859A637-9018-4EC7-B124-78F1EB036975}" sibTransId="{046511C2-C850-407A-A0EA-896CE31E1189}"/>
    <dgm:cxn modelId="{55D0D2D7-9AC2-412D-AD46-AF7F7F0F517E}" type="presOf" srcId="{03F34EF1-180E-49C6-B2D4-FAC803899ADB}" destId="{D0392532-C1D0-486B-9A40-173ED5E1A138}" srcOrd="0" destOrd="0" presId="urn:microsoft.com/office/officeart/2005/8/layout/balance1"/>
    <dgm:cxn modelId="{2B1C03EB-25FA-4788-8CD9-BC78C4EE9938}" type="presOf" srcId="{C626AB9D-4044-424A-BF76-5B8D81D9FB71}" destId="{5F2E2CED-D055-44AB-9762-BDB2D3DCDA02}" srcOrd="0" destOrd="0" presId="urn:microsoft.com/office/officeart/2005/8/layout/balance1"/>
    <dgm:cxn modelId="{6CB90F71-844D-4961-9A3B-0284CFC3AA83}" type="presParOf" srcId="{654F7597-5DB2-4F4C-87AD-CD05601414EF}" destId="{906BF47E-099B-4B1D-AEE7-6EC530C6FBF3}" srcOrd="0" destOrd="0" presId="urn:microsoft.com/office/officeart/2005/8/layout/balance1"/>
    <dgm:cxn modelId="{7EBDA73C-2E10-4E58-B1A0-1E5DDB44EC1A}" type="presParOf" srcId="{654F7597-5DB2-4F4C-87AD-CD05601414EF}" destId="{A1764C98-A8AC-42F6-82D1-AAF0C1CEFD22}" srcOrd="1" destOrd="0" presId="urn:microsoft.com/office/officeart/2005/8/layout/balance1"/>
    <dgm:cxn modelId="{67E1F4FF-4372-49AE-B768-652C1659DC82}" type="presParOf" srcId="{A1764C98-A8AC-42F6-82D1-AAF0C1CEFD22}" destId="{E4F031A9-80EE-4DB6-9DC1-E9B2607B5D86}" srcOrd="0" destOrd="0" presId="urn:microsoft.com/office/officeart/2005/8/layout/balance1"/>
    <dgm:cxn modelId="{69CD0375-ED45-4881-8A84-963FEBE5E10E}" type="presParOf" srcId="{A1764C98-A8AC-42F6-82D1-AAF0C1CEFD22}" destId="{5F2E2CED-D055-44AB-9762-BDB2D3DCDA02}" srcOrd="1" destOrd="0" presId="urn:microsoft.com/office/officeart/2005/8/layout/balance1"/>
    <dgm:cxn modelId="{7AEDA402-A428-4B11-B3DE-EE561C2BCE0E}" type="presParOf" srcId="{654F7597-5DB2-4F4C-87AD-CD05601414EF}" destId="{09F77CE0-70FC-4788-90B8-49387E7B142B}" srcOrd="2" destOrd="0" presId="urn:microsoft.com/office/officeart/2005/8/layout/balance1"/>
    <dgm:cxn modelId="{074FFE97-5D94-4E1C-A46D-B1F85A3B5622}" type="presParOf" srcId="{09F77CE0-70FC-4788-90B8-49387E7B142B}" destId="{FF6E8497-EFEE-4EC9-AB88-771A9A8E43D0}" srcOrd="0" destOrd="0" presId="urn:microsoft.com/office/officeart/2005/8/layout/balance1"/>
    <dgm:cxn modelId="{45B1B764-56DF-4867-AD06-2F6E1F378047}" type="presParOf" srcId="{09F77CE0-70FC-4788-90B8-49387E7B142B}" destId="{9155151F-3499-4C39-B885-885DE95623CE}" srcOrd="1" destOrd="0" presId="urn:microsoft.com/office/officeart/2005/8/layout/balance1"/>
    <dgm:cxn modelId="{7D0DF3E3-22C6-48B1-8080-06EDF41E9E95}" type="presParOf" srcId="{09F77CE0-70FC-4788-90B8-49387E7B142B}" destId="{0674809A-3A44-4199-8E1C-024246D158D8}" srcOrd="2" destOrd="0" presId="urn:microsoft.com/office/officeart/2005/8/layout/balance1"/>
    <dgm:cxn modelId="{1F31DB0A-4D49-445F-BA10-E72A8C675034}" type="presParOf" srcId="{09F77CE0-70FC-4788-90B8-49387E7B142B}" destId="{FFF8FC0B-4858-421E-BF19-06A628C952C7}" srcOrd="3" destOrd="0" presId="urn:microsoft.com/office/officeart/2005/8/layout/balance1"/>
    <dgm:cxn modelId="{32658C49-DD13-43C9-8FD2-87EAE0A7A872}" type="presParOf" srcId="{09F77CE0-70FC-4788-90B8-49387E7B142B}" destId="{D0392532-C1D0-486B-9A40-173ED5E1A138}" srcOrd="4" destOrd="0" presId="urn:microsoft.com/office/officeart/2005/8/layout/balance1"/>
    <dgm:cxn modelId="{B8AF8689-CA09-4C6C-B8F1-85C13FAC1599}" type="presParOf" srcId="{09F77CE0-70FC-4788-90B8-49387E7B142B}" destId="{010EC34C-3A3A-4C84-B85D-5FAF54226C73}" srcOrd="5" destOrd="0" presId="urn:microsoft.com/office/officeart/2005/8/layout/balance1"/>
    <dgm:cxn modelId="{81E50253-7AA7-4B4E-B82B-103C15AFD368}" type="presParOf" srcId="{09F77CE0-70FC-4788-90B8-49387E7B142B}" destId="{FC05EF4D-F4AA-4DE2-B069-FA88D704F3E6}" srcOrd="6" destOrd="0" presId="urn:microsoft.com/office/officeart/2005/8/layout/balance1"/>
    <dgm:cxn modelId="{917D6D2B-8499-425D-8F8B-E4B0FEDEFA29}" type="presParOf" srcId="{09F77CE0-70FC-4788-90B8-49387E7B142B}" destId="{CEA7E580-F511-4D0C-9D3A-A4EDB02441B4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1DC779-836E-4EA0-90A8-D4009383C984}" type="doc">
      <dgm:prSet loTypeId="urn:microsoft.com/office/officeart/2005/8/layout/hProcess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356FD7A-8D33-4AB3-9424-24119BC29C0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dirty="0"/>
            <a:t>Long-term</a:t>
          </a:r>
        </a:p>
      </dgm:t>
    </dgm:pt>
    <dgm:pt modelId="{BC986883-2998-4F83-9CAC-465DFFE6E546}" type="parTrans" cxnId="{22C670C8-E730-4C86-A0AC-9214695BFF90}">
      <dgm:prSet/>
      <dgm:spPr/>
      <dgm:t>
        <a:bodyPr/>
        <a:lstStyle/>
        <a:p>
          <a:endParaRPr lang="en-US"/>
        </a:p>
      </dgm:t>
    </dgm:pt>
    <dgm:pt modelId="{8B1092E2-752A-4847-80E3-2CBB4F2C9BF6}" type="sibTrans" cxnId="{22C670C8-E730-4C86-A0AC-9214695BFF90}">
      <dgm:prSet/>
      <dgm:spPr/>
      <dgm:t>
        <a:bodyPr/>
        <a:lstStyle/>
        <a:p>
          <a:endParaRPr lang="en-US"/>
        </a:p>
      </dgm:t>
    </dgm:pt>
    <dgm:pt modelId="{617F4849-7AEF-4986-9811-5F069C1C1385}">
      <dgm:prSet phldrT="[Text]" custT="1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sz="6000" dirty="0"/>
            <a:t>&gt;5 years</a:t>
          </a:r>
        </a:p>
      </dgm:t>
    </dgm:pt>
    <dgm:pt modelId="{EB4DEC8A-1F3E-4262-A61D-1748B9F1B3D3}" type="parTrans" cxnId="{9D7E79A7-8F42-41A4-BC10-8970423E3EB4}">
      <dgm:prSet/>
      <dgm:spPr/>
      <dgm:t>
        <a:bodyPr/>
        <a:lstStyle/>
        <a:p>
          <a:endParaRPr lang="en-US"/>
        </a:p>
      </dgm:t>
    </dgm:pt>
    <dgm:pt modelId="{8E99A6C5-8BCB-4ECC-A07B-4856E6766508}" type="sibTrans" cxnId="{9D7E79A7-8F42-41A4-BC10-8970423E3EB4}">
      <dgm:prSet/>
      <dgm:spPr/>
      <dgm:t>
        <a:bodyPr/>
        <a:lstStyle/>
        <a:p>
          <a:endParaRPr lang="en-US"/>
        </a:p>
      </dgm:t>
    </dgm:pt>
    <dgm:pt modelId="{B5B7178B-79D3-4433-BE5F-60A1744B67EA}" type="pres">
      <dgm:prSet presAssocID="{EF1DC779-836E-4EA0-90A8-D4009383C984}" presName="theList" presStyleCnt="0">
        <dgm:presLayoutVars>
          <dgm:dir/>
          <dgm:animLvl val="lvl"/>
          <dgm:resizeHandles val="exact"/>
        </dgm:presLayoutVars>
      </dgm:prSet>
      <dgm:spPr/>
    </dgm:pt>
    <dgm:pt modelId="{0B4919F8-D4BF-42E1-8681-EF244F7261C6}" type="pres">
      <dgm:prSet presAssocID="{C356FD7A-8D33-4AB3-9424-24119BC29C07}" presName="compNode" presStyleCnt="0"/>
      <dgm:spPr/>
    </dgm:pt>
    <dgm:pt modelId="{04324725-766B-4A0E-A627-9AB1628185D6}" type="pres">
      <dgm:prSet presAssocID="{C356FD7A-8D33-4AB3-9424-24119BC29C07}" presName="noGeometry" presStyleCnt="0"/>
      <dgm:spPr/>
    </dgm:pt>
    <dgm:pt modelId="{5AD0DCC2-39F0-4530-A298-42797BC53355}" type="pres">
      <dgm:prSet presAssocID="{C356FD7A-8D33-4AB3-9424-24119BC29C07}" presName="childTextVisible" presStyleLbl="bgAccFollowNode1" presStyleIdx="0" presStyleCnt="1" custScaleX="195131">
        <dgm:presLayoutVars>
          <dgm:bulletEnabled val="1"/>
        </dgm:presLayoutVars>
      </dgm:prSet>
      <dgm:spPr/>
    </dgm:pt>
    <dgm:pt modelId="{004DBF61-79EF-4393-BC8C-BD84759A8A9A}" type="pres">
      <dgm:prSet presAssocID="{C356FD7A-8D33-4AB3-9424-24119BC29C07}" presName="childTextHidden" presStyleLbl="bgAccFollowNode1" presStyleIdx="0" presStyleCnt="1"/>
      <dgm:spPr/>
    </dgm:pt>
    <dgm:pt modelId="{1B65DCAC-5A95-4808-A3BA-9F8C433A24B6}" type="pres">
      <dgm:prSet presAssocID="{C356FD7A-8D33-4AB3-9424-24119BC29C07}" presName="parentText" presStyleLbl="node1" presStyleIdx="0" presStyleCnt="1" custScaleX="135796" custScaleY="135796" custLinFactNeighborX="-69865" custLinFactNeighborY="-1187">
        <dgm:presLayoutVars>
          <dgm:chMax val="1"/>
          <dgm:bulletEnabled val="1"/>
        </dgm:presLayoutVars>
      </dgm:prSet>
      <dgm:spPr/>
    </dgm:pt>
  </dgm:ptLst>
  <dgm:cxnLst>
    <dgm:cxn modelId="{70BA6870-4AB6-4C6E-9C68-BBFFE3C9D966}" type="presOf" srcId="{617F4849-7AEF-4986-9811-5F069C1C1385}" destId="{5AD0DCC2-39F0-4530-A298-42797BC53355}" srcOrd="0" destOrd="0" presId="urn:microsoft.com/office/officeart/2005/8/layout/hProcess6"/>
    <dgm:cxn modelId="{92A24F7D-8AEE-4714-A3CE-CBE3702D1981}" type="presOf" srcId="{C356FD7A-8D33-4AB3-9424-24119BC29C07}" destId="{1B65DCAC-5A95-4808-A3BA-9F8C433A24B6}" srcOrd="0" destOrd="0" presId="urn:microsoft.com/office/officeart/2005/8/layout/hProcess6"/>
    <dgm:cxn modelId="{9D7E79A7-8F42-41A4-BC10-8970423E3EB4}" srcId="{C356FD7A-8D33-4AB3-9424-24119BC29C07}" destId="{617F4849-7AEF-4986-9811-5F069C1C1385}" srcOrd="0" destOrd="0" parTransId="{EB4DEC8A-1F3E-4262-A61D-1748B9F1B3D3}" sibTransId="{8E99A6C5-8BCB-4ECC-A07B-4856E6766508}"/>
    <dgm:cxn modelId="{7BA7C8B2-321C-45DA-AEA8-78FD7B819209}" type="presOf" srcId="{EF1DC779-836E-4EA0-90A8-D4009383C984}" destId="{B5B7178B-79D3-4433-BE5F-60A1744B67EA}" srcOrd="0" destOrd="0" presId="urn:microsoft.com/office/officeart/2005/8/layout/hProcess6"/>
    <dgm:cxn modelId="{22C670C8-E730-4C86-A0AC-9214695BFF90}" srcId="{EF1DC779-836E-4EA0-90A8-D4009383C984}" destId="{C356FD7A-8D33-4AB3-9424-24119BC29C07}" srcOrd="0" destOrd="0" parTransId="{BC986883-2998-4F83-9CAC-465DFFE6E546}" sibTransId="{8B1092E2-752A-4847-80E3-2CBB4F2C9BF6}"/>
    <dgm:cxn modelId="{560171E1-6FD1-4D1F-8174-EA4282AEE318}" type="presOf" srcId="{617F4849-7AEF-4986-9811-5F069C1C1385}" destId="{004DBF61-79EF-4393-BC8C-BD84759A8A9A}" srcOrd="1" destOrd="0" presId="urn:microsoft.com/office/officeart/2005/8/layout/hProcess6"/>
    <dgm:cxn modelId="{89085CE1-AEFE-4224-9E14-B6EB6647A02B}" type="presParOf" srcId="{B5B7178B-79D3-4433-BE5F-60A1744B67EA}" destId="{0B4919F8-D4BF-42E1-8681-EF244F7261C6}" srcOrd="0" destOrd="0" presId="urn:microsoft.com/office/officeart/2005/8/layout/hProcess6"/>
    <dgm:cxn modelId="{5831758A-18CC-4C30-8B97-6EABA10DD26F}" type="presParOf" srcId="{0B4919F8-D4BF-42E1-8681-EF244F7261C6}" destId="{04324725-766B-4A0E-A627-9AB1628185D6}" srcOrd="0" destOrd="0" presId="urn:microsoft.com/office/officeart/2005/8/layout/hProcess6"/>
    <dgm:cxn modelId="{2B603448-2D10-4A41-B924-BD45456FCD11}" type="presParOf" srcId="{0B4919F8-D4BF-42E1-8681-EF244F7261C6}" destId="{5AD0DCC2-39F0-4530-A298-42797BC53355}" srcOrd="1" destOrd="0" presId="urn:microsoft.com/office/officeart/2005/8/layout/hProcess6"/>
    <dgm:cxn modelId="{69482B9A-CB92-44AD-8B9F-2B86269C55B1}" type="presParOf" srcId="{0B4919F8-D4BF-42E1-8681-EF244F7261C6}" destId="{004DBF61-79EF-4393-BC8C-BD84759A8A9A}" srcOrd="2" destOrd="0" presId="urn:microsoft.com/office/officeart/2005/8/layout/hProcess6"/>
    <dgm:cxn modelId="{4E39CED1-404E-44C7-AD00-E1D34A39FC02}" type="presParOf" srcId="{0B4919F8-D4BF-42E1-8681-EF244F7261C6}" destId="{1B65DCAC-5A95-4808-A3BA-9F8C433A24B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12532A-A5C1-4156-A8CF-BE78D8201F2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B851D5-47A0-4202-871B-5410C7DA8452}">
      <dgm:prSet phldrT="[Text]"/>
      <dgm:spPr/>
      <dgm:t>
        <a:bodyPr/>
        <a:lstStyle/>
        <a:p>
          <a:r>
            <a:rPr lang="en-US" dirty="0"/>
            <a:t>Quality</a:t>
          </a:r>
        </a:p>
      </dgm:t>
    </dgm:pt>
    <dgm:pt modelId="{ED578D3C-FD1A-4EFD-9D8E-4898D8E3CC8B}" type="parTrans" cxnId="{DA9488C0-3155-42AE-81C7-FA75E48A366F}">
      <dgm:prSet/>
      <dgm:spPr/>
      <dgm:t>
        <a:bodyPr/>
        <a:lstStyle/>
        <a:p>
          <a:endParaRPr lang="en-US"/>
        </a:p>
      </dgm:t>
    </dgm:pt>
    <dgm:pt modelId="{97382E68-948B-409F-9957-CF762D8DC2A2}" type="sibTrans" cxnId="{DA9488C0-3155-42AE-81C7-FA75E48A366F}">
      <dgm:prSet/>
      <dgm:spPr/>
      <dgm:t>
        <a:bodyPr/>
        <a:lstStyle/>
        <a:p>
          <a:endParaRPr lang="en-US"/>
        </a:p>
      </dgm:t>
    </dgm:pt>
    <dgm:pt modelId="{BF7155F4-F99F-441E-AE23-B0495E1C2F9B}">
      <dgm:prSet phldrT="[Text]"/>
      <dgm:spPr/>
      <dgm:t>
        <a:bodyPr/>
        <a:lstStyle/>
        <a:p>
          <a:r>
            <a:rPr lang="en-US" dirty="0"/>
            <a:t>Service</a:t>
          </a:r>
        </a:p>
      </dgm:t>
    </dgm:pt>
    <dgm:pt modelId="{E911F179-68AC-4642-B06D-62D135C9F664}" type="parTrans" cxnId="{48F54A09-4DAC-46A3-942A-0E4F25EF5AD5}">
      <dgm:prSet/>
      <dgm:spPr/>
      <dgm:t>
        <a:bodyPr/>
        <a:lstStyle/>
        <a:p>
          <a:endParaRPr lang="en-US"/>
        </a:p>
      </dgm:t>
    </dgm:pt>
    <dgm:pt modelId="{570FBD22-86FA-45E3-8AF0-C09FF1F4FF9E}" type="sibTrans" cxnId="{48F54A09-4DAC-46A3-942A-0E4F25EF5AD5}">
      <dgm:prSet/>
      <dgm:spPr/>
      <dgm:t>
        <a:bodyPr/>
        <a:lstStyle/>
        <a:p>
          <a:endParaRPr lang="en-US"/>
        </a:p>
      </dgm:t>
    </dgm:pt>
    <dgm:pt modelId="{3140F00D-87C4-4D08-B1AA-17E5EA795D3B}">
      <dgm:prSet phldrT="[Text]"/>
      <dgm:spPr/>
      <dgm:t>
        <a:bodyPr/>
        <a:lstStyle/>
        <a:p>
          <a:r>
            <a:rPr lang="en-US" dirty="0"/>
            <a:t>Finance</a:t>
          </a:r>
        </a:p>
      </dgm:t>
    </dgm:pt>
    <dgm:pt modelId="{DE08F976-971C-4A3A-9360-C038E78FDDE1}" type="parTrans" cxnId="{3671803E-F5AB-404E-B028-114096AE9686}">
      <dgm:prSet/>
      <dgm:spPr/>
      <dgm:t>
        <a:bodyPr/>
        <a:lstStyle/>
        <a:p>
          <a:endParaRPr lang="en-US"/>
        </a:p>
      </dgm:t>
    </dgm:pt>
    <dgm:pt modelId="{8850D34E-E6FE-4E2A-9DD5-C5195539DEDA}" type="sibTrans" cxnId="{3671803E-F5AB-404E-B028-114096AE9686}">
      <dgm:prSet/>
      <dgm:spPr/>
      <dgm:t>
        <a:bodyPr/>
        <a:lstStyle/>
        <a:p>
          <a:endParaRPr lang="en-US"/>
        </a:p>
      </dgm:t>
    </dgm:pt>
    <dgm:pt modelId="{3592C6AC-1617-40B1-A4F2-93751389961A}">
      <dgm:prSet phldrT="[Text]"/>
      <dgm:spPr/>
      <dgm:t>
        <a:bodyPr/>
        <a:lstStyle/>
        <a:p>
          <a:r>
            <a:rPr lang="en-US" dirty="0"/>
            <a:t>People</a:t>
          </a:r>
        </a:p>
      </dgm:t>
    </dgm:pt>
    <dgm:pt modelId="{2143582F-ECE3-4EAE-9AF9-85B208111554}" type="parTrans" cxnId="{6C22FDCD-5BD6-4409-B5A6-452DA07B5256}">
      <dgm:prSet/>
      <dgm:spPr/>
      <dgm:t>
        <a:bodyPr/>
        <a:lstStyle/>
        <a:p>
          <a:endParaRPr lang="en-US"/>
        </a:p>
      </dgm:t>
    </dgm:pt>
    <dgm:pt modelId="{9C85CA24-5970-4E96-9523-7470D98276EF}" type="sibTrans" cxnId="{6C22FDCD-5BD6-4409-B5A6-452DA07B5256}">
      <dgm:prSet/>
      <dgm:spPr/>
      <dgm:t>
        <a:bodyPr/>
        <a:lstStyle/>
        <a:p>
          <a:endParaRPr lang="en-US"/>
        </a:p>
      </dgm:t>
    </dgm:pt>
    <dgm:pt modelId="{D4685377-B1F3-480A-967F-460BA0745CDD}">
      <dgm:prSet phldrT="[Text]"/>
      <dgm:spPr/>
      <dgm:t>
        <a:bodyPr/>
        <a:lstStyle/>
        <a:p>
          <a:r>
            <a:rPr lang="en-US" dirty="0"/>
            <a:t>Growth</a:t>
          </a:r>
        </a:p>
      </dgm:t>
    </dgm:pt>
    <dgm:pt modelId="{23184EC7-7AF5-4517-BA03-3188F3FEFFFC}" type="parTrans" cxnId="{594A249E-C513-45D7-901C-E2406ACA8981}">
      <dgm:prSet/>
      <dgm:spPr/>
      <dgm:t>
        <a:bodyPr/>
        <a:lstStyle/>
        <a:p>
          <a:endParaRPr lang="en-US"/>
        </a:p>
      </dgm:t>
    </dgm:pt>
    <dgm:pt modelId="{3813214B-8DF2-4A3D-90D7-888F5A04B309}" type="sibTrans" cxnId="{594A249E-C513-45D7-901C-E2406ACA8981}">
      <dgm:prSet/>
      <dgm:spPr/>
      <dgm:t>
        <a:bodyPr/>
        <a:lstStyle/>
        <a:p>
          <a:endParaRPr lang="en-US"/>
        </a:p>
      </dgm:t>
    </dgm:pt>
    <dgm:pt modelId="{B9AD3D64-868F-4C94-B8AD-724B2777B920}" type="pres">
      <dgm:prSet presAssocID="{4312532A-A5C1-4156-A8CF-BE78D8201F2C}" presName="Name0" presStyleCnt="0">
        <dgm:presLayoutVars>
          <dgm:chMax val="7"/>
          <dgm:chPref val="7"/>
          <dgm:dir/>
        </dgm:presLayoutVars>
      </dgm:prSet>
      <dgm:spPr/>
    </dgm:pt>
    <dgm:pt modelId="{AF81DCFA-F871-49F0-9813-26736FCEEA47}" type="pres">
      <dgm:prSet presAssocID="{4312532A-A5C1-4156-A8CF-BE78D8201F2C}" presName="Name1" presStyleCnt="0"/>
      <dgm:spPr/>
    </dgm:pt>
    <dgm:pt modelId="{753E22F7-BACC-499C-82FB-9D7194730728}" type="pres">
      <dgm:prSet presAssocID="{4312532A-A5C1-4156-A8CF-BE78D8201F2C}" presName="cycle" presStyleCnt="0"/>
      <dgm:spPr/>
    </dgm:pt>
    <dgm:pt modelId="{72234DBC-4F6E-458F-B2F0-7CD506BA903F}" type="pres">
      <dgm:prSet presAssocID="{4312532A-A5C1-4156-A8CF-BE78D8201F2C}" presName="srcNode" presStyleLbl="node1" presStyleIdx="0" presStyleCnt="5"/>
      <dgm:spPr/>
    </dgm:pt>
    <dgm:pt modelId="{1AFB3437-F541-4805-BBC3-10A9C8BB4E93}" type="pres">
      <dgm:prSet presAssocID="{4312532A-A5C1-4156-A8CF-BE78D8201F2C}" presName="conn" presStyleLbl="parChTrans1D2" presStyleIdx="0" presStyleCnt="1"/>
      <dgm:spPr/>
    </dgm:pt>
    <dgm:pt modelId="{3585CDCA-7C69-4A0A-A448-7AC773152E21}" type="pres">
      <dgm:prSet presAssocID="{4312532A-A5C1-4156-A8CF-BE78D8201F2C}" presName="extraNode" presStyleLbl="node1" presStyleIdx="0" presStyleCnt="5"/>
      <dgm:spPr/>
    </dgm:pt>
    <dgm:pt modelId="{CFC5E2F8-CCB0-4D1D-9BB0-55C2A69B3D1C}" type="pres">
      <dgm:prSet presAssocID="{4312532A-A5C1-4156-A8CF-BE78D8201F2C}" presName="dstNode" presStyleLbl="node1" presStyleIdx="0" presStyleCnt="5"/>
      <dgm:spPr/>
    </dgm:pt>
    <dgm:pt modelId="{C3AA8252-6ADF-4782-BBF8-81CED9BF62B2}" type="pres">
      <dgm:prSet presAssocID="{B4B851D5-47A0-4202-871B-5410C7DA8452}" presName="text_1" presStyleLbl="node1" presStyleIdx="0" presStyleCnt="5" custLinFactNeighborX="1088" custLinFactNeighborY="-10028">
        <dgm:presLayoutVars>
          <dgm:bulletEnabled val="1"/>
        </dgm:presLayoutVars>
      </dgm:prSet>
      <dgm:spPr/>
    </dgm:pt>
    <dgm:pt modelId="{A4ACE630-D0BB-4674-86DC-3A61FA50F9B1}" type="pres">
      <dgm:prSet presAssocID="{B4B851D5-47A0-4202-871B-5410C7DA8452}" presName="accent_1" presStyleCnt="0"/>
      <dgm:spPr/>
    </dgm:pt>
    <dgm:pt modelId="{D7986941-1ED5-4DA6-B677-3C61A0B46F2E}" type="pres">
      <dgm:prSet presAssocID="{B4B851D5-47A0-4202-871B-5410C7DA8452}" presName="accentRepeatNode" presStyleLbl="solidFgAcc1" presStyleIdx="0" presStyleCnt="5"/>
      <dgm:spPr/>
    </dgm:pt>
    <dgm:pt modelId="{7A009318-0EA9-408B-A98B-9F379366E982}" type="pres">
      <dgm:prSet presAssocID="{BF7155F4-F99F-441E-AE23-B0495E1C2F9B}" presName="text_2" presStyleLbl="node1" presStyleIdx="1" presStyleCnt="5">
        <dgm:presLayoutVars>
          <dgm:bulletEnabled val="1"/>
        </dgm:presLayoutVars>
      </dgm:prSet>
      <dgm:spPr/>
    </dgm:pt>
    <dgm:pt modelId="{EF818AF3-BE12-458F-8175-3F2CCED11EE8}" type="pres">
      <dgm:prSet presAssocID="{BF7155F4-F99F-441E-AE23-B0495E1C2F9B}" presName="accent_2" presStyleCnt="0"/>
      <dgm:spPr/>
    </dgm:pt>
    <dgm:pt modelId="{FA6BEC46-D4CC-473E-9761-67D91FCEDD83}" type="pres">
      <dgm:prSet presAssocID="{BF7155F4-F99F-441E-AE23-B0495E1C2F9B}" presName="accentRepeatNode" presStyleLbl="solidFgAcc1" presStyleIdx="1" presStyleCnt="5"/>
      <dgm:spPr/>
    </dgm:pt>
    <dgm:pt modelId="{6AF62F7E-7932-48E9-8046-6729D1A41DF0}" type="pres">
      <dgm:prSet presAssocID="{3140F00D-87C4-4D08-B1AA-17E5EA795D3B}" presName="text_3" presStyleLbl="node1" presStyleIdx="2" presStyleCnt="5">
        <dgm:presLayoutVars>
          <dgm:bulletEnabled val="1"/>
        </dgm:presLayoutVars>
      </dgm:prSet>
      <dgm:spPr/>
    </dgm:pt>
    <dgm:pt modelId="{88A4E8BC-88DC-4C88-B399-71C312C03723}" type="pres">
      <dgm:prSet presAssocID="{3140F00D-87C4-4D08-B1AA-17E5EA795D3B}" presName="accent_3" presStyleCnt="0"/>
      <dgm:spPr/>
    </dgm:pt>
    <dgm:pt modelId="{97DF8E1B-DC35-4220-9BED-E574E2F367FD}" type="pres">
      <dgm:prSet presAssocID="{3140F00D-87C4-4D08-B1AA-17E5EA795D3B}" presName="accentRepeatNode" presStyleLbl="solidFgAcc1" presStyleIdx="2" presStyleCnt="5"/>
      <dgm:spPr/>
    </dgm:pt>
    <dgm:pt modelId="{00D70BA4-3B93-403B-8020-F3419614AE93}" type="pres">
      <dgm:prSet presAssocID="{3592C6AC-1617-40B1-A4F2-93751389961A}" presName="text_4" presStyleLbl="node1" presStyleIdx="3" presStyleCnt="5">
        <dgm:presLayoutVars>
          <dgm:bulletEnabled val="1"/>
        </dgm:presLayoutVars>
      </dgm:prSet>
      <dgm:spPr/>
    </dgm:pt>
    <dgm:pt modelId="{9FFC9386-6CD7-40A8-AE5C-E850E5B40551}" type="pres">
      <dgm:prSet presAssocID="{3592C6AC-1617-40B1-A4F2-93751389961A}" presName="accent_4" presStyleCnt="0"/>
      <dgm:spPr/>
    </dgm:pt>
    <dgm:pt modelId="{D70A8FD7-D9A0-4478-B122-24B1B7E6DC78}" type="pres">
      <dgm:prSet presAssocID="{3592C6AC-1617-40B1-A4F2-93751389961A}" presName="accentRepeatNode" presStyleLbl="solidFgAcc1" presStyleIdx="3" presStyleCnt="5"/>
      <dgm:spPr/>
    </dgm:pt>
    <dgm:pt modelId="{4FB08501-A248-4CBF-B684-F533F6548F54}" type="pres">
      <dgm:prSet presAssocID="{D4685377-B1F3-480A-967F-460BA0745CDD}" presName="text_5" presStyleLbl="node1" presStyleIdx="4" presStyleCnt="5">
        <dgm:presLayoutVars>
          <dgm:bulletEnabled val="1"/>
        </dgm:presLayoutVars>
      </dgm:prSet>
      <dgm:spPr/>
    </dgm:pt>
    <dgm:pt modelId="{8CDDDA55-D95F-4620-88F6-2BDA4D1B36F9}" type="pres">
      <dgm:prSet presAssocID="{D4685377-B1F3-480A-967F-460BA0745CDD}" presName="accent_5" presStyleCnt="0"/>
      <dgm:spPr/>
    </dgm:pt>
    <dgm:pt modelId="{120A0469-06E9-45A1-9A79-9AEC895D95B0}" type="pres">
      <dgm:prSet presAssocID="{D4685377-B1F3-480A-967F-460BA0745CDD}" presName="accentRepeatNode" presStyleLbl="solidFgAcc1" presStyleIdx="4" presStyleCnt="5"/>
      <dgm:spPr/>
    </dgm:pt>
  </dgm:ptLst>
  <dgm:cxnLst>
    <dgm:cxn modelId="{48F54A09-4DAC-46A3-942A-0E4F25EF5AD5}" srcId="{4312532A-A5C1-4156-A8CF-BE78D8201F2C}" destId="{BF7155F4-F99F-441E-AE23-B0495E1C2F9B}" srcOrd="1" destOrd="0" parTransId="{E911F179-68AC-4642-B06D-62D135C9F664}" sibTransId="{570FBD22-86FA-45E3-8AF0-C09FF1F4FF9E}"/>
    <dgm:cxn modelId="{3671803E-F5AB-404E-B028-114096AE9686}" srcId="{4312532A-A5C1-4156-A8CF-BE78D8201F2C}" destId="{3140F00D-87C4-4D08-B1AA-17E5EA795D3B}" srcOrd="2" destOrd="0" parTransId="{DE08F976-971C-4A3A-9360-C038E78FDDE1}" sibTransId="{8850D34E-E6FE-4E2A-9DD5-C5195539DEDA}"/>
    <dgm:cxn modelId="{9807584A-04F5-423C-9E61-3476E970B663}" type="presOf" srcId="{3140F00D-87C4-4D08-B1AA-17E5EA795D3B}" destId="{6AF62F7E-7932-48E9-8046-6729D1A41DF0}" srcOrd="0" destOrd="0" presId="urn:microsoft.com/office/officeart/2008/layout/VerticalCurvedList"/>
    <dgm:cxn modelId="{1D95E577-9CC6-4FB1-BEFF-838F135DFEEB}" type="presOf" srcId="{D4685377-B1F3-480A-967F-460BA0745CDD}" destId="{4FB08501-A248-4CBF-B684-F533F6548F54}" srcOrd="0" destOrd="0" presId="urn:microsoft.com/office/officeart/2008/layout/VerticalCurvedList"/>
    <dgm:cxn modelId="{6E006E82-98A1-4C72-A15D-58FFCA834DA2}" type="presOf" srcId="{BF7155F4-F99F-441E-AE23-B0495E1C2F9B}" destId="{7A009318-0EA9-408B-A98B-9F379366E982}" srcOrd="0" destOrd="0" presId="urn:microsoft.com/office/officeart/2008/layout/VerticalCurvedList"/>
    <dgm:cxn modelId="{594A249E-C513-45D7-901C-E2406ACA8981}" srcId="{4312532A-A5C1-4156-A8CF-BE78D8201F2C}" destId="{D4685377-B1F3-480A-967F-460BA0745CDD}" srcOrd="4" destOrd="0" parTransId="{23184EC7-7AF5-4517-BA03-3188F3FEFFFC}" sibTransId="{3813214B-8DF2-4A3D-90D7-888F5A04B309}"/>
    <dgm:cxn modelId="{AC0395B7-B91E-4FD1-B352-C39B898F3659}" type="presOf" srcId="{4312532A-A5C1-4156-A8CF-BE78D8201F2C}" destId="{B9AD3D64-868F-4C94-B8AD-724B2777B920}" srcOrd="0" destOrd="0" presId="urn:microsoft.com/office/officeart/2008/layout/VerticalCurvedList"/>
    <dgm:cxn modelId="{DA9488C0-3155-42AE-81C7-FA75E48A366F}" srcId="{4312532A-A5C1-4156-A8CF-BE78D8201F2C}" destId="{B4B851D5-47A0-4202-871B-5410C7DA8452}" srcOrd="0" destOrd="0" parTransId="{ED578D3C-FD1A-4EFD-9D8E-4898D8E3CC8B}" sibTransId="{97382E68-948B-409F-9957-CF762D8DC2A2}"/>
    <dgm:cxn modelId="{4617EECD-F357-49D4-B84C-807B319D5413}" type="presOf" srcId="{B4B851D5-47A0-4202-871B-5410C7DA8452}" destId="{C3AA8252-6ADF-4782-BBF8-81CED9BF62B2}" srcOrd="0" destOrd="0" presId="urn:microsoft.com/office/officeart/2008/layout/VerticalCurvedList"/>
    <dgm:cxn modelId="{6C22FDCD-5BD6-4409-B5A6-452DA07B5256}" srcId="{4312532A-A5C1-4156-A8CF-BE78D8201F2C}" destId="{3592C6AC-1617-40B1-A4F2-93751389961A}" srcOrd="3" destOrd="0" parTransId="{2143582F-ECE3-4EAE-9AF9-85B208111554}" sibTransId="{9C85CA24-5970-4E96-9523-7470D98276EF}"/>
    <dgm:cxn modelId="{145719D8-4C8E-4DDF-A6F3-BEA2C2E656C6}" type="presOf" srcId="{97382E68-948B-409F-9957-CF762D8DC2A2}" destId="{1AFB3437-F541-4805-BBC3-10A9C8BB4E93}" srcOrd="0" destOrd="0" presId="urn:microsoft.com/office/officeart/2008/layout/VerticalCurvedList"/>
    <dgm:cxn modelId="{8BDD7CDC-E0E9-4192-A4AA-0A74F1E936A9}" type="presOf" srcId="{3592C6AC-1617-40B1-A4F2-93751389961A}" destId="{00D70BA4-3B93-403B-8020-F3419614AE93}" srcOrd="0" destOrd="0" presId="urn:microsoft.com/office/officeart/2008/layout/VerticalCurvedList"/>
    <dgm:cxn modelId="{93F89126-9FAB-468A-97C1-B0179B85FDB4}" type="presParOf" srcId="{B9AD3D64-868F-4C94-B8AD-724B2777B920}" destId="{AF81DCFA-F871-49F0-9813-26736FCEEA47}" srcOrd="0" destOrd="0" presId="urn:microsoft.com/office/officeart/2008/layout/VerticalCurvedList"/>
    <dgm:cxn modelId="{10365B24-556B-48DA-83B8-E43036C266E8}" type="presParOf" srcId="{AF81DCFA-F871-49F0-9813-26736FCEEA47}" destId="{753E22F7-BACC-499C-82FB-9D7194730728}" srcOrd="0" destOrd="0" presId="urn:microsoft.com/office/officeart/2008/layout/VerticalCurvedList"/>
    <dgm:cxn modelId="{9AF3F52D-6D98-4BDB-82D3-7D2DBE475EA3}" type="presParOf" srcId="{753E22F7-BACC-499C-82FB-9D7194730728}" destId="{72234DBC-4F6E-458F-B2F0-7CD506BA903F}" srcOrd="0" destOrd="0" presId="urn:microsoft.com/office/officeart/2008/layout/VerticalCurvedList"/>
    <dgm:cxn modelId="{F37F72FA-2DEC-40FF-88C1-E2E12D9C9968}" type="presParOf" srcId="{753E22F7-BACC-499C-82FB-9D7194730728}" destId="{1AFB3437-F541-4805-BBC3-10A9C8BB4E93}" srcOrd="1" destOrd="0" presId="urn:microsoft.com/office/officeart/2008/layout/VerticalCurvedList"/>
    <dgm:cxn modelId="{9333BC9D-5331-4F53-949B-93E9B4E2DB7A}" type="presParOf" srcId="{753E22F7-BACC-499C-82FB-9D7194730728}" destId="{3585CDCA-7C69-4A0A-A448-7AC773152E21}" srcOrd="2" destOrd="0" presId="urn:microsoft.com/office/officeart/2008/layout/VerticalCurvedList"/>
    <dgm:cxn modelId="{23590CBD-5BEC-4258-8FB5-FACD17132B04}" type="presParOf" srcId="{753E22F7-BACC-499C-82FB-9D7194730728}" destId="{CFC5E2F8-CCB0-4D1D-9BB0-55C2A69B3D1C}" srcOrd="3" destOrd="0" presId="urn:microsoft.com/office/officeart/2008/layout/VerticalCurvedList"/>
    <dgm:cxn modelId="{087D92C7-0231-4395-9942-517AD788ACC5}" type="presParOf" srcId="{AF81DCFA-F871-49F0-9813-26736FCEEA47}" destId="{C3AA8252-6ADF-4782-BBF8-81CED9BF62B2}" srcOrd="1" destOrd="0" presId="urn:microsoft.com/office/officeart/2008/layout/VerticalCurvedList"/>
    <dgm:cxn modelId="{4BD62411-85C3-4518-BB4A-8F6A9E9FD7B0}" type="presParOf" srcId="{AF81DCFA-F871-49F0-9813-26736FCEEA47}" destId="{A4ACE630-D0BB-4674-86DC-3A61FA50F9B1}" srcOrd="2" destOrd="0" presId="urn:microsoft.com/office/officeart/2008/layout/VerticalCurvedList"/>
    <dgm:cxn modelId="{79EE2B1A-9962-4ABF-917D-A07E6E7985EC}" type="presParOf" srcId="{A4ACE630-D0BB-4674-86DC-3A61FA50F9B1}" destId="{D7986941-1ED5-4DA6-B677-3C61A0B46F2E}" srcOrd="0" destOrd="0" presId="urn:microsoft.com/office/officeart/2008/layout/VerticalCurvedList"/>
    <dgm:cxn modelId="{F71A63E0-1CD3-4738-ADD4-C567D8CC1664}" type="presParOf" srcId="{AF81DCFA-F871-49F0-9813-26736FCEEA47}" destId="{7A009318-0EA9-408B-A98B-9F379366E982}" srcOrd="3" destOrd="0" presId="urn:microsoft.com/office/officeart/2008/layout/VerticalCurvedList"/>
    <dgm:cxn modelId="{67F788E1-B8D0-493F-8D0A-8ADA6C25E409}" type="presParOf" srcId="{AF81DCFA-F871-49F0-9813-26736FCEEA47}" destId="{EF818AF3-BE12-458F-8175-3F2CCED11EE8}" srcOrd="4" destOrd="0" presId="urn:microsoft.com/office/officeart/2008/layout/VerticalCurvedList"/>
    <dgm:cxn modelId="{3EF9D5F8-1EB2-42BC-9C6C-9A8C90061002}" type="presParOf" srcId="{EF818AF3-BE12-458F-8175-3F2CCED11EE8}" destId="{FA6BEC46-D4CC-473E-9761-67D91FCEDD83}" srcOrd="0" destOrd="0" presId="urn:microsoft.com/office/officeart/2008/layout/VerticalCurvedList"/>
    <dgm:cxn modelId="{7520A3A3-EA9E-4FF4-AF88-560BC1C5AD1E}" type="presParOf" srcId="{AF81DCFA-F871-49F0-9813-26736FCEEA47}" destId="{6AF62F7E-7932-48E9-8046-6729D1A41DF0}" srcOrd="5" destOrd="0" presId="urn:microsoft.com/office/officeart/2008/layout/VerticalCurvedList"/>
    <dgm:cxn modelId="{56848622-3957-4513-BF85-1701CAAA5CA4}" type="presParOf" srcId="{AF81DCFA-F871-49F0-9813-26736FCEEA47}" destId="{88A4E8BC-88DC-4C88-B399-71C312C03723}" srcOrd="6" destOrd="0" presId="urn:microsoft.com/office/officeart/2008/layout/VerticalCurvedList"/>
    <dgm:cxn modelId="{0DB2D636-EB74-4F3F-BC5E-137A4024E83C}" type="presParOf" srcId="{88A4E8BC-88DC-4C88-B399-71C312C03723}" destId="{97DF8E1B-DC35-4220-9BED-E574E2F367FD}" srcOrd="0" destOrd="0" presId="urn:microsoft.com/office/officeart/2008/layout/VerticalCurvedList"/>
    <dgm:cxn modelId="{ACEED00E-A892-4C4A-BA56-A56257ADE89E}" type="presParOf" srcId="{AF81DCFA-F871-49F0-9813-26736FCEEA47}" destId="{00D70BA4-3B93-403B-8020-F3419614AE93}" srcOrd="7" destOrd="0" presId="urn:microsoft.com/office/officeart/2008/layout/VerticalCurvedList"/>
    <dgm:cxn modelId="{838621FC-3FD4-498B-BA6B-3FD8CF9ADC29}" type="presParOf" srcId="{AF81DCFA-F871-49F0-9813-26736FCEEA47}" destId="{9FFC9386-6CD7-40A8-AE5C-E850E5B40551}" srcOrd="8" destOrd="0" presId="urn:microsoft.com/office/officeart/2008/layout/VerticalCurvedList"/>
    <dgm:cxn modelId="{191AFF37-671D-45FE-985B-EDA547C03383}" type="presParOf" srcId="{9FFC9386-6CD7-40A8-AE5C-E850E5B40551}" destId="{D70A8FD7-D9A0-4478-B122-24B1B7E6DC78}" srcOrd="0" destOrd="0" presId="urn:microsoft.com/office/officeart/2008/layout/VerticalCurvedList"/>
    <dgm:cxn modelId="{D8BAF5A3-1F98-4EDA-8E0C-A54CEA4432EF}" type="presParOf" srcId="{AF81DCFA-F871-49F0-9813-26736FCEEA47}" destId="{4FB08501-A248-4CBF-B684-F533F6548F54}" srcOrd="9" destOrd="0" presId="urn:microsoft.com/office/officeart/2008/layout/VerticalCurvedList"/>
    <dgm:cxn modelId="{48C1C122-73D1-41C0-8D03-A8C5DA26365E}" type="presParOf" srcId="{AF81DCFA-F871-49F0-9813-26736FCEEA47}" destId="{8CDDDA55-D95F-4620-88F6-2BDA4D1B36F9}" srcOrd="10" destOrd="0" presId="urn:microsoft.com/office/officeart/2008/layout/VerticalCurvedList"/>
    <dgm:cxn modelId="{6D958B1C-2411-4422-9797-A1BCB32B1696}" type="presParOf" srcId="{8CDDDA55-D95F-4620-88F6-2BDA4D1B36F9}" destId="{120A0469-06E9-45A1-9A79-9AEC895D95B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27C27F-01CD-479C-8C7C-E9D7B4DBB2BE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</dgm:pt>
    <dgm:pt modelId="{F15C21C2-D9F3-431E-BEEE-0455D52B00A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i="0" u="none" dirty="0"/>
            <a:t>Workforce planning</a:t>
          </a:r>
          <a:endParaRPr lang="en-US" sz="1800" dirty="0"/>
        </a:p>
      </dgm:t>
    </dgm:pt>
    <dgm:pt modelId="{227A9CB0-1A64-481A-980E-EA63073F69E0}" type="parTrans" cxnId="{4B949850-F713-4936-96AB-138F5AE5D673}">
      <dgm:prSet/>
      <dgm:spPr/>
      <dgm:t>
        <a:bodyPr/>
        <a:lstStyle/>
        <a:p>
          <a:endParaRPr lang="en-US"/>
        </a:p>
      </dgm:t>
    </dgm:pt>
    <dgm:pt modelId="{F4F8AF2C-2E11-48A5-ACB2-1ECF9484A09C}" type="sibTrans" cxnId="{4B949850-F713-4936-96AB-138F5AE5D673}">
      <dgm:prSet/>
      <dgm:spPr/>
      <dgm:t>
        <a:bodyPr/>
        <a:lstStyle/>
        <a:p>
          <a:endParaRPr lang="en-US"/>
        </a:p>
      </dgm:t>
    </dgm:pt>
    <dgm:pt modelId="{7AF1399C-6C7F-40E1-98EF-3A77C643941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i="0" u="none" dirty="0"/>
            <a:t>Critical pipeline for new physicians</a:t>
          </a:r>
        </a:p>
      </dgm:t>
    </dgm:pt>
    <dgm:pt modelId="{9361FB99-0EC7-4513-95AE-6DC259C61E66}" type="parTrans" cxnId="{E35E25D2-13E1-4CF4-8655-0DE10FF7E80A}">
      <dgm:prSet/>
      <dgm:spPr/>
      <dgm:t>
        <a:bodyPr/>
        <a:lstStyle/>
        <a:p>
          <a:endParaRPr lang="en-US"/>
        </a:p>
      </dgm:t>
    </dgm:pt>
    <dgm:pt modelId="{D15058B4-75D8-4044-A85C-A1CD41FA0A93}" type="sibTrans" cxnId="{E35E25D2-13E1-4CF4-8655-0DE10FF7E80A}">
      <dgm:prSet/>
      <dgm:spPr/>
      <dgm:t>
        <a:bodyPr/>
        <a:lstStyle/>
        <a:p>
          <a:endParaRPr lang="en-US"/>
        </a:p>
      </dgm:t>
    </dgm:pt>
    <dgm:pt modelId="{D0A148E6-D6F6-4CDC-A783-126D7C99FEA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i="0" u="none" dirty="0"/>
            <a:t>Cost of GME will be questioned</a:t>
          </a:r>
        </a:p>
      </dgm:t>
    </dgm:pt>
    <dgm:pt modelId="{4095DAA7-2965-4B19-9420-83E25B90839C}" type="parTrans" cxnId="{9F001AE4-7B34-400B-B6A8-EA7180089CAB}">
      <dgm:prSet/>
      <dgm:spPr/>
      <dgm:t>
        <a:bodyPr/>
        <a:lstStyle/>
        <a:p>
          <a:endParaRPr lang="en-US"/>
        </a:p>
      </dgm:t>
    </dgm:pt>
    <dgm:pt modelId="{323D3884-044B-4E7D-B34D-6A54A17C1DF8}" type="sibTrans" cxnId="{9F001AE4-7B34-400B-B6A8-EA7180089CAB}">
      <dgm:prSet/>
      <dgm:spPr/>
      <dgm:t>
        <a:bodyPr/>
        <a:lstStyle/>
        <a:p>
          <a:endParaRPr lang="en-US"/>
        </a:p>
      </dgm:t>
    </dgm:pt>
    <dgm:pt modelId="{048F3806-7F56-4F3D-850C-8F84CA291820}" type="pres">
      <dgm:prSet presAssocID="{2827C27F-01CD-479C-8C7C-E9D7B4DBB2BE}" presName="compositeShape" presStyleCnt="0">
        <dgm:presLayoutVars>
          <dgm:dir/>
          <dgm:resizeHandles/>
        </dgm:presLayoutVars>
      </dgm:prSet>
      <dgm:spPr/>
    </dgm:pt>
    <dgm:pt modelId="{D9E0A5B6-24CE-4C0B-9159-CF87F3ED36AE}" type="pres">
      <dgm:prSet presAssocID="{2827C27F-01CD-479C-8C7C-E9D7B4DBB2BE}" presName="pyramid" presStyleLbl="node1" presStyleIdx="0" presStyleCnt="1" custScaleX="143012"/>
      <dgm:spPr/>
    </dgm:pt>
    <dgm:pt modelId="{93E9F56B-AC5B-4A3F-978A-B1AFCF0CB7C4}" type="pres">
      <dgm:prSet presAssocID="{2827C27F-01CD-479C-8C7C-E9D7B4DBB2BE}" presName="theList" presStyleCnt="0"/>
      <dgm:spPr/>
    </dgm:pt>
    <dgm:pt modelId="{AE631A1F-C101-4129-A8B1-97D8263D8BA0}" type="pres">
      <dgm:prSet presAssocID="{F15C21C2-D9F3-431E-BEEE-0455D52B00A3}" presName="aNode" presStyleLbl="fgAcc1" presStyleIdx="0" presStyleCnt="3" custScaleY="31097" custLinFactY="33002" custLinFactNeighborX="1976" custLinFactNeighborY="100000">
        <dgm:presLayoutVars>
          <dgm:bulletEnabled val="1"/>
        </dgm:presLayoutVars>
      </dgm:prSet>
      <dgm:spPr/>
    </dgm:pt>
    <dgm:pt modelId="{247FC667-5F2A-4DDE-9767-B910C21BD846}" type="pres">
      <dgm:prSet presAssocID="{F15C21C2-D9F3-431E-BEEE-0455D52B00A3}" presName="aSpace" presStyleCnt="0"/>
      <dgm:spPr/>
    </dgm:pt>
    <dgm:pt modelId="{C9C3C3B8-3E5E-4834-8E07-44144BF48B66}" type="pres">
      <dgm:prSet presAssocID="{7AF1399C-6C7F-40E1-98EF-3A77C6439416}" presName="aNode" presStyleLbl="fgAcc1" presStyleIdx="1" presStyleCnt="3" custScaleY="37653" custLinFactY="24821" custLinFactNeighborX="1407" custLinFactNeighborY="100000">
        <dgm:presLayoutVars>
          <dgm:bulletEnabled val="1"/>
        </dgm:presLayoutVars>
      </dgm:prSet>
      <dgm:spPr/>
    </dgm:pt>
    <dgm:pt modelId="{C4CC4C2B-3883-4D00-A365-F767B0DD1A93}" type="pres">
      <dgm:prSet presAssocID="{7AF1399C-6C7F-40E1-98EF-3A77C6439416}" presName="aSpace" presStyleCnt="0"/>
      <dgm:spPr/>
    </dgm:pt>
    <dgm:pt modelId="{4A3F0C43-88FB-4913-92A4-00149CA257E7}" type="pres">
      <dgm:prSet presAssocID="{D0A148E6-D6F6-4CDC-A783-126D7C99FEA6}" presName="aNode" presStyleLbl="fgAcc1" presStyleIdx="2" presStyleCnt="3" custScaleY="37119" custLinFactY="19079" custLinFactNeighborX="1976" custLinFactNeighborY="100000">
        <dgm:presLayoutVars>
          <dgm:bulletEnabled val="1"/>
        </dgm:presLayoutVars>
      </dgm:prSet>
      <dgm:spPr/>
    </dgm:pt>
    <dgm:pt modelId="{C6596D95-3E85-4E2A-9404-9CB3299042AE}" type="pres">
      <dgm:prSet presAssocID="{D0A148E6-D6F6-4CDC-A783-126D7C99FEA6}" presName="aSpace" presStyleCnt="0"/>
      <dgm:spPr/>
    </dgm:pt>
  </dgm:ptLst>
  <dgm:cxnLst>
    <dgm:cxn modelId="{37BF5905-EBBB-42DB-AE6D-B97D99499A69}" type="presOf" srcId="{F15C21C2-D9F3-431E-BEEE-0455D52B00A3}" destId="{AE631A1F-C101-4129-A8B1-97D8263D8BA0}" srcOrd="0" destOrd="0" presId="urn:microsoft.com/office/officeart/2005/8/layout/pyramid2"/>
    <dgm:cxn modelId="{F52D6E3D-7BF0-43F6-AA33-91C325F59ECF}" type="presOf" srcId="{D0A148E6-D6F6-4CDC-A783-126D7C99FEA6}" destId="{4A3F0C43-88FB-4913-92A4-00149CA257E7}" srcOrd="0" destOrd="0" presId="urn:microsoft.com/office/officeart/2005/8/layout/pyramid2"/>
    <dgm:cxn modelId="{925B0E41-996E-47CD-9E2A-2C4A15C79B08}" type="presOf" srcId="{2827C27F-01CD-479C-8C7C-E9D7B4DBB2BE}" destId="{048F3806-7F56-4F3D-850C-8F84CA291820}" srcOrd="0" destOrd="0" presId="urn:microsoft.com/office/officeart/2005/8/layout/pyramid2"/>
    <dgm:cxn modelId="{4B949850-F713-4936-96AB-138F5AE5D673}" srcId="{2827C27F-01CD-479C-8C7C-E9D7B4DBB2BE}" destId="{F15C21C2-D9F3-431E-BEEE-0455D52B00A3}" srcOrd="0" destOrd="0" parTransId="{227A9CB0-1A64-481A-980E-EA63073F69E0}" sibTransId="{F4F8AF2C-2E11-48A5-ACB2-1ECF9484A09C}"/>
    <dgm:cxn modelId="{E48ED656-A652-4C51-B00A-0D28B78F99D1}" type="presOf" srcId="{7AF1399C-6C7F-40E1-98EF-3A77C6439416}" destId="{C9C3C3B8-3E5E-4834-8E07-44144BF48B66}" srcOrd="0" destOrd="0" presId="urn:microsoft.com/office/officeart/2005/8/layout/pyramid2"/>
    <dgm:cxn modelId="{E35E25D2-13E1-4CF4-8655-0DE10FF7E80A}" srcId="{2827C27F-01CD-479C-8C7C-E9D7B4DBB2BE}" destId="{7AF1399C-6C7F-40E1-98EF-3A77C6439416}" srcOrd="1" destOrd="0" parTransId="{9361FB99-0EC7-4513-95AE-6DC259C61E66}" sibTransId="{D15058B4-75D8-4044-A85C-A1CD41FA0A93}"/>
    <dgm:cxn modelId="{9F001AE4-7B34-400B-B6A8-EA7180089CAB}" srcId="{2827C27F-01CD-479C-8C7C-E9D7B4DBB2BE}" destId="{D0A148E6-D6F6-4CDC-A783-126D7C99FEA6}" srcOrd="2" destOrd="0" parTransId="{4095DAA7-2965-4B19-9420-83E25B90839C}" sibTransId="{323D3884-044B-4E7D-B34D-6A54A17C1DF8}"/>
    <dgm:cxn modelId="{74084CF0-5A06-44DA-BD14-58F0B5FFC130}" type="presParOf" srcId="{048F3806-7F56-4F3D-850C-8F84CA291820}" destId="{D9E0A5B6-24CE-4C0B-9159-CF87F3ED36AE}" srcOrd="0" destOrd="0" presId="urn:microsoft.com/office/officeart/2005/8/layout/pyramid2"/>
    <dgm:cxn modelId="{CB743042-4444-480B-B135-FF38ECA3FA20}" type="presParOf" srcId="{048F3806-7F56-4F3D-850C-8F84CA291820}" destId="{93E9F56B-AC5B-4A3F-978A-B1AFCF0CB7C4}" srcOrd="1" destOrd="0" presId="urn:microsoft.com/office/officeart/2005/8/layout/pyramid2"/>
    <dgm:cxn modelId="{9ACAC9E6-9688-4712-B6F7-1E1DFBB3EF22}" type="presParOf" srcId="{93E9F56B-AC5B-4A3F-978A-B1AFCF0CB7C4}" destId="{AE631A1F-C101-4129-A8B1-97D8263D8BA0}" srcOrd="0" destOrd="0" presId="urn:microsoft.com/office/officeart/2005/8/layout/pyramid2"/>
    <dgm:cxn modelId="{9342FF3E-1038-406E-92DA-AE4015DB125B}" type="presParOf" srcId="{93E9F56B-AC5B-4A3F-978A-B1AFCF0CB7C4}" destId="{247FC667-5F2A-4DDE-9767-B910C21BD846}" srcOrd="1" destOrd="0" presId="urn:microsoft.com/office/officeart/2005/8/layout/pyramid2"/>
    <dgm:cxn modelId="{0C3833D6-63AE-4191-AE4B-6C8716EA0D6B}" type="presParOf" srcId="{93E9F56B-AC5B-4A3F-978A-B1AFCF0CB7C4}" destId="{C9C3C3B8-3E5E-4834-8E07-44144BF48B66}" srcOrd="2" destOrd="0" presId="urn:microsoft.com/office/officeart/2005/8/layout/pyramid2"/>
    <dgm:cxn modelId="{EF5BFAC9-FFCD-4947-9A16-289862CA5A58}" type="presParOf" srcId="{93E9F56B-AC5B-4A3F-978A-B1AFCF0CB7C4}" destId="{C4CC4C2B-3883-4D00-A365-F767B0DD1A93}" srcOrd="3" destOrd="0" presId="urn:microsoft.com/office/officeart/2005/8/layout/pyramid2"/>
    <dgm:cxn modelId="{7519FC86-0FA6-4CDC-AB0F-C54925BAAB18}" type="presParOf" srcId="{93E9F56B-AC5B-4A3F-978A-B1AFCF0CB7C4}" destId="{4A3F0C43-88FB-4913-92A4-00149CA257E7}" srcOrd="4" destOrd="0" presId="urn:microsoft.com/office/officeart/2005/8/layout/pyramid2"/>
    <dgm:cxn modelId="{8A86A4F7-7716-4EB9-8956-5CBF3238906D}" type="presParOf" srcId="{93E9F56B-AC5B-4A3F-978A-B1AFCF0CB7C4}" destId="{C6596D95-3E85-4E2A-9404-9CB3299042A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84B624-EF23-4E4E-B482-6E2EF4A49D96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5" csCatId="colorful" phldr="1"/>
      <dgm:spPr/>
    </dgm:pt>
    <dgm:pt modelId="{979033F7-9C41-4802-87F1-23ABC2F13F69}">
      <dgm:prSet phldrT="[Text]"/>
      <dgm:spPr/>
      <dgm:t>
        <a:bodyPr/>
        <a:lstStyle/>
        <a:p>
          <a:r>
            <a:rPr lang="en-US" b="1" dirty="0"/>
            <a:t>Strategic Planning - Institution</a:t>
          </a:r>
        </a:p>
      </dgm:t>
    </dgm:pt>
    <dgm:pt modelId="{BCB0CE05-D202-4399-BD1F-EA489772A3F8}" type="parTrans" cxnId="{87FEE083-39BA-47CD-ACF2-0F206859FDA1}">
      <dgm:prSet/>
      <dgm:spPr/>
      <dgm:t>
        <a:bodyPr/>
        <a:lstStyle/>
        <a:p>
          <a:endParaRPr lang="en-US"/>
        </a:p>
      </dgm:t>
    </dgm:pt>
    <dgm:pt modelId="{10AB90E9-8796-4472-9053-E8E5603EA810}" type="sibTrans" cxnId="{87FEE083-39BA-47CD-ACF2-0F206859FDA1}">
      <dgm:prSet/>
      <dgm:spPr/>
      <dgm:t>
        <a:bodyPr/>
        <a:lstStyle/>
        <a:p>
          <a:endParaRPr lang="en-US" dirty="0"/>
        </a:p>
      </dgm:t>
    </dgm:pt>
    <dgm:pt modelId="{18A51F99-4F82-4AB6-BAEF-31F9AD473D03}">
      <dgm:prSet phldrT="[Text]"/>
      <dgm:spPr/>
      <dgm:t>
        <a:bodyPr/>
        <a:lstStyle/>
        <a:p>
          <a:r>
            <a:rPr lang="en-US" b="1" dirty="0"/>
            <a:t>Sponsoring Institution 2025</a:t>
          </a:r>
        </a:p>
      </dgm:t>
    </dgm:pt>
    <dgm:pt modelId="{8EA1DEB5-4405-40BA-BD69-C9C7BE8EB75D}" type="parTrans" cxnId="{17ED320D-E257-4BED-9DA2-5FB422EB8873}">
      <dgm:prSet/>
      <dgm:spPr/>
      <dgm:t>
        <a:bodyPr/>
        <a:lstStyle/>
        <a:p>
          <a:endParaRPr lang="en-US"/>
        </a:p>
      </dgm:t>
    </dgm:pt>
    <dgm:pt modelId="{D4F2E7E5-12BD-4E9A-BB5C-58A4FFD6D66D}" type="sibTrans" cxnId="{17ED320D-E257-4BED-9DA2-5FB422EB8873}">
      <dgm:prSet/>
      <dgm:spPr/>
      <dgm:t>
        <a:bodyPr/>
        <a:lstStyle/>
        <a:p>
          <a:endParaRPr lang="en-US" dirty="0"/>
        </a:p>
      </dgm:t>
    </dgm:pt>
    <dgm:pt modelId="{60BF78C6-8054-4F35-986C-1CB215FE2838}">
      <dgm:prSet phldrT="[Text]"/>
      <dgm:spPr/>
      <dgm:t>
        <a:bodyPr/>
        <a:lstStyle/>
        <a:p>
          <a:r>
            <a:rPr lang="en-US" dirty="0"/>
            <a:t>GME Service Line</a:t>
          </a:r>
        </a:p>
      </dgm:t>
    </dgm:pt>
    <dgm:pt modelId="{0BF18A6B-101A-4195-A745-5EC80129E955}" type="parTrans" cxnId="{1BF12575-9ADA-457B-BB9C-82A273E979E4}">
      <dgm:prSet/>
      <dgm:spPr/>
      <dgm:t>
        <a:bodyPr/>
        <a:lstStyle/>
        <a:p>
          <a:endParaRPr lang="en-US"/>
        </a:p>
      </dgm:t>
    </dgm:pt>
    <dgm:pt modelId="{B9711354-2707-422A-9AB0-31084590D28C}" type="sibTrans" cxnId="{1BF12575-9ADA-457B-BB9C-82A273E979E4}">
      <dgm:prSet/>
      <dgm:spPr/>
      <dgm:t>
        <a:bodyPr/>
        <a:lstStyle/>
        <a:p>
          <a:endParaRPr lang="en-US"/>
        </a:p>
      </dgm:t>
    </dgm:pt>
    <dgm:pt modelId="{62F2C103-2243-4070-89D9-B48FC8205DC8}" type="pres">
      <dgm:prSet presAssocID="{3084B624-EF23-4E4E-B482-6E2EF4A49D96}" presName="Name0" presStyleCnt="0">
        <dgm:presLayoutVars>
          <dgm:dir/>
          <dgm:resizeHandles val="exact"/>
        </dgm:presLayoutVars>
      </dgm:prSet>
      <dgm:spPr/>
    </dgm:pt>
    <dgm:pt modelId="{1EDA850B-4AA1-4038-94AE-AFE4BDE35B7C}" type="pres">
      <dgm:prSet presAssocID="{3084B624-EF23-4E4E-B482-6E2EF4A49D96}" presName="vNodes" presStyleCnt="0"/>
      <dgm:spPr/>
    </dgm:pt>
    <dgm:pt modelId="{EF0DD8A3-FF1F-4A59-87B6-97FE109A79D9}" type="pres">
      <dgm:prSet presAssocID="{979033F7-9C41-4802-87F1-23ABC2F13F69}" presName="node" presStyleLbl="node1" presStyleIdx="0" presStyleCnt="3">
        <dgm:presLayoutVars>
          <dgm:bulletEnabled val="1"/>
        </dgm:presLayoutVars>
      </dgm:prSet>
      <dgm:spPr/>
    </dgm:pt>
    <dgm:pt modelId="{82419D4E-3B61-4B5F-8C28-976F4DEF931C}" type="pres">
      <dgm:prSet presAssocID="{10AB90E9-8796-4472-9053-E8E5603EA810}" presName="spacerT" presStyleCnt="0"/>
      <dgm:spPr/>
    </dgm:pt>
    <dgm:pt modelId="{02410162-7B7B-4983-9250-F7DA2CF22E3A}" type="pres">
      <dgm:prSet presAssocID="{10AB90E9-8796-4472-9053-E8E5603EA810}" presName="sibTrans" presStyleLbl="sibTrans2D1" presStyleIdx="0" presStyleCnt="2"/>
      <dgm:spPr/>
    </dgm:pt>
    <dgm:pt modelId="{32F5F5BF-9F98-4709-BD32-665ED580C86B}" type="pres">
      <dgm:prSet presAssocID="{10AB90E9-8796-4472-9053-E8E5603EA810}" presName="spacerB" presStyleCnt="0"/>
      <dgm:spPr/>
    </dgm:pt>
    <dgm:pt modelId="{38322074-1120-41B6-9CFC-B2D9919A6A27}" type="pres">
      <dgm:prSet presAssocID="{18A51F99-4F82-4AB6-BAEF-31F9AD473D03}" presName="node" presStyleLbl="node1" presStyleIdx="1" presStyleCnt="3">
        <dgm:presLayoutVars>
          <dgm:bulletEnabled val="1"/>
        </dgm:presLayoutVars>
      </dgm:prSet>
      <dgm:spPr/>
    </dgm:pt>
    <dgm:pt modelId="{FDE71449-FB41-4194-926F-41D41F5DBD47}" type="pres">
      <dgm:prSet presAssocID="{3084B624-EF23-4E4E-B482-6E2EF4A49D96}" presName="sibTransLast" presStyleLbl="sibTrans2D1" presStyleIdx="1" presStyleCnt="2"/>
      <dgm:spPr/>
    </dgm:pt>
    <dgm:pt modelId="{2224CB4D-039C-4568-B01A-92FE1CE882FC}" type="pres">
      <dgm:prSet presAssocID="{3084B624-EF23-4E4E-B482-6E2EF4A49D96}" presName="connectorText" presStyleLbl="sibTrans2D1" presStyleIdx="1" presStyleCnt="2"/>
      <dgm:spPr/>
    </dgm:pt>
    <dgm:pt modelId="{62BDF056-EF98-45BD-A1E4-641C41F575DB}" type="pres">
      <dgm:prSet presAssocID="{3084B624-EF23-4E4E-B482-6E2EF4A49D96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17ED320D-E257-4BED-9DA2-5FB422EB8873}" srcId="{3084B624-EF23-4E4E-B482-6E2EF4A49D96}" destId="{18A51F99-4F82-4AB6-BAEF-31F9AD473D03}" srcOrd="1" destOrd="0" parTransId="{8EA1DEB5-4405-40BA-BD69-C9C7BE8EB75D}" sibTransId="{D4F2E7E5-12BD-4E9A-BB5C-58A4FFD6D66D}"/>
    <dgm:cxn modelId="{A051FB18-21A0-453B-AD88-FF88EAA63EB1}" type="presOf" srcId="{10AB90E9-8796-4472-9053-E8E5603EA810}" destId="{02410162-7B7B-4983-9250-F7DA2CF22E3A}" srcOrd="0" destOrd="0" presId="urn:microsoft.com/office/officeart/2005/8/layout/equation2"/>
    <dgm:cxn modelId="{D38A6C28-FB31-4204-B44C-DABFB18E94B1}" type="presOf" srcId="{979033F7-9C41-4802-87F1-23ABC2F13F69}" destId="{EF0DD8A3-FF1F-4A59-87B6-97FE109A79D9}" srcOrd="0" destOrd="0" presId="urn:microsoft.com/office/officeart/2005/8/layout/equation2"/>
    <dgm:cxn modelId="{0966F552-91FE-4A0D-B909-6BB6874FE3EA}" type="presOf" srcId="{D4F2E7E5-12BD-4E9A-BB5C-58A4FFD6D66D}" destId="{2224CB4D-039C-4568-B01A-92FE1CE882FC}" srcOrd="1" destOrd="0" presId="urn:microsoft.com/office/officeart/2005/8/layout/equation2"/>
    <dgm:cxn modelId="{A0165457-CB18-4F9F-A7F5-6B74D9A8203C}" type="presOf" srcId="{60BF78C6-8054-4F35-986C-1CB215FE2838}" destId="{62BDF056-EF98-45BD-A1E4-641C41F575DB}" srcOrd="0" destOrd="0" presId="urn:microsoft.com/office/officeart/2005/8/layout/equation2"/>
    <dgm:cxn modelId="{B7FC1E70-FA11-4C5D-9921-9CC4E62E5372}" type="presOf" srcId="{D4F2E7E5-12BD-4E9A-BB5C-58A4FFD6D66D}" destId="{FDE71449-FB41-4194-926F-41D41F5DBD47}" srcOrd="0" destOrd="0" presId="urn:microsoft.com/office/officeart/2005/8/layout/equation2"/>
    <dgm:cxn modelId="{F7F55572-ACF6-4182-A6D1-0CDE4D99359D}" type="presOf" srcId="{18A51F99-4F82-4AB6-BAEF-31F9AD473D03}" destId="{38322074-1120-41B6-9CFC-B2D9919A6A27}" srcOrd="0" destOrd="0" presId="urn:microsoft.com/office/officeart/2005/8/layout/equation2"/>
    <dgm:cxn modelId="{1BF12575-9ADA-457B-BB9C-82A273E979E4}" srcId="{3084B624-EF23-4E4E-B482-6E2EF4A49D96}" destId="{60BF78C6-8054-4F35-986C-1CB215FE2838}" srcOrd="2" destOrd="0" parTransId="{0BF18A6B-101A-4195-A745-5EC80129E955}" sibTransId="{B9711354-2707-422A-9AB0-31084590D28C}"/>
    <dgm:cxn modelId="{87FEE083-39BA-47CD-ACF2-0F206859FDA1}" srcId="{3084B624-EF23-4E4E-B482-6E2EF4A49D96}" destId="{979033F7-9C41-4802-87F1-23ABC2F13F69}" srcOrd="0" destOrd="0" parTransId="{BCB0CE05-D202-4399-BD1F-EA489772A3F8}" sibTransId="{10AB90E9-8796-4472-9053-E8E5603EA810}"/>
    <dgm:cxn modelId="{E8EB0CB1-D974-4123-8FDC-36C93CE62EC9}" type="presOf" srcId="{3084B624-EF23-4E4E-B482-6E2EF4A49D96}" destId="{62F2C103-2243-4070-89D9-B48FC8205DC8}" srcOrd="0" destOrd="0" presId="urn:microsoft.com/office/officeart/2005/8/layout/equation2"/>
    <dgm:cxn modelId="{4E6487F8-F64A-4756-9F8A-2E1F98183769}" type="presParOf" srcId="{62F2C103-2243-4070-89D9-B48FC8205DC8}" destId="{1EDA850B-4AA1-4038-94AE-AFE4BDE35B7C}" srcOrd="0" destOrd="0" presId="urn:microsoft.com/office/officeart/2005/8/layout/equation2"/>
    <dgm:cxn modelId="{82AE29A0-6A24-48B4-B8B4-0E39254C4E13}" type="presParOf" srcId="{1EDA850B-4AA1-4038-94AE-AFE4BDE35B7C}" destId="{EF0DD8A3-FF1F-4A59-87B6-97FE109A79D9}" srcOrd="0" destOrd="0" presId="urn:microsoft.com/office/officeart/2005/8/layout/equation2"/>
    <dgm:cxn modelId="{67D94B72-EA46-472D-AE1C-084FD13D442B}" type="presParOf" srcId="{1EDA850B-4AA1-4038-94AE-AFE4BDE35B7C}" destId="{82419D4E-3B61-4B5F-8C28-976F4DEF931C}" srcOrd="1" destOrd="0" presId="urn:microsoft.com/office/officeart/2005/8/layout/equation2"/>
    <dgm:cxn modelId="{DAB6F1B6-954A-4FB8-9EA4-B862C26AEA87}" type="presParOf" srcId="{1EDA850B-4AA1-4038-94AE-AFE4BDE35B7C}" destId="{02410162-7B7B-4983-9250-F7DA2CF22E3A}" srcOrd="2" destOrd="0" presId="urn:microsoft.com/office/officeart/2005/8/layout/equation2"/>
    <dgm:cxn modelId="{79F7AD5F-1BC2-4998-821A-3C5B2659680F}" type="presParOf" srcId="{1EDA850B-4AA1-4038-94AE-AFE4BDE35B7C}" destId="{32F5F5BF-9F98-4709-BD32-665ED580C86B}" srcOrd="3" destOrd="0" presId="urn:microsoft.com/office/officeart/2005/8/layout/equation2"/>
    <dgm:cxn modelId="{8955663A-60EB-4872-9FBF-3CF087648890}" type="presParOf" srcId="{1EDA850B-4AA1-4038-94AE-AFE4BDE35B7C}" destId="{38322074-1120-41B6-9CFC-B2D9919A6A27}" srcOrd="4" destOrd="0" presId="urn:microsoft.com/office/officeart/2005/8/layout/equation2"/>
    <dgm:cxn modelId="{C7C4A371-A90C-46BA-9527-3AE2D13DE4F6}" type="presParOf" srcId="{62F2C103-2243-4070-89D9-B48FC8205DC8}" destId="{FDE71449-FB41-4194-926F-41D41F5DBD47}" srcOrd="1" destOrd="0" presId="urn:microsoft.com/office/officeart/2005/8/layout/equation2"/>
    <dgm:cxn modelId="{A3C9E19A-CA23-4605-BFD7-D61B5C508798}" type="presParOf" srcId="{FDE71449-FB41-4194-926F-41D41F5DBD47}" destId="{2224CB4D-039C-4568-B01A-92FE1CE882FC}" srcOrd="0" destOrd="0" presId="urn:microsoft.com/office/officeart/2005/8/layout/equation2"/>
    <dgm:cxn modelId="{277A64F0-8369-4647-80D0-75EC494FC4AD}" type="presParOf" srcId="{62F2C103-2243-4070-89D9-B48FC8205DC8}" destId="{62BDF056-EF98-45BD-A1E4-641C41F575D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3AE6A2-623F-40B2-AFB6-9B27B3659CD0}" type="doc">
      <dgm:prSet loTypeId="urn:microsoft.com/office/officeart/2005/8/layout/arrow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541DD6D-EFE1-4BAD-8046-21F006DED389}">
      <dgm:prSet phldrT="[Text]" custT="1"/>
      <dgm:spPr/>
      <dgm:t>
        <a:bodyPr/>
        <a:lstStyle/>
        <a:p>
          <a:r>
            <a:rPr lang="en-US" sz="1800" dirty="0"/>
            <a:t>Specialty-based Departments</a:t>
          </a:r>
        </a:p>
      </dgm:t>
    </dgm:pt>
    <dgm:pt modelId="{9207D373-B7AB-4637-A598-B179E88E0930}" type="parTrans" cxnId="{B30C14DD-5CB9-4D85-817D-4CA80791EF71}">
      <dgm:prSet/>
      <dgm:spPr/>
      <dgm:t>
        <a:bodyPr/>
        <a:lstStyle/>
        <a:p>
          <a:endParaRPr lang="en-US"/>
        </a:p>
      </dgm:t>
    </dgm:pt>
    <dgm:pt modelId="{0BB4D9B5-0C8A-4816-98EB-D91F4B4E0E74}" type="sibTrans" cxnId="{B30C14DD-5CB9-4D85-817D-4CA80791EF71}">
      <dgm:prSet/>
      <dgm:spPr/>
      <dgm:t>
        <a:bodyPr/>
        <a:lstStyle/>
        <a:p>
          <a:endParaRPr lang="en-US"/>
        </a:p>
      </dgm:t>
    </dgm:pt>
    <dgm:pt modelId="{A808C453-7148-4111-AEF2-147D69AC0DF0}">
      <dgm:prSet phldrT="[Text]" custT="1"/>
      <dgm:spPr/>
      <dgm:t>
        <a:bodyPr/>
        <a:lstStyle/>
        <a:p>
          <a:r>
            <a:rPr lang="en-US" sz="1800" dirty="0"/>
            <a:t>Service Lines</a:t>
          </a:r>
        </a:p>
      </dgm:t>
    </dgm:pt>
    <dgm:pt modelId="{7F0827A8-58F5-418C-9133-88DC7136585D}" type="parTrans" cxnId="{9F0CB1B8-D048-4AD9-83AC-71D0414F0A5C}">
      <dgm:prSet/>
      <dgm:spPr/>
      <dgm:t>
        <a:bodyPr/>
        <a:lstStyle/>
        <a:p>
          <a:endParaRPr lang="en-US"/>
        </a:p>
      </dgm:t>
    </dgm:pt>
    <dgm:pt modelId="{68CBEC0A-19B2-4ED6-ADCE-FEBF7525E090}" type="sibTrans" cxnId="{9F0CB1B8-D048-4AD9-83AC-71D0414F0A5C}">
      <dgm:prSet/>
      <dgm:spPr/>
      <dgm:t>
        <a:bodyPr/>
        <a:lstStyle/>
        <a:p>
          <a:endParaRPr lang="en-US"/>
        </a:p>
      </dgm:t>
    </dgm:pt>
    <dgm:pt modelId="{4EC56C60-CA27-4729-A37B-DB77589B5A0F}" type="pres">
      <dgm:prSet presAssocID="{233AE6A2-623F-40B2-AFB6-9B27B3659CD0}" presName="cycle" presStyleCnt="0">
        <dgm:presLayoutVars>
          <dgm:dir/>
          <dgm:resizeHandles val="exact"/>
        </dgm:presLayoutVars>
      </dgm:prSet>
      <dgm:spPr/>
    </dgm:pt>
    <dgm:pt modelId="{80A0E52D-A90F-4E09-A6F8-248B6661E6C1}" type="pres">
      <dgm:prSet presAssocID="{D541DD6D-EFE1-4BAD-8046-21F006DED389}" presName="arrow" presStyleLbl="node1" presStyleIdx="0" presStyleCnt="2" custScaleY="100296">
        <dgm:presLayoutVars>
          <dgm:bulletEnabled val="1"/>
        </dgm:presLayoutVars>
      </dgm:prSet>
      <dgm:spPr/>
    </dgm:pt>
    <dgm:pt modelId="{C45264A4-8CF0-4942-B759-4F43F6FDD2A6}" type="pres">
      <dgm:prSet presAssocID="{A808C453-7148-4111-AEF2-147D69AC0DF0}" presName="arrow" presStyleLbl="node1" presStyleIdx="1" presStyleCnt="2">
        <dgm:presLayoutVars>
          <dgm:bulletEnabled val="1"/>
        </dgm:presLayoutVars>
      </dgm:prSet>
      <dgm:spPr/>
    </dgm:pt>
  </dgm:ptLst>
  <dgm:cxnLst>
    <dgm:cxn modelId="{2D8E1C25-D530-4DFD-AA33-5BB9B671A708}" type="presOf" srcId="{D541DD6D-EFE1-4BAD-8046-21F006DED389}" destId="{80A0E52D-A90F-4E09-A6F8-248B6661E6C1}" srcOrd="0" destOrd="0" presId="urn:microsoft.com/office/officeart/2005/8/layout/arrow1"/>
    <dgm:cxn modelId="{17F1087E-C5C3-4175-B1A3-DF2E0B1DBD07}" type="presOf" srcId="{A808C453-7148-4111-AEF2-147D69AC0DF0}" destId="{C45264A4-8CF0-4942-B759-4F43F6FDD2A6}" srcOrd="0" destOrd="0" presId="urn:microsoft.com/office/officeart/2005/8/layout/arrow1"/>
    <dgm:cxn modelId="{9F0CB1B8-D048-4AD9-83AC-71D0414F0A5C}" srcId="{233AE6A2-623F-40B2-AFB6-9B27B3659CD0}" destId="{A808C453-7148-4111-AEF2-147D69AC0DF0}" srcOrd="1" destOrd="0" parTransId="{7F0827A8-58F5-418C-9133-88DC7136585D}" sibTransId="{68CBEC0A-19B2-4ED6-ADCE-FEBF7525E090}"/>
    <dgm:cxn modelId="{B30C14DD-5CB9-4D85-817D-4CA80791EF71}" srcId="{233AE6A2-623F-40B2-AFB6-9B27B3659CD0}" destId="{D541DD6D-EFE1-4BAD-8046-21F006DED389}" srcOrd="0" destOrd="0" parTransId="{9207D373-B7AB-4637-A598-B179E88E0930}" sibTransId="{0BB4D9B5-0C8A-4816-98EB-D91F4B4E0E74}"/>
    <dgm:cxn modelId="{1CD9A4E9-1924-459C-AFA9-DDAEC7E79FE5}" type="presOf" srcId="{233AE6A2-623F-40B2-AFB6-9B27B3659CD0}" destId="{4EC56C60-CA27-4729-A37B-DB77589B5A0F}" srcOrd="0" destOrd="0" presId="urn:microsoft.com/office/officeart/2005/8/layout/arrow1"/>
    <dgm:cxn modelId="{3B5BBDAA-7B13-423C-AC82-16205EA2E316}" type="presParOf" srcId="{4EC56C60-CA27-4729-A37B-DB77589B5A0F}" destId="{80A0E52D-A90F-4E09-A6F8-248B6661E6C1}" srcOrd="0" destOrd="0" presId="urn:microsoft.com/office/officeart/2005/8/layout/arrow1"/>
    <dgm:cxn modelId="{5B2797AA-AF2D-4654-9562-7A727449DB9F}" type="presParOf" srcId="{4EC56C60-CA27-4729-A37B-DB77589B5A0F}" destId="{C45264A4-8CF0-4942-B759-4F43F6FDD2A6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C29571-9083-4519-A6C2-096C2684AF0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86E02B7-87B3-452E-BAB1-FA50BAEF40AF}">
      <dgm:prSet custT="1"/>
      <dgm:spPr/>
      <dgm:t>
        <a:bodyPr/>
        <a:lstStyle/>
        <a:p>
          <a:r>
            <a:rPr lang="en-US" sz="1800" dirty="0"/>
            <a:t>A strategy to improve financial benefits while retaining the ability to serve the community</a:t>
          </a:r>
        </a:p>
      </dgm:t>
    </dgm:pt>
    <dgm:pt modelId="{CE442CC0-2162-4EE9-BB3F-BF4A02F38051}" type="parTrans" cxnId="{77C620C2-5135-4D64-B3E3-BA439EEA6E45}">
      <dgm:prSet/>
      <dgm:spPr/>
      <dgm:t>
        <a:bodyPr/>
        <a:lstStyle/>
        <a:p>
          <a:endParaRPr lang="en-US"/>
        </a:p>
      </dgm:t>
    </dgm:pt>
    <dgm:pt modelId="{4506F464-475C-49BD-8C66-C9A0EB7850D9}" type="sibTrans" cxnId="{77C620C2-5135-4D64-B3E3-BA439EEA6E45}">
      <dgm:prSet/>
      <dgm:spPr/>
      <dgm:t>
        <a:bodyPr/>
        <a:lstStyle/>
        <a:p>
          <a:endParaRPr lang="en-US"/>
        </a:p>
      </dgm:t>
    </dgm:pt>
    <dgm:pt modelId="{E1ECC365-6B00-4622-B301-7240BFF5C47A}">
      <dgm:prSet custT="1"/>
      <dgm:spPr/>
      <dgm:t>
        <a:bodyPr/>
        <a:lstStyle/>
        <a:p>
          <a:r>
            <a:rPr lang="en-US" sz="1800" dirty="0"/>
            <a:t>Focuses on building capabilities in a few clinical areas – key centers of excellence</a:t>
          </a:r>
        </a:p>
      </dgm:t>
    </dgm:pt>
    <dgm:pt modelId="{9C54D7A2-3D40-45F0-8E85-814E84598D39}" type="parTrans" cxnId="{955239F0-A410-4547-9753-9B2F3A0C63B3}">
      <dgm:prSet/>
      <dgm:spPr/>
      <dgm:t>
        <a:bodyPr/>
        <a:lstStyle/>
        <a:p>
          <a:endParaRPr lang="en-US"/>
        </a:p>
      </dgm:t>
    </dgm:pt>
    <dgm:pt modelId="{3C4B1F6F-CE61-4FD5-A804-E0B2083B4A75}" type="sibTrans" cxnId="{955239F0-A410-4547-9753-9B2F3A0C63B3}">
      <dgm:prSet/>
      <dgm:spPr/>
      <dgm:t>
        <a:bodyPr/>
        <a:lstStyle/>
        <a:p>
          <a:endParaRPr lang="en-US"/>
        </a:p>
      </dgm:t>
    </dgm:pt>
    <dgm:pt modelId="{67EC53F0-3B65-469F-9E46-19A50593DA88}">
      <dgm:prSet custT="1"/>
      <dgm:spPr/>
      <dgm:t>
        <a:bodyPr/>
        <a:lstStyle/>
        <a:p>
          <a:r>
            <a:rPr lang="en-US" sz="1800" dirty="0"/>
            <a:t>High quality care to well-defined populations</a:t>
          </a:r>
        </a:p>
      </dgm:t>
    </dgm:pt>
    <dgm:pt modelId="{08C1C4EB-D535-44A9-8B67-A5031C207585}" type="parTrans" cxnId="{E5694BE1-58C3-4D98-A7F8-E6597D013D1D}">
      <dgm:prSet/>
      <dgm:spPr/>
      <dgm:t>
        <a:bodyPr/>
        <a:lstStyle/>
        <a:p>
          <a:endParaRPr lang="en-US"/>
        </a:p>
      </dgm:t>
    </dgm:pt>
    <dgm:pt modelId="{6E2D04D0-8FC3-4911-BA76-08F0331C4B95}" type="sibTrans" cxnId="{E5694BE1-58C3-4D98-A7F8-E6597D013D1D}">
      <dgm:prSet/>
      <dgm:spPr/>
      <dgm:t>
        <a:bodyPr/>
        <a:lstStyle/>
        <a:p>
          <a:endParaRPr lang="en-US"/>
        </a:p>
      </dgm:t>
    </dgm:pt>
    <dgm:pt modelId="{909C953C-36ED-4316-9F08-B6454A4B93D6}" type="pres">
      <dgm:prSet presAssocID="{C3C29571-9083-4519-A6C2-096C2684AF0C}" presName="linear" presStyleCnt="0">
        <dgm:presLayoutVars>
          <dgm:animLvl val="lvl"/>
          <dgm:resizeHandles val="exact"/>
        </dgm:presLayoutVars>
      </dgm:prSet>
      <dgm:spPr/>
    </dgm:pt>
    <dgm:pt modelId="{8EF4BAE0-2CB5-4A6B-8887-67234618A8F4}" type="pres">
      <dgm:prSet presAssocID="{B86E02B7-87B3-452E-BAB1-FA50BAEF40A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71EC818-96C7-4B39-8A79-1BC1E77EB934}" type="pres">
      <dgm:prSet presAssocID="{4506F464-475C-49BD-8C66-C9A0EB7850D9}" presName="spacer" presStyleCnt="0"/>
      <dgm:spPr/>
    </dgm:pt>
    <dgm:pt modelId="{1E0D64EA-ED69-4447-95F0-80B09BAF6B89}" type="pres">
      <dgm:prSet presAssocID="{E1ECC365-6B00-4622-B301-7240BFF5C47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A1F8B53-B126-44BF-AFC8-5B7AB2692EDE}" type="pres">
      <dgm:prSet presAssocID="{3C4B1F6F-CE61-4FD5-A804-E0B2083B4A75}" presName="spacer" presStyleCnt="0"/>
      <dgm:spPr/>
    </dgm:pt>
    <dgm:pt modelId="{4FED8DA9-4F28-495E-BC25-35C4C4B07E89}" type="pres">
      <dgm:prSet presAssocID="{67EC53F0-3B65-469F-9E46-19A50593DA8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14E5720-8E1E-49E8-90B6-86E665264740}" type="presOf" srcId="{C3C29571-9083-4519-A6C2-096C2684AF0C}" destId="{909C953C-36ED-4316-9F08-B6454A4B93D6}" srcOrd="0" destOrd="0" presId="urn:microsoft.com/office/officeart/2005/8/layout/vList2"/>
    <dgm:cxn modelId="{1600F72C-02CC-4E21-80B8-968697707A1A}" type="presOf" srcId="{E1ECC365-6B00-4622-B301-7240BFF5C47A}" destId="{1E0D64EA-ED69-4447-95F0-80B09BAF6B89}" srcOrd="0" destOrd="0" presId="urn:microsoft.com/office/officeart/2005/8/layout/vList2"/>
    <dgm:cxn modelId="{BCF02D7C-4E4D-4B9D-96EF-F4C2FB35A50A}" type="presOf" srcId="{B86E02B7-87B3-452E-BAB1-FA50BAEF40AF}" destId="{8EF4BAE0-2CB5-4A6B-8887-67234618A8F4}" srcOrd="0" destOrd="0" presId="urn:microsoft.com/office/officeart/2005/8/layout/vList2"/>
    <dgm:cxn modelId="{77C620C2-5135-4D64-B3E3-BA439EEA6E45}" srcId="{C3C29571-9083-4519-A6C2-096C2684AF0C}" destId="{B86E02B7-87B3-452E-BAB1-FA50BAEF40AF}" srcOrd="0" destOrd="0" parTransId="{CE442CC0-2162-4EE9-BB3F-BF4A02F38051}" sibTransId="{4506F464-475C-49BD-8C66-C9A0EB7850D9}"/>
    <dgm:cxn modelId="{E5694BE1-58C3-4D98-A7F8-E6597D013D1D}" srcId="{C3C29571-9083-4519-A6C2-096C2684AF0C}" destId="{67EC53F0-3B65-469F-9E46-19A50593DA88}" srcOrd="2" destOrd="0" parTransId="{08C1C4EB-D535-44A9-8B67-A5031C207585}" sibTransId="{6E2D04D0-8FC3-4911-BA76-08F0331C4B95}"/>
    <dgm:cxn modelId="{AC5005E3-C9E2-4004-BB35-66167D0D7E2C}" type="presOf" srcId="{67EC53F0-3B65-469F-9E46-19A50593DA88}" destId="{4FED8DA9-4F28-495E-BC25-35C4C4B07E89}" srcOrd="0" destOrd="0" presId="urn:microsoft.com/office/officeart/2005/8/layout/vList2"/>
    <dgm:cxn modelId="{955239F0-A410-4547-9753-9B2F3A0C63B3}" srcId="{C3C29571-9083-4519-A6C2-096C2684AF0C}" destId="{E1ECC365-6B00-4622-B301-7240BFF5C47A}" srcOrd="1" destOrd="0" parTransId="{9C54D7A2-3D40-45F0-8E85-814E84598D39}" sibTransId="{3C4B1F6F-CE61-4FD5-A804-E0B2083B4A75}"/>
    <dgm:cxn modelId="{1AD5C646-5AF7-4387-B16B-B1A3EC1025EE}" type="presParOf" srcId="{909C953C-36ED-4316-9F08-B6454A4B93D6}" destId="{8EF4BAE0-2CB5-4A6B-8887-67234618A8F4}" srcOrd="0" destOrd="0" presId="urn:microsoft.com/office/officeart/2005/8/layout/vList2"/>
    <dgm:cxn modelId="{012CE17B-2FCC-43A1-9F38-9D7202AD294E}" type="presParOf" srcId="{909C953C-36ED-4316-9F08-B6454A4B93D6}" destId="{E71EC818-96C7-4B39-8A79-1BC1E77EB934}" srcOrd="1" destOrd="0" presId="urn:microsoft.com/office/officeart/2005/8/layout/vList2"/>
    <dgm:cxn modelId="{14DACC89-47FA-4DE1-9B35-E79014600981}" type="presParOf" srcId="{909C953C-36ED-4316-9F08-B6454A4B93D6}" destId="{1E0D64EA-ED69-4447-95F0-80B09BAF6B89}" srcOrd="2" destOrd="0" presId="urn:microsoft.com/office/officeart/2005/8/layout/vList2"/>
    <dgm:cxn modelId="{47A185DD-807D-4DF4-BF3B-393134F9A70A}" type="presParOf" srcId="{909C953C-36ED-4316-9F08-B6454A4B93D6}" destId="{4A1F8B53-B126-44BF-AFC8-5B7AB2692EDE}" srcOrd="3" destOrd="0" presId="urn:microsoft.com/office/officeart/2005/8/layout/vList2"/>
    <dgm:cxn modelId="{C0550CFF-D7C2-457A-984A-2738B153FA3C}" type="presParOf" srcId="{909C953C-36ED-4316-9F08-B6454A4B93D6}" destId="{4FED8DA9-4F28-495E-BC25-35C4C4B07E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90A854-3316-4287-99F9-F4FD9BB0A23A}" type="doc">
      <dgm:prSet loTypeId="urn:microsoft.com/office/officeart/2005/8/layout/h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F6886CF-1F9C-4F50-A2B9-CF4FA1CE42F5}">
      <dgm:prSet phldrT="[Text]"/>
      <dgm:spPr/>
      <dgm:t>
        <a:bodyPr/>
        <a:lstStyle/>
        <a:p>
          <a:r>
            <a:rPr lang="en-US" dirty="0"/>
            <a:t>Hospital coverage</a:t>
          </a:r>
        </a:p>
      </dgm:t>
    </dgm:pt>
    <dgm:pt modelId="{F9856D28-145F-4EC8-B41B-FADC9D18C521}" type="parTrans" cxnId="{FEB761D7-AB0D-44BE-A72B-0A17572C3F06}">
      <dgm:prSet/>
      <dgm:spPr/>
      <dgm:t>
        <a:bodyPr/>
        <a:lstStyle/>
        <a:p>
          <a:endParaRPr lang="en-US"/>
        </a:p>
      </dgm:t>
    </dgm:pt>
    <dgm:pt modelId="{649191E1-88B2-4A7D-A657-F1BC6E51B91D}" type="sibTrans" cxnId="{FEB761D7-AB0D-44BE-A72B-0A17572C3F06}">
      <dgm:prSet/>
      <dgm:spPr/>
      <dgm:t>
        <a:bodyPr/>
        <a:lstStyle/>
        <a:p>
          <a:endParaRPr lang="en-US"/>
        </a:p>
      </dgm:t>
    </dgm:pt>
    <dgm:pt modelId="{BB3BAD64-B687-45F3-A2C6-E4B10B3E987A}">
      <dgm:prSet/>
      <dgm:spPr/>
      <dgm:t>
        <a:bodyPr/>
        <a:lstStyle/>
        <a:p>
          <a:r>
            <a:rPr lang="en-US" dirty="0"/>
            <a:t>Access to care – leverage of ambulatory visits</a:t>
          </a:r>
        </a:p>
      </dgm:t>
    </dgm:pt>
    <dgm:pt modelId="{6D895080-276A-43F1-B43A-F0373EDF5AE0}" type="parTrans" cxnId="{8B6C6F5B-62C1-44C7-A385-FDB1D391F2F4}">
      <dgm:prSet/>
      <dgm:spPr/>
      <dgm:t>
        <a:bodyPr/>
        <a:lstStyle/>
        <a:p>
          <a:endParaRPr lang="en-US"/>
        </a:p>
      </dgm:t>
    </dgm:pt>
    <dgm:pt modelId="{B15BEB4F-3433-435D-A0CB-2FA205AF858D}" type="sibTrans" cxnId="{8B6C6F5B-62C1-44C7-A385-FDB1D391F2F4}">
      <dgm:prSet/>
      <dgm:spPr/>
      <dgm:t>
        <a:bodyPr/>
        <a:lstStyle/>
        <a:p>
          <a:endParaRPr lang="en-US"/>
        </a:p>
      </dgm:t>
    </dgm:pt>
    <dgm:pt modelId="{5D14AC55-E9D0-4240-8D53-29DE547043AB}">
      <dgm:prSet/>
      <dgm:spPr/>
      <dgm:t>
        <a:bodyPr/>
        <a:lstStyle/>
        <a:p>
          <a:r>
            <a:rPr lang="en-US" dirty="0"/>
            <a:t>Implementation quality improvement projects</a:t>
          </a:r>
        </a:p>
      </dgm:t>
    </dgm:pt>
    <dgm:pt modelId="{3158D5B8-F8F1-40E8-AD8D-C12DC8165FB1}" type="parTrans" cxnId="{9FFD574C-2EF4-4BAB-BB17-EC7855EB5D25}">
      <dgm:prSet/>
      <dgm:spPr/>
      <dgm:t>
        <a:bodyPr/>
        <a:lstStyle/>
        <a:p>
          <a:endParaRPr lang="en-US"/>
        </a:p>
      </dgm:t>
    </dgm:pt>
    <dgm:pt modelId="{079409B9-9CA7-47D0-A195-01F72FF7A7C0}" type="sibTrans" cxnId="{9FFD574C-2EF4-4BAB-BB17-EC7855EB5D25}">
      <dgm:prSet/>
      <dgm:spPr/>
      <dgm:t>
        <a:bodyPr/>
        <a:lstStyle/>
        <a:p>
          <a:endParaRPr lang="en-US"/>
        </a:p>
      </dgm:t>
    </dgm:pt>
    <dgm:pt modelId="{CAD3D18F-D60F-4BE3-B6DF-3B3038501352}">
      <dgm:prSet/>
      <dgm:spPr/>
      <dgm:t>
        <a:bodyPr vert="vert270"/>
        <a:lstStyle/>
        <a:p>
          <a:pPr algn="r"/>
          <a:r>
            <a:rPr lang="en-US" dirty="0"/>
            <a:t>Core Measures</a:t>
          </a:r>
        </a:p>
      </dgm:t>
    </dgm:pt>
    <dgm:pt modelId="{935232F8-9E84-40B3-B085-D9C289C61218}" type="parTrans" cxnId="{5D141CF8-EB82-4E04-A53C-1FB978882ACE}">
      <dgm:prSet/>
      <dgm:spPr/>
      <dgm:t>
        <a:bodyPr/>
        <a:lstStyle/>
        <a:p>
          <a:endParaRPr lang="en-US"/>
        </a:p>
      </dgm:t>
    </dgm:pt>
    <dgm:pt modelId="{FD9F2BCA-8C2D-402C-8A7C-8D5AD2260DF2}" type="sibTrans" cxnId="{5D141CF8-EB82-4E04-A53C-1FB978882ACE}">
      <dgm:prSet/>
      <dgm:spPr/>
      <dgm:t>
        <a:bodyPr/>
        <a:lstStyle/>
        <a:p>
          <a:endParaRPr lang="en-US"/>
        </a:p>
      </dgm:t>
    </dgm:pt>
    <dgm:pt modelId="{564B66A5-1B43-402F-9FBB-9A0F6D96C76C}">
      <dgm:prSet/>
      <dgm:spPr/>
      <dgm:t>
        <a:bodyPr vert="vert270"/>
        <a:lstStyle/>
        <a:p>
          <a:pPr algn="r"/>
          <a:r>
            <a:rPr lang="en-US" dirty="0"/>
            <a:t>HCAHPS</a:t>
          </a:r>
        </a:p>
      </dgm:t>
    </dgm:pt>
    <dgm:pt modelId="{69520AC7-B2BF-4766-9847-807E479CFD59}" type="parTrans" cxnId="{2F1D14CC-B70F-42E0-AD18-6511DC185900}">
      <dgm:prSet/>
      <dgm:spPr/>
      <dgm:t>
        <a:bodyPr/>
        <a:lstStyle/>
        <a:p>
          <a:endParaRPr lang="en-US"/>
        </a:p>
      </dgm:t>
    </dgm:pt>
    <dgm:pt modelId="{7E4D93D5-DCB6-45FE-B09C-7023495F9105}" type="sibTrans" cxnId="{2F1D14CC-B70F-42E0-AD18-6511DC185900}">
      <dgm:prSet/>
      <dgm:spPr/>
      <dgm:t>
        <a:bodyPr/>
        <a:lstStyle/>
        <a:p>
          <a:endParaRPr lang="en-US"/>
        </a:p>
      </dgm:t>
    </dgm:pt>
    <dgm:pt modelId="{2625562F-12BE-4780-9E7F-7D6B9BDAB7F2}">
      <dgm:prSet/>
      <dgm:spPr/>
      <dgm:t>
        <a:bodyPr/>
        <a:lstStyle/>
        <a:p>
          <a:r>
            <a:rPr lang="en-US" dirty="0"/>
            <a:t>Scholarly activity</a:t>
          </a:r>
        </a:p>
      </dgm:t>
    </dgm:pt>
    <dgm:pt modelId="{059B54E3-B94B-4892-B095-AFAB91A8CF84}" type="parTrans" cxnId="{452236A2-25DD-4F23-A6A3-CF8403DF652F}">
      <dgm:prSet/>
      <dgm:spPr/>
      <dgm:t>
        <a:bodyPr/>
        <a:lstStyle/>
        <a:p>
          <a:endParaRPr lang="en-US"/>
        </a:p>
      </dgm:t>
    </dgm:pt>
    <dgm:pt modelId="{88C4D36E-0667-4B44-9B00-2B020F044758}" type="sibTrans" cxnId="{452236A2-25DD-4F23-A6A3-CF8403DF652F}">
      <dgm:prSet/>
      <dgm:spPr/>
      <dgm:t>
        <a:bodyPr/>
        <a:lstStyle/>
        <a:p>
          <a:endParaRPr lang="en-US"/>
        </a:p>
      </dgm:t>
    </dgm:pt>
    <dgm:pt modelId="{ED2E8E5F-7061-4608-8163-D28F66634C1C}">
      <dgm:prSet/>
      <dgm:spPr/>
      <dgm:t>
        <a:bodyPr/>
        <a:lstStyle/>
        <a:p>
          <a:r>
            <a:rPr lang="en-US" dirty="0"/>
            <a:t>Care for under and uninsured</a:t>
          </a:r>
        </a:p>
      </dgm:t>
    </dgm:pt>
    <dgm:pt modelId="{AA7684DA-0CC5-4180-9AE0-8C448D5BD8D2}" type="parTrans" cxnId="{6C1F559C-3F49-45FC-8905-86A7C09AA0DA}">
      <dgm:prSet/>
      <dgm:spPr/>
      <dgm:t>
        <a:bodyPr/>
        <a:lstStyle/>
        <a:p>
          <a:endParaRPr lang="en-US"/>
        </a:p>
      </dgm:t>
    </dgm:pt>
    <dgm:pt modelId="{42185834-2767-4A93-8ED4-4C85EECC80F6}" type="sibTrans" cxnId="{6C1F559C-3F49-45FC-8905-86A7C09AA0DA}">
      <dgm:prSet/>
      <dgm:spPr/>
      <dgm:t>
        <a:bodyPr/>
        <a:lstStyle/>
        <a:p>
          <a:endParaRPr lang="en-US"/>
        </a:p>
      </dgm:t>
    </dgm:pt>
    <dgm:pt modelId="{513A5D64-5B68-44EE-887B-26B173099718}" type="pres">
      <dgm:prSet presAssocID="{A990A854-3316-4287-99F9-F4FD9BB0A23A}" presName="linearFlow" presStyleCnt="0">
        <dgm:presLayoutVars>
          <dgm:dir/>
          <dgm:animLvl val="lvl"/>
          <dgm:resizeHandles/>
        </dgm:presLayoutVars>
      </dgm:prSet>
      <dgm:spPr/>
    </dgm:pt>
    <dgm:pt modelId="{BA5D0C92-BCEB-4540-9120-4E95ACE847D5}" type="pres">
      <dgm:prSet presAssocID="{DF6886CF-1F9C-4F50-A2B9-CF4FA1CE42F5}" presName="compositeNode" presStyleCnt="0">
        <dgm:presLayoutVars>
          <dgm:bulletEnabled val="1"/>
        </dgm:presLayoutVars>
      </dgm:prSet>
      <dgm:spPr/>
    </dgm:pt>
    <dgm:pt modelId="{AB2AE85B-F781-4F13-8625-B3CC66A3C13A}" type="pres">
      <dgm:prSet presAssocID="{DF6886CF-1F9C-4F50-A2B9-CF4FA1CE42F5}" presName="image" presStyleLbl="fgImgPlace1" presStyleIdx="0" presStyleCnt="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CCF0D625-A125-4B45-879A-60E238C26E2D}" type="pres">
      <dgm:prSet presAssocID="{DF6886CF-1F9C-4F50-A2B9-CF4FA1CE42F5}" presName="childNode" presStyleLbl="node1" presStyleIdx="0" presStyleCnt="5" custScaleX="38668">
        <dgm:presLayoutVars>
          <dgm:bulletEnabled val="1"/>
        </dgm:presLayoutVars>
      </dgm:prSet>
      <dgm:spPr/>
    </dgm:pt>
    <dgm:pt modelId="{B1A5C8E2-F63A-43F9-8201-C648A52AA0FE}" type="pres">
      <dgm:prSet presAssocID="{DF6886CF-1F9C-4F50-A2B9-CF4FA1CE42F5}" presName="parentNode" presStyleLbl="revTx" presStyleIdx="0" presStyleCnt="5">
        <dgm:presLayoutVars>
          <dgm:chMax val="0"/>
          <dgm:bulletEnabled val="1"/>
        </dgm:presLayoutVars>
      </dgm:prSet>
      <dgm:spPr/>
    </dgm:pt>
    <dgm:pt modelId="{62143CEB-2264-4CAB-BD05-CD5AE3002644}" type="pres">
      <dgm:prSet presAssocID="{649191E1-88B2-4A7D-A657-F1BC6E51B91D}" presName="sibTrans" presStyleCnt="0"/>
      <dgm:spPr/>
    </dgm:pt>
    <dgm:pt modelId="{5F0D4780-B3C9-4B76-93ED-9A36886695E4}" type="pres">
      <dgm:prSet presAssocID="{BB3BAD64-B687-45F3-A2C6-E4B10B3E987A}" presName="compositeNode" presStyleCnt="0">
        <dgm:presLayoutVars>
          <dgm:bulletEnabled val="1"/>
        </dgm:presLayoutVars>
      </dgm:prSet>
      <dgm:spPr/>
    </dgm:pt>
    <dgm:pt modelId="{99CE243F-3069-4AC8-B64F-C5900170514F}" type="pres">
      <dgm:prSet presAssocID="{BB3BAD64-B687-45F3-A2C6-E4B10B3E987A}" presName="image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7EB19302-DA4A-4468-9982-1C27B0FF45E1}" type="pres">
      <dgm:prSet presAssocID="{BB3BAD64-B687-45F3-A2C6-E4B10B3E987A}" presName="childNode" presStyleLbl="node1" presStyleIdx="1" presStyleCnt="5" custScaleX="38567">
        <dgm:presLayoutVars>
          <dgm:bulletEnabled val="1"/>
        </dgm:presLayoutVars>
      </dgm:prSet>
      <dgm:spPr/>
    </dgm:pt>
    <dgm:pt modelId="{CC971DEA-1E27-4FD5-ADC2-CAAAA7C59DE0}" type="pres">
      <dgm:prSet presAssocID="{BB3BAD64-B687-45F3-A2C6-E4B10B3E987A}" presName="parentNode" presStyleLbl="revTx" presStyleIdx="1" presStyleCnt="5">
        <dgm:presLayoutVars>
          <dgm:chMax val="0"/>
          <dgm:bulletEnabled val="1"/>
        </dgm:presLayoutVars>
      </dgm:prSet>
      <dgm:spPr/>
    </dgm:pt>
    <dgm:pt modelId="{26B8E0C7-4966-48A9-8891-10E0F9CAD39C}" type="pres">
      <dgm:prSet presAssocID="{B15BEB4F-3433-435D-A0CB-2FA205AF858D}" presName="sibTrans" presStyleCnt="0"/>
      <dgm:spPr/>
    </dgm:pt>
    <dgm:pt modelId="{D6767912-F405-4EE6-A150-31930374CB70}" type="pres">
      <dgm:prSet presAssocID="{5D14AC55-E9D0-4240-8D53-29DE547043AB}" presName="compositeNode" presStyleCnt="0">
        <dgm:presLayoutVars>
          <dgm:bulletEnabled val="1"/>
        </dgm:presLayoutVars>
      </dgm:prSet>
      <dgm:spPr/>
    </dgm:pt>
    <dgm:pt modelId="{B41729C1-7D02-43AE-B964-C90E00030E21}" type="pres">
      <dgm:prSet presAssocID="{5D14AC55-E9D0-4240-8D53-29DE547043AB}" presName="image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F5C10EF4-7D9C-4653-9364-1AA252D927C7}" type="pres">
      <dgm:prSet presAssocID="{5D14AC55-E9D0-4240-8D53-29DE547043AB}" presName="childNode" presStyleLbl="node1" presStyleIdx="2" presStyleCnt="5" custScaleX="41201">
        <dgm:presLayoutVars>
          <dgm:bulletEnabled val="1"/>
        </dgm:presLayoutVars>
      </dgm:prSet>
      <dgm:spPr/>
    </dgm:pt>
    <dgm:pt modelId="{B8D4ED41-362A-4905-BE50-0A5586E571A1}" type="pres">
      <dgm:prSet presAssocID="{5D14AC55-E9D0-4240-8D53-29DE547043AB}" presName="parentNode" presStyleLbl="revTx" presStyleIdx="2" presStyleCnt="5">
        <dgm:presLayoutVars>
          <dgm:chMax val="0"/>
          <dgm:bulletEnabled val="1"/>
        </dgm:presLayoutVars>
      </dgm:prSet>
      <dgm:spPr/>
    </dgm:pt>
    <dgm:pt modelId="{C23E0075-3710-410B-BCED-EBCB0C2716C0}" type="pres">
      <dgm:prSet presAssocID="{079409B9-9CA7-47D0-A195-01F72FF7A7C0}" presName="sibTrans" presStyleCnt="0"/>
      <dgm:spPr/>
    </dgm:pt>
    <dgm:pt modelId="{65758E61-AB20-4D14-8E73-B8E00751AFF9}" type="pres">
      <dgm:prSet presAssocID="{2625562F-12BE-4780-9E7F-7D6B9BDAB7F2}" presName="compositeNode" presStyleCnt="0">
        <dgm:presLayoutVars>
          <dgm:bulletEnabled val="1"/>
        </dgm:presLayoutVars>
      </dgm:prSet>
      <dgm:spPr/>
    </dgm:pt>
    <dgm:pt modelId="{2B887A5A-140C-45A7-878E-CF4860A75959}" type="pres">
      <dgm:prSet presAssocID="{2625562F-12BE-4780-9E7F-7D6B9BDAB7F2}" presName="image" presStyleLbl="fgImgPlac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 and gear"/>
        </a:ext>
      </dgm:extLst>
    </dgm:pt>
    <dgm:pt modelId="{8364D2CE-7CD1-4BF3-8E90-D08B8307D1DB}" type="pres">
      <dgm:prSet presAssocID="{2625562F-12BE-4780-9E7F-7D6B9BDAB7F2}" presName="childNode" presStyleLbl="node1" presStyleIdx="3" presStyleCnt="5" custScaleX="38434">
        <dgm:presLayoutVars>
          <dgm:bulletEnabled val="1"/>
        </dgm:presLayoutVars>
      </dgm:prSet>
      <dgm:spPr/>
    </dgm:pt>
    <dgm:pt modelId="{3B081DF3-2A1E-4C05-B7AA-6ECD467DE4FB}" type="pres">
      <dgm:prSet presAssocID="{2625562F-12BE-4780-9E7F-7D6B9BDAB7F2}" presName="parentNode" presStyleLbl="revTx" presStyleIdx="3" presStyleCnt="5">
        <dgm:presLayoutVars>
          <dgm:chMax val="0"/>
          <dgm:bulletEnabled val="1"/>
        </dgm:presLayoutVars>
      </dgm:prSet>
      <dgm:spPr/>
    </dgm:pt>
    <dgm:pt modelId="{4E9769A0-CCFC-4B2A-BDF5-EE4B9CC80C7F}" type="pres">
      <dgm:prSet presAssocID="{88C4D36E-0667-4B44-9B00-2B020F044758}" presName="sibTrans" presStyleCnt="0"/>
      <dgm:spPr/>
    </dgm:pt>
    <dgm:pt modelId="{BE595F40-02D6-4F8B-92DB-FA1C3D8764CB}" type="pres">
      <dgm:prSet presAssocID="{ED2E8E5F-7061-4608-8163-D28F66634C1C}" presName="compositeNode" presStyleCnt="0">
        <dgm:presLayoutVars>
          <dgm:bulletEnabled val="1"/>
        </dgm:presLayoutVars>
      </dgm:prSet>
      <dgm:spPr/>
    </dgm:pt>
    <dgm:pt modelId="{4A0E4133-B647-4BF0-A761-4B867C2340A8}" type="pres">
      <dgm:prSet presAssocID="{ED2E8E5F-7061-4608-8163-D28F66634C1C}" presName="image" presStyleLbl="f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92515703-5372-4032-990B-CF5B2A290C8B}" type="pres">
      <dgm:prSet presAssocID="{ED2E8E5F-7061-4608-8163-D28F66634C1C}" presName="childNode" presStyleLbl="node1" presStyleIdx="4" presStyleCnt="5" custScaleX="36205">
        <dgm:presLayoutVars>
          <dgm:bulletEnabled val="1"/>
        </dgm:presLayoutVars>
      </dgm:prSet>
      <dgm:spPr/>
    </dgm:pt>
    <dgm:pt modelId="{0438643C-4D76-49DF-8E50-3C0F831CA2F4}" type="pres">
      <dgm:prSet presAssocID="{ED2E8E5F-7061-4608-8163-D28F66634C1C}" presName="parentNode" presStyleLbl="revTx" presStyleIdx="4" presStyleCnt="5">
        <dgm:presLayoutVars>
          <dgm:chMax val="0"/>
          <dgm:bulletEnabled val="1"/>
        </dgm:presLayoutVars>
      </dgm:prSet>
      <dgm:spPr/>
    </dgm:pt>
  </dgm:ptLst>
  <dgm:cxnLst>
    <dgm:cxn modelId="{50990E08-9EC9-476D-9594-BDAE7B660A62}" type="presOf" srcId="{ED2E8E5F-7061-4608-8163-D28F66634C1C}" destId="{0438643C-4D76-49DF-8E50-3C0F831CA2F4}" srcOrd="0" destOrd="0" presId="urn:microsoft.com/office/officeart/2005/8/layout/hList2"/>
    <dgm:cxn modelId="{9EF7D830-25E3-468D-ABF5-BC3FC611F8CA}" type="presOf" srcId="{5D14AC55-E9D0-4240-8D53-29DE547043AB}" destId="{B8D4ED41-362A-4905-BE50-0A5586E571A1}" srcOrd="0" destOrd="0" presId="urn:microsoft.com/office/officeart/2005/8/layout/hList2"/>
    <dgm:cxn modelId="{76212E3F-0B32-4248-ABBA-8978E4A62D09}" type="presOf" srcId="{BB3BAD64-B687-45F3-A2C6-E4B10B3E987A}" destId="{CC971DEA-1E27-4FD5-ADC2-CAAAA7C59DE0}" srcOrd="0" destOrd="0" presId="urn:microsoft.com/office/officeart/2005/8/layout/hList2"/>
    <dgm:cxn modelId="{9FFD574C-2EF4-4BAB-BB17-EC7855EB5D25}" srcId="{A990A854-3316-4287-99F9-F4FD9BB0A23A}" destId="{5D14AC55-E9D0-4240-8D53-29DE547043AB}" srcOrd="2" destOrd="0" parTransId="{3158D5B8-F8F1-40E8-AD8D-C12DC8165FB1}" sibTransId="{079409B9-9CA7-47D0-A195-01F72FF7A7C0}"/>
    <dgm:cxn modelId="{8B6C6F5B-62C1-44C7-A385-FDB1D391F2F4}" srcId="{A990A854-3316-4287-99F9-F4FD9BB0A23A}" destId="{BB3BAD64-B687-45F3-A2C6-E4B10B3E987A}" srcOrd="1" destOrd="0" parTransId="{6D895080-276A-43F1-B43A-F0373EDF5AE0}" sibTransId="{B15BEB4F-3433-435D-A0CB-2FA205AF858D}"/>
    <dgm:cxn modelId="{6C1F559C-3F49-45FC-8905-86A7C09AA0DA}" srcId="{A990A854-3316-4287-99F9-F4FD9BB0A23A}" destId="{ED2E8E5F-7061-4608-8163-D28F66634C1C}" srcOrd="4" destOrd="0" parTransId="{AA7684DA-0CC5-4180-9AE0-8C448D5BD8D2}" sibTransId="{42185834-2767-4A93-8ED4-4C85EECC80F6}"/>
    <dgm:cxn modelId="{46F64F9F-5B58-4CBB-8EEC-475B12FC77CF}" type="presOf" srcId="{564B66A5-1B43-402F-9FBB-9A0F6D96C76C}" destId="{F5C10EF4-7D9C-4653-9364-1AA252D927C7}" srcOrd="0" destOrd="1" presId="urn:microsoft.com/office/officeart/2005/8/layout/hList2"/>
    <dgm:cxn modelId="{452236A2-25DD-4F23-A6A3-CF8403DF652F}" srcId="{A990A854-3316-4287-99F9-F4FD9BB0A23A}" destId="{2625562F-12BE-4780-9E7F-7D6B9BDAB7F2}" srcOrd="3" destOrd="0" parTransId="{059B54E3-B94B-4892-B095-AFAB91A8CF84}" sibTransId="{88C4D36E-0667-4B44-9B00-2B020F044758}"/>
    <dgm:cxn modelId="{D98306A3-F809-4E56-B222-F766A92964E4}" type="presOf" srcId="{CAD3D18F-D60F-4BE3-B6DF-3B3038501352}" destId="{F5C10EF4-7D9C-4653-9364-1AA252D927C7}" srcOrd="0" destOrd="0" presId="urn:microsoft.com/office/officeart/2005/8/layout/hList2"/>
    <dgm:cxn modelId="{B9D80AAD-73E7-4477-9DDE-ABB8BB871A5F}" type="presOf" srcId="{A990A854-3316-4287-99F9-F4FD9BB0A23A}" destId="{513A5D64-5B68-44EE-887B-26B173099718}" srcOrd="0" destOrd="0" presId="urn:microsoft.com/office/officeart/2005/8/layout/hList2"/>
    <dgm:cxn modelId="{FD920CB9-C040-4F3D-8477-C54A31827925}" type="presOf" srcId="{2625562F-12BE-4780-9E7F-7D6B9BDAB7F2}" destId="{3B081DF3-2A1E-4C05-B7AA-6ECD467DE4FB}" srcOrd="0" destOrd="0" presId="urn:microsoft.com/office/officeart/2005/8/layout/hList2"/>
    <dgm:cxn modelId="{2F1D14CC-B70F-42E0-AD18-6511DC185900}" srcId="{5D14AC55-E9D0-4240-8D53-29DE547043AB}" destId="{564B66A5-1B43-402F-9FBB-9A0F6D96C76C}" srcOrd="1" destOrd="0" parTransId="{69520AC7-B2BF-4766-9847-807E479CFD59}" sibTransId="{7E4D93D5-DCB6-45FE-B09C-7023495F9105}"/>
    <dgm:cxn modelId="{BB356CD2-F1E8-40D2-A4B0-9ABB4DD53F40}" type="presOf" srcId="{DF6886CF-1F9C-4F50-A2B9-CF4FA1CE42F5}" destId="{B1A5C8E2-F63A-43F9-8201-C648A52AA0FE}" srcOrd="0" destOrd="0" presId="urn:microsoft.com/office/officeart/2005/8/layout/hList2"/>
    <dgm:cxn modelId="{FEB761D7-AB0D-44BE-A72B-0A17572C3F06}" srcId="{A990A854-3316-4287-99F9-F4FD9BB0A23A}" destId="{DF6886CF-1F9C-4F50-A2B9-CF4FA1CE42F5}" srcOrd="0" destOrd="0" parTransId="{F9856D28-145F-4EC8-B41B-FADC9D18C521}" sibTransId="{649191E1-88B2-4A7D-A657-F1BC6E51B91D}"/>
    <dgm:cxn modelId="{5D141CF8-EB82-4E04-A53C-1FB978882ACE}" srcId="{5D14AC55-E9D0-4240-8D53-29DE547043AB}" destId="{CAD3D18F-D60F-4BE3-B6DF-3B3038501352}" srcOrd="0" destOrd="0" parTransId="{935232F8-9E84-40B3-B085-D9C289C61218}" sibTransId="{FD9F2BCA-8C2D-402C-8A7C-8D5AD2260DF2}"/>
    <dgm:cxn modelId="{EA7DEB65-B93D-48AB-9F30-302A02E0F4A3}" type="presParOf" srcId="{513A5D64-5B68-44EE-887B-26B173099718}" destId="{BA5D0C92-BCEB-4540-9120-4E95ACE847D5}" srcOrd="0" destOrd="0" presId="urn:microsoft.com/office/officeart/2005/8/layout/hList2"/>
    <dgm:cxn modelId="{D13839D7-06DE-44EA-8F37-D9609AA44721}" type="presParOf" srcId="{BA5D0C92-BCEB-4540-9120-4E95ACE847D5}" destId="{AB2AE85B-F781-4F13-8625-B3CC66A3C13A}" srcOrd="0" destOrd="0" presId="urn:microsoft.com/office/officeart/2005/8/layout/hList2"/>
    <dgm:cxn modelId="{AADD3C67-6975-44EC-A636-888A3D29DE53}" type="presParOf" srcId="{BA5D0C92-BCEB-4540-9120-4E95ACE847D5}" destId="{CCF0D625-A125-4B45-879A-60E238C26E2D}" srcOrd="1" destOrd="0" presId="urn:microsoft.com/office/officeart/2005/8/layout/hList2"/>
    <dgm:cxn modelId="{97AED2C6-42E6-48C9-BF73-3769D47BBB0E}" type="presParOf" srcId="{BA5D0C92-BCEB-4540-9120-4E95ACE847D5}" destId="{B1A5C8E2-F63A-43F9-8201-C648A52AA0FE}" srcOrd="2" destOrd="0" presId="urn:microsoft.com/office/officeart/2005/8/layout/hList2"/>
    <dgm:cxn modelId="{6C814EBA-4E4E-4E17-A486-ED0549FBD9DC}" type="presParOf" srcId="{513A5D64-5B68-44EE-887B-26B173099718}" destId="{62143CEB-2264-4CAB-BD05-CD5AE3002644}" srcOrd="1" destOrd="0" presId="urn:microsoft.com/office/officeart/2005/8/layout/hList2"/>
    <dgm:cxn modelId="{1FE3FC74-E88F-4119-820E-9C4A43EC1FAB}" type="presParOf" srcId="{513A5D64-5B68-44EE-887B-26B173099718}" destId="{5F0D4780-B3C9-4B76-93ED-9A36886695E4}" srcOrd="2" destOrd="0" presId="urn:microsoft.com/office/officeart/2005/8/layout/hList2"/>
    <dgm:cxn modelId="{9A4D83BE-D57B-4600-B13D-56BA9FD0A2CB}" type="presParOf" srcId="{5F0D4780-B3C9-4B76-93ED-9A36886695E4}" destId="{99CE243F-3069-4AC8-B64F-C5900170514F}" srcOrd="0" destOrd="0" presId="urn:microsoft.com/office/officeart/2005/8/layout/hList2"/>
    <dgm:cxn modelId="{98BA0CB2-E7EA-48E0-96CF-CD58A137031D}" type="presParOf" srcId="{5F0D4780-B3C9-4B76-93ED-9A36886695E4}" destId="{7EB19302-DA4A-4468-9982-1C27B0FF45E1}" srcOrd="1" destOrd="0" presId="urn:microsoft.com/office/officeart/2005/8/layout/hList2"/>
    <dgm:cxn modelId="{B6026337-4832-42F4-9854-E23AF7160C77}" type="presParOf" srcId="{5F0D4780-B3C9-4B76-93ED-9A36886695E4}" destId="{CC971DEA-1E27-4FD5-ADC2-CAAAA7C59DE0}" srcOrd="2" destOrd="0" presId="urn:microsoft.com/office/officeart/2005/8/layout/hList2"/>
    <dgm:cxn modelId="{9EB1842E-23D8-4690-92A9-8C8A018471B1}" type="presParOf" srcId="{513A5D64-5B68-44EE-887B-26B173099718}" destId="{26B8E0C7-4966-48A9-8891-10E0F9CAD39C}" srcOrd="3" destOrd="0" presId="urn:microsoft.com/office/officeart/2005/8/layout/hList2"/>
    <dgm:cxn modelId="{9A94FE54-A093-4763-A4DC-7E5372193B8A}" type="presParOf" srcId="{513A5D64-5B68-44EE-887B-26B173099718}" destId="{D6767912-F405-4EE6-A150-31930374CB70}" srcOrd="4" destOrd="0" presId="urn:microsoft.com/office/officeart/2005/8/layout/hList2"/>
    <dgm:cxn modelId="{93F7D8FF-5B55-4949-89B8-948C7F5F0ABA}" type="presParOf" srcId="{D6767912-F405-4EE6-A150-31930374CB70}" destId="{B41729C1-7D02-43AE-B964-C90E00030E21}" srcOrd="0" destOrd="0" presId="urn:microsoft.com/office/officeart/2005/8/layout/hList2"/>
    <dgm:cxn modelId="{AF7C6090-C4AA-4BCA-9EF6-675E67A4F4BE}" type="presParOf" srcId="{D6767912-F405-4EE6-A150-31930374CB70}" destId="{F5C10EF4-7D9C-4653-9364-1AA252D927C7}" srcOrd="1" destOrd="0" presId="urn:microsoft.com/office/officeart/2005/8/layout/hList2"/>
    <dgm:cxn modelId="{77AE0ECC-90DA-4A6B-9898-2C4CCB4252C6}" type="presParOf" srcId="{D6767912-F405-4EE6-A150-31930374CB70}" destId="{B8D4ED41-362A-4905-BE50-0A5586E571A1}" srcOrd="2" destOrd="0" presId="urn:microsoft.com/office/officeart/2005/8/layout/hList2"/>
    <dgm:cxn modelId="{98604080-5D56-4F04-BEEC-A67FD1AAB686}" type="presParOf" srcId="{513A5D64-5B68-44EE-887B-26B173099718}" destId="{C23E0075-3710-410B-BCED-EBCB0C2716C0}" srcOrd="5" destOrd="0" presId="urn:microsoft.com/office/officeart/2005/8/layout/hList2"/>
    <dgm:cxn modelId="{D0B6D54F-77B3-4EE9-8257-412EA25AB40E}" type="presParOf" srcId="{513A5D64-5B68-44EE-887B-26B173099718}" destId="{65758E61-AB20-4D14-8E73-B8E00751AFF9}" srcOrd="6" destOrd="0" presId="urn:microsoft.com/office/officeart/2005/8/layout/hList2"/>
    <dgm:cxn modelId="{240450A3-0628-4CE8-BC0A-3DE694E27540}" type="presParOf" srcId="{65758E61-AB20-4D14-8E73-B8E00751AFF9}" destId="{2B887A5A-140C-45A7-878E-CF4860A75959}" srcOrd="0" destOrd="0" presId="urn:microsoft.com/office/officeart/2005/8/layout/hList2"/>
    <dgm:cxn modelId="{EC3A480E-0171-4CE5-BF2B-89C4206A7771}" type="presParOf" srcId="{65758E61-AB20-4D14-8E73-B8E00751AFF9}" destId="{8364D2CE-7CD1-4BF3-8E90-D08B8307D1DB}" srcOrd="1" destOrd="0" presId="urn:microsoft.com/office/officeart/2005/8/layout/hList2"/>
    <dgm:cxn modelId="{EF479B43-1BAE-44D5-B787-E0CDDAE0C881}" type="presParOf" srcId="{65758E61-AB20-4D14-8E73-B8E00751AFF9}" destId="{3B081DF3-2A1E-4C05-B7AA-6ECD467DE4FB}" srcOrd="2" destOrd="0" presId="urn:microsoft.com/office/officeart/2005/8/layout/hList2"/>
    <dgm:cxn modelId="{53F334BB-BA4A-4662-8A38-1132666A6C02}" type="presParOf" srcId="{513A5D64-5B68-44EE-887B-26B173099718}" destId="{4E9769A0-CCFC-4B2A-BDF5-EE4B9CC80C7F}" srcOrd="7" destOrd="0" presId="urn:microsoft.com/office/officeart/2005/8/layout/hList2"/>
    <dgm:cxn modelId="{A98B6131-0AB6-47CD-9E01-7BE1B4611CA8}" type="presParOf" srcId="{513A5D64-5B68-44EE-887B-26B173099718}" destId="{BE595F40-02D6-4F8B-92DB-FA1C3D8764CB}" srcOrd="8" destOrd="0" presId="urn:microsoft.com/office/officeart/2005/8/layout/hList2"/>
    <dgm:cxn modelId="{DAD91850-F847-462F-9DC6-E7686EF5F6B3}" type="presParOf" srcId="{BE595F40-02D6-4F8B-92DB-FA1C3D8764CB}" destId="{4A0E4133-B647-4BF0-A761-4B867C2340A8}" srcOrd="0" destOrd="0" presId="urn:microsoft.com/office/officeart/2005/8/layout/hList2"/>
    <dgm:cxn modelId="{AE585874-43E9-4196-A0FA-E9BCC114FABE}" type="presParOf" srcId="{BE595F40-02D6-4F8B-92DB-FA1C3D8764CB}" destId="{92515703-5372-4032-990B-CF5B2A290C8B}" srcOrd="1" destOrd="0" presId="urn:microsoft.com/office/officeart/2005/8/layout/hList2"/>
    <dgm:cxn modelId="{9B98AEDA-A89B-4F49-8648-AF80A74C4C94}" type="presParOf" srcId="{BE595F40-02D6-4F8B-92DB-FA1C3D8764CB}" destId="{0438643C-4D76-49DF-8E50-3C0F831CA2F4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B86C67-954E-457F-BC3C-C0435C82BE4A}" type="doc">
      <dgm:prSet loTypeId="urn:microsoft.com/office/officeart/2005/8/layout/gear1" loCatId="relationship" qsTypeId="urn:microsoft.com/office/officeart/2005/8/quickstyle/simple1" qsCatId="simple" csTypeId="urn:microsoft.com/office/officeart/2005/8/colors/colorful5" csCatId="colorful" phldr="1"/>
      <dgm:spPr/>
    </dgm:pt>
    <dgm:pt modelId="{3C4550B5-2E98-4A09-9F97-D660DE5FBB73}">
      <dgm:prSet phldrT="[Text]"/>
      <dgm:spPr/>
      <dgm:t>
        <a:bodyPr/>
        <a:lstStyle/>
        <a:p>
          <a:r>
            <a:rPr lang="en-US" dirty="0"/>
            <a:t>How to quantify trainee and faculty  activities to prove value to the organization</a:t>
          </a:r>
        </a:p>
      </dgm:t>
    </dgm:pt>
    <dgm:pt modelId="{262C0530-2ABC-4324-AA39-5CA2846E745E}" type="parTrans" cxnId="{D53241D4-6C24-462A-8265-0C6BA5CD6B59}">
      <dgm:prSet/>
      <dgm:spPr/>
      <dgm:t>
        <a:bodyPr/>
        <a:lstStyle/>
        <a:p>
          <a:endParaRPr lang="en-US"/>
        </a:p>
      </dgm:t>
    </dgm:pt>
    <dgm:pt modelId="{A24FE9D2-8984-424D-A7BA-EF888CF00930}" type="sibTrans" cxnId="{D53241D4-6C24-462A-8265-0C6BA5CD6B59}">
      <dgm:prSet/>
      <dgm:spPr/>
      <dgm:t>
        <a:bodyPr/>
        <a:lstStyle/>
        <a:p>
          <a:endParaRPr lang="en-US"/>
        </a:p>
      </dgm:t>
    </dgm:pt>
    <dgm:pt modelId="{44735454-5544-4864-A63E-82E044F048F9}">
      <dgm:prSet phldrT="[Text]"/>
      <dgm:spPr/>
      <dgm:t>
        <a:bodyPr/>
        <a:lstStyle/>
        <a:p>
          <a:r>
            <a:rPr lang="en-US" dirty="0"/>
            <a:t>Strategic planning principles</a:t>
          </a:r>
        </a:p>
      </dgm:t>
    </dgm:pt>
    <dgm:pt modelId="{BA73426F-DBC4-4E73-9713-41A01F7E586B}" type="parTrans" cxnId="{F2AC6B75-88CA-4849-9F2A-1ACEF8D9AC1A}">
      <dgm:prSet/>
      <dgm:spPr/>
      <dgm:t>
        <a:bodyPr/>
        <a:lstStyle/>
        <a:p>
          <a:endParaRPr lang="en-US"/>
        </a:p>
      </dgm:t>
    </dgm:pt>
    <dgm:pt modelId="{4CC31CE5-EF6C-485D-8040-42D3624670E2}" type="sibTrans" cxnId="{F2AC6B75-88CA-4849-9F2A-1ACEF8D9AC1A}">
      <dgm:prSet/>
      <dgm:spPr/>
      <dgm:t>
        <a:bodyPr/>
        <a:lstStyle/>
        <a:p>
          <a:endParaRPr lang="en-US"/>
        </a:p>
      </dgm:t>
    </dgm:pt>
    <dgm:pt modelId="{8772E7E3-3A00-48E4-89CD-63F1950DF0D9}">
      <dgm:prSet phldrT="[Text]"/>
      <dgm:spPr/>
      <dgm:t>
        <a:bodyPr/>
        <a:lstStyle/>
        <a:p>
          <a:r>
            <a:rPr lang="en-US" dirty="0"/>
            <a:t>Looking to the future</a:t>
          </a:r>
        </a:p>
      </dgm:t>
    </dgm:pt>
    <dgm:pt modelId="{8E5D9B60-1DF4-4957-B5DE-B433477DDA7B}" type="parTrans" cxnId="{5B14F90D-29FD-4814-A3DC-02ACF5105AD6}">
      <dgm:prSet/>
      <dgm:spPr/>
      <dgm:t>
        <a:bodyPr/>
        <a:lstStyle/>
        <a:p>
          <a:endParaRPr lang="en-US"/>
        </a:p>
      </dgm:t>
    </dgm:pt>
    <dgm:pt modelId="{E5347128-DD05-47A0-BA6C-0FE2939D1C04}" type="sibTrans" cxnId="{5B14F90D-29FD-4814-A3DC-02ACF5105AD6}">
      <dgm:prSet/>
      <dgm:spPr/>
      <dgm:t>
        <a:bodyPr/>
        <a:lstStyle/>
        <a:p>
          <a:endParaRPr lang="en-US"/>
        </a:p>
      </dgm:t>
    </dgm:pt>
    <dgm:pt modelId="{01EB803E-CC91-4CBF-B2A0-2BE0534533D3}" type="pres">
      <dgm:prSet presAssocID="{F7B86C67-954E-457F-BC3C-C0435C82BE4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861A109-FE4A-4759-A4CC-7185BA7DB466}" type="pres">
      <dgm:prSet presAssocID="{3C4550B5-2E98-4A09-9F97-D660DE5FBB73}" presName="gear1" presStyleLbl="node1" presStyleIdx="0" presStyleCnt="3">
        <dgm:presLayoutVars>
          <dgm:chMax val="1"/>
          <dgm:bulletEnabled val="1"/>
        </dgm:presLayoutVars>
      </dgm:prSet>
      <dgm:spPr/>
    </dgm:pt>
    <dgm:pt modelId="{7B601C24-7C56-431E-B4B5-ECD5E62920A8}" type="pres">
      <dgm:prSet presAssocID="{3C4550B5-2E98-4A09-9F97-D660DE5FBB73}" presName="gear1srcNode" presStyleLbl="node1" presStyleIdx="0" presStyleCnt="3"/>
      <dgm:spPr/>
    </dgm:pt>
    <dgm:pt modelId="{85B0BE55-D398-4731-AD6A-46AFE6632E23}" type="pres">
      <dgm:prSet presAssocID="{3C4550B5-2E98-4A09-9F97-D660DE5FBB73}" presName="gear1dstNode" presStyleLbl="node1" presStyleIdx="0" presStyleCnt="3"/>
      <dgm:spPr/>
    </dgm:pt>
    <dgm:pt modelId="{11AE2719-ACB3-4078-8D85-145CD83BAA19}" type="pres">
      <dgm:prSet presAssocID="{44735454-5544-4864-A63E-82E044F048F9}" presName="gear2" presStyleLbl="node1" presStyleIdx="1" presStyleCnt="3">
        <dgm:presLayoutVars>
          <dgm:chMax val="1"/>
          <dgm:bulletEnabled val="1"/>
        </dgm:presLayoutVars>
      </dgm:prSet>
      <dgm:spPr/>
    </dgm:pt>
    <dgm:pt modelId="{93E95A75-604B-47B3-8017-52B54293394E}" type="pres">
      <dgm:prSet presAssocID="{44735454-5544-4864-A63E-82E044F048F9}" presName="gear2srcNode" presStyleLbl="node1" presStyleIdx="1" presStyleCnt="3"/>
      <dgm:spPr/>
    </dgm:pt>
    <dgm:pt modelId="{6127EE19-392B-45D7-826B-34D55EC68EF7}" type="pres">
      <dgm:prSet presAssocID="{44735454-5544-4864-A63E-82E044F048F9}" presName="gear2dstNode" presStyleLbl="node1" presStyleIdx="1" presStyleCnt="3"/>
      <dgm:spPr/>
    </dgm:pt>
    <dgm:pt modelId="{82748372-6C23-462F-858F-01CC870C0F55}" type="pres">
      <dgm:prSet presAssocID="{8772E7E3-3A00-48E4-89CD-63F1950DF0D9}" presName="gear3" presStyleLbl="node1" presStyleIdx="2" presStyleCnt="3"/>
      <dgm:spPr/>
    </dgm:pt>
    <dgm:pt modelId="{3B4C2342-9176-4DB0-920E-3AF6FB5B5950}" type="pres">
      <dgm:prSet presAssocID="{8772E7E3-3A00-48E4-89CD-63F1950DF0D9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877F3BF-CED8-4DBD-B813-96CD005787A5}" type="pres">
      <dgm:prSet presAssocID="{8772E7E3-3A00-48E4-89CD-63F1950DF0D9}" presName="gear3srcNode" presStyleLbl="node1" presStyleIdx="2" presStyleCnt="3"/>
      <dgm:spPr/>
    </dgm:pt>
    <dgm:pt modelId="{1A472F20-528A-44DA-94E5-2BAF58C6C865}" type="pres">
      <dgm:prSet presAssocID="{8772E7E3-3A00-48E4-89CD-63F1950DF0D9}" presName="gear3dstNode" presStyleLbl="node1" presStyleIdx="2" presStyleCnt="3"/>
      <dgm:spPr/>
    </dgm:pt>
    <dgm:pt modelId="{32B7BE66-CC44-40D6-96ED-0DFDFE525D75}" type="pres">
      <dgm:prSet presAssocID="{A24FE9D2-8984-424D-A7BA-EF888CF00930}" presName="connector1" presStyleLbl="sibTrans2D1" presStyleIdx="0" presStyleCnt="3"/>
      <dgm:spPr/>
    </dgm:pt>
    <dgm:pt modelId="{19F98903-C113-4D99-ACD4-4D426FAABCED}" type="pres">
      <dgm:prSet presAssocID="{4CC31CE5-EF6C-485D-8040-42D3624670E2}" presName="connector2" presStyleLbl="sibTrans2D1" presStyleIdx="1" presStyleCnt="3"/>
      <dgm:spPr/>
    </dgm:pt>
    <dgm:pt modelId="{09A6C079-6B77-48D5-87AC-0CFBF232092D}" type="pres">
      <dgm:prSet presAssocID="{E5347128-DD05-47A0-BA6C-0FE2939D1C04}" presName="connector3" presStyleLbl="sibTrans2D1" presStyleIdx="2" presStyleCnt="3"/>
      <dgm:spPr/>
    </dgm:pt>
  </dgm:ptLst>
  <dgm:cxnLst>
    <dgm:cxn modelId="{5B14F90D-29FD-4814-A3DC-02ACF5105AD6}" srcId="{F7B86C67-954E-457F-BC3C-C0435C82BE4A}" destId="{8772E7E3-3A00-48E4-89CD-63F1950DF0D9}" srcOrd="2" destOrd="0" parTransId="{8E5D9B60-1DF4-4957-B5DE-B433477DDA7B}" sibTransId="{E5347128-DD05-47A0-BA6C-0FE2939D1C04}"/>
    <dgm:cxn modelId="{0DD0F610-C254-4C00-BB12-4B16F107D510}" type="presOf" srcId="{3C4550B5-2E98-4A09-9F97-D660DE5FBB73}" destId="{85B0BE55-D398-4731-AD6A-46AFE6632E23}" srcOrd="2" destOrd="0" presId="urn:microsoft.com/office/officeart/2005/8/layout/gear1"/>
    <dgm:cxn modelId="{D920D012-8BCA-4AB0-89F1-21B5B2560746}" type="presOf" srcId="{F7B86C67-954E-457F-BC3C-C0435C82BE4A}" destId="{01EB803E-CC91-4CBF-B2A0-2BE0534533D3}" srcOrd="0" destOrd="0" presId="urn:microsoft.com/office/officeart/2005/8/layout/gear1"/>
    <dgm:cxn modelId="{4BEB661E-26F2-4F23-B7AB-F27EAF22B413}" type="presOf" srcId="{A24FE9D2-8984-424D-A7BA-EF888CF00930}" destId="{32B7BE66-CC44-40D6-96ED-0DFDFE525D75}" srcOrd="0" destOrd="0" presId="urn:microsoft.com/office/officeart/2005/8/layout/gear1"/>
    <dgm:cxn modelId="{BD88B553-190C-49B6-BA0A-3CF0455A5B5E}" type="presOf" srcId="{4CC31CE5-EF6C-485D-8040-42D3624670E2}" destId="{19F98903-C113-4D99-ACD4-4D426FAABCED}" srcOrd="0" destOrd="0" presId="urn:microsoft.com/office/officeart/2005/8/layout/gear1"/>
    <dgm:cxn modelId="{F2AC6B75-88CA-4849-9F2A-1ACEF8D9AC1A}" srcId="{F7B86C67-954E-457F-BC3C-C0435C82BE4A}" destId="{44735454-5544-4864-A63E-82E044F048F9}" srcOrd="1" destOrd="0" parTransId="{BA73426F-DBC4-4E73-9713-41A01F7E586B}" sibTransId="{4CC31CE5-EF6C-485D-8040-42D3624670E2}"/>
    <dgm:cxn modelId="{08A22A90-C254-4BCC-9975-2B533D670E3D}" type="presOf" srcId="{E5347128-DD05-47A0-BA6C-0FE2939D1C04}" destId="{09A6C079-6B77-48D5-87AC-0CFBF232092D}" srcOrd="0" destOrd="0" presId="urn:microsoft.com/office/officeart/2005/8/layout/gear1"/>
    <dgm:cxn modelId="{ACABB390-0F2A-4780-B1BB-33E85487E78C}" type="presOf" srcId="{8772E7E3-3A00-48E4-89CD-63F1950DF0D9}" destId="{C877F3BF-CED8-4DBD-B813-96CD005787A5}" srcOrd="2" destOrd="0" presId="urn:microsoft.com/office/officeart/2005/8/layout/gear1"/>
    <dgm:cxn modelId="{E59FA495-8D8A-4150-B3C5-55ACB662857F}" type="presOf" srcId="{8772E7E3-3A00-48E4-89CD-63F1950DF0D9}" destId="{1A472F20-528A-44DA-94E5-2BAF58C6C865}" srcOrd="3" destOrd="0" presId="urn:microsoft.com/office/officeart/2005/8/layout/gear1"/>
    <dgm:cxn modelId="{CFDED0A1-5BF3-428D-A0E6-4CB173BC0DFC}" type="presOf" srcId="{8772E7E3-3A00-48E4-89CD-63F1950DF0D9}" destId="{3B4C2342-9176-4DB0-920E-3AF6FB5B5950}" srcOrd="1" destOrd="0" presId="urn:microsoft.com/office/officeart/2005/8/layout/gear1"/>
    <dgm:cxn modelId="{409310A3-E20E-4E80-B725-C5F1AD39CDE5}" type="presOf" srcId="{44735454-5544-4864-A63E-82E044F048F9}" destId="{6127EE19-392B-45D7-826B-34D55EC68EF7}" srcOrd="2" destOrd="0" presId="urn:microsoft.com/office/officeart/2005/8/layout/gear1"/>
    <dgm:cxn modelId="{94CDC7A6-CCE6-4A90-926B-9CEAF9F7351C}" type="presOf" srcId="{3C4550B5-2E98-4A09-9F97-D660DE5FBB73}" destId="{7B601C24-7C56-431E-B4B5-ECD5E62920A8}" srcOrd="1" destOrd="0" presId="urn:microsoft.com/office/officeart/2005/8/layout/gear1"/>
    <dgm:cxn modelId="{430649CB-CCE4-40A3-BAE2-231A0A4D53F1}" type="presOf" srcId="{44735454-5544-4864-A63E-82E044F048F9}" destId="{11AE2719-ACB3-4078-8D85-145CD83BAA19}" srcOrd="0" destOrd="0" presId="urn:microsoft.com/office/officeart/2005/8/layout/gear1"/>
    <dgm:cxn modelId="{D53241D4-6C24-462A-8265-0C6BA5CD6B59}" srcId="{F7B86C67-954E-457F-BC3C-C0435C82BE4A}" destId="{3C4550B5-2E98-4A09-9F97-D660DE5FBB73}" srcOrd="0" destOrd="0" parTransId="{262C0530-2ABC-4324-AA39-5CA2846E745E}" sibTransId="{A24FE9D2-8984-424D-A7BA-EF888CF00930}"/>
    <dgm:cxn modelId="{3240C5D4-AB42-4B7F-8499-B30FFCCCEAC7}" type="presOf" srcId="{3C4550B5-2E98-4A09-9F97-D660DE5FBB73}" destId="{6861A109-FE4A-4759-A4CC-7185BA7DB466}" srcOrd="0" destOrd="0" presId="urn:microsoft.com/office/officeart/2005/8/layout/gear1"/>
    <dgm:cxn modelId="{A6168ED7-647E-43AF-B276-15AAB7356B4B}" type="presOf" srcId="{8772E7E3-3A00-48E4-89CD-63F1950DF0D9}" destId="{82748372-6C23-462F-858F-01CC870C0F55}" srcOrd="0" destOrd="0" presId="urn:microsoft.com/office/officeart/2005/8/layout/gear1"/>
    <dgm:cxn modelId="{C442FFEA-BC62-44A4-9ED5-CC84CF161915}" type="presOf" srcId="{44735454-5544-4864-A63E-82E044F048F9}" destId="{93E95A75-604B-47B3-8017-52B54293394E}" srcOrd="1" destOrd="0" presId="urn:microsoft.com/office/officeart/2005/8/layout/gear1"/>
    <dgm:cxn modelId="{A3864035-2E04-4727-8325-99D370F1826B}" type="presParOf" srcId="{01EB803E-CC91-4CBF-B2A0-2BE0534533D3}" destId="{6861A109-FE4A-4759-A4CC-7185BA7DB466}" srcOrd="0" destOrd="0" presId="urn:microsoft.com/office/officeart/2005/8/layout/gear1"/>
    <dgm:cxn modelId="{780080B2-BB2D-4D9D-A1B6-8E4FE35EFC1F}" type="presParOf" srcId="{01EB803E-CC91-4CBF-B2A0-2BE0534533D3}" destId="{7B601C24-7C56-431E-B4B5-ECD5E62920A8}" srcOrd="1" destOrd="0" presId="urn:microsoft.com/office/officeart/2005/8/layout/gear1"/>
    <dgm:cxn modelId="{C6D08677-A706-4847-B165-7B9C1AD17B56}" type="presParOf" srcId="{01EB803E-CC91-4CBF-B2A0-2BE0534533D3}" destId="{85B0BE55-D398-4731-AD6A-46AFE6632E23}" srcOrd="2" destOrd="0" presId="urn:microsoft.com/office/officeart/2005/8/layout/gear1"/>
    <dgm:cxn modelId="{1FF59C11-39B0-4A2B-9B0C-12FC557793CD}" type="presParOf" srcId="{01EB803E-CC91-4CBF-B2A0-2BE0534533D3}" destId="{11AE2719-ACB3-4078-8D85-145CD83BAA19}" srcOrd="3" destOrd="0" presId="urn:microsoft.com/office/officeart/2005/8/layout/gear1"/>
    <dgm:cxn modelId="{EB691E04-5B3A-493C-A653-01CBA0D50958}" type="presParOf" srcId="{01EB803E-CC91-4CBF-B2A0-2BE0534533D3}" destId="{93E95A75-604B-47B3-8017-52B54293394E}" srcOrd="4" destOrd="0" presId="urn:microsoft.com/office/officeart/2005/8/layout/gear1"/>
    <dgm:cxn modelId="{1070A7E0-DA6D-4979-B8A4-B946A2DDB322}" type="presParOf" srcId="{01EB803E-CC91-4CBF-B2A0-2BE0534533D3}" destId="{6127EE19-392B-45D7-826B-34D55EC68EF7}" srcOrd="5" destOrd="0" presId="urn:microsoft.com/office/officeart/2005/8/layout/gear1"/>
    <dgm:cxn modelId="{24D78015-E972-4FDE-A1A8-0CEBC948107D}" type="presParOf" srcId="{01EB803E-CC91-4CBF-B2A0-2BE0534533D3}" destId="{82748372-6C23-462F-858F-01CC870C0F55}" srcOrd="6" destOrd="0" presId="urn:microsoft.com/office/officeart/2005/8/layout/gear1"/>
    <dgm:cxn modelId="{3817D9B4-EE8F-4832-AC75-9B7ED05E0159}" type="presParOf" srcId="{01EB803E-CC91-4CBF-B2A0-2BE0534533D3}" destId="{3B4C2342-9176-4DB0-920E-3AF6FB5B5950}" srcOrd="7" destOrd="0" presId="urn:microsoft.com/office/officeart/2005/8/layout/gear1"/>
    <dgm:cxn modelId="{7F58CD2D-54B0-4C7E-B3F7-DFBFFD40EA0F}" type="presParOf" srcId="{01EB803E-CC91-4CBF-B2A0-2BE0534533D3}" destId="{C877F3BF-CED8-4DBD-B813-96CD005787A5}" srcOrd="8" destOrd="0" presId="urn:microsoft.com/office/officeart/2005/8/layout/gear1"/>
    <dgm:cxn modelId="{9F84EB5A-4E3C-4A01-AD83-25F1D9496059}" type="presParOf" srcId="{01EB803E-CC91-4CBF-B2A0-2BE0534533D3}" destId="{1A472F20-528A-44DA-94E5-2BAF58C6C865}" srcOrd="9" destOrd="0" presId="urn:microsoft.com/office/officeart/2005/8/layout/gear1"/>
    <dgm:cxn modelId="{D9AE77ED-BEAC-40E5-8190-1C8040A123AD}" type="presParOf" srcId="{01EB803E-CC91-4CBF-B2A0-2BE0534533D3}" destId="{32B7BE66-CC44-40D6-96ED-0DFDFE525D75}" srcOrd="10" destOrd="0" presId="urn:microsoft.com/office/officeart/2005/8/layout/gear1"/>
    <dgm:cxn modelId="{B753F94F-0C98-4748-8888-676C919EBEB4}" type="presParOf" srcId="{01EB803E-CC91-4CBF-B2A0-2BE0534533D3}" destId="{19F98903-C113-4D99-ACD4-4D426FAABCED}" srcOrd="11" destOrd="0" presId="urn:microsoft.com/office/officeart/2005/8/layout/gear1"/>
    <dgm:cxn modelId="{71237704-3065-4E7B-9AB7-9FBAA4368D42}" type="presParOf" srcId="{01EB803E-CC91-4CBF-B2A0-2BE0534533D3}" destId="{09A6C079-6B77-48D5-87AC-0CFBF232092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031A9-80EE-4DB6-9DC1-E9B2607B5D86}">
      <dsp:nvSpPr>
        <dsp:cNvPr id="0" name=""/>
        <dsp:cNvSpPr/>
      </dsp:nvSpPr>
      <dsp:spPr>
        <a:xfrm>
          <a:off x="1478175" y="0"/>
          <a:ext cx="1716590" cy="95366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Evolving Roles</a:t>
          </a:r>
        </a:p>
      </dsp:txBody>
      <dsp:txXfrm>
        <a:off x="1506107" y="27932"/>
        <a:ext cx="1660726" cy="897797"/>
      </dsp:txXfrm>
    </dsp:sp>
    <dsp:sp modelId="{5F2E2CED-D055-44AB-9762-BDB2D3DCDA02}">
      <dsp:nvSpPr>
        <dsp:cNvPr id="0" name=""/>
        <dsp:cNvSpPr/>
      </dsp:nvSpPr>
      <dsp:spPr>
        <a:xfrm>
          <a:off x="3957696" y="0"/>
          <a:ext cx="1716590" cy="95366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Changing</a:t>
          </a:r>
        </a:p>
      </dsp:txBody>
      <dsp:txXfrm>
        <a:off x="3985628" y="27932"/>
        <a:ext cx="1660726" cy="897797"/>
      </dsp:txXfrm>
    </dsp:sp>
    <dsp:sp modelId="{9155151F-3499-4C39-B885-885DE95623CE}">
      <dsp:nvSpPr>
        <dsp:cNvPr id="0" name=""/>
        <dsp:cNvSpPr/>
      </dsp:nvSpPr>
      <dsp:spPr>
        <a:xfrm>
          <a:off x="3218608" y="4053061"/>
          <a:ext cx="715246" cy="715246"/>
        </a:xfrm>
        <a:prstGeom prst="triangle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74809A-3A44-4199-8E1C-024246D158D8}">
      <dsp:nvSpPr>
        <dsp:cNvPr id="0" name=""/>
        <dsp:cNvSpPr/>
      </dsp:nvSpPr>
      <dsp:spPr>
        <a:xfrm rot="240000">
          <a:off x="1429837" y="3746570"/>
          <a:ext cx="4292787" cy="300180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8FC0B-4858-421E-BF19-06A628C952C7}">
      <dsp:nvSpPr>
        <dsp:cNvPr id="0" name=""/>
        <dsp:cNvSpPr/>
      </dsp:nvSpPr>
      <dsp:spPr>
        <a:xfrm rot="240000">
          <a:off x="4007283" y="2996044"/>
          <a:ext cx="1712781" cy="7979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Health care delivery systems</a:t>
          </a:r>
        </a:p>
      </dsp:txBody>
      <dsp:txXfrm>
        <a:off x="4046237" y="3034998"/>
        <a:ext cx="1634873" cy="720073"/>
      </dsp:txXfrm>
    </dsp:sp>
    <dsp:sp modelId="{D0392532-C1D0-486B-9A40-173ED5E1A138}">
      <dsp:nvSpPr>
        <dsp:cNvPr id="0" name=""/>
        <dsp:cNvSpPr/>
      </dsp:nvSpPr>
      <dsp:spPr>
        <a:xfrm rot="240000">
          <a:off x="4069271" y="2137749"/>
          <a:ext cx="1712781" cy="797981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Payment models</a:t>
          </a:r>
        </a:p>
      </dsp:txBody>
      <dsp:txXfrm>
        <a:off x="4108225" y="2176703"/>
        <a:ext cx="1634873" cy="720073"/>
      </dsp:txXfrm>
    </dsp:sp>
    <dsp:sp modelId="{010EC34C-3A3A-4C84-B85D-5FAF54226C73}">
      <dsp:nvSpPr>
        <dsp:cNvPr id="0" name=""/>
        <dsp:cNvSpPr/>
      </dsp:nvSpPr>
      <dsp:spPr>
        <a:xfrm rot="240000">
          <a:off x="4131259" y="1298526"/>
          <a:ext cx="1712781" cy="797981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Health Care Team composition</a:t>
          </a:r>
        </a:p>
      </dsp:txBody>
      <dsp:txXfrm>
        <a:off x="4170213" y="1337480"/>
        <a:ext cx="1634873" cy="720073"/>
      </dsp:txXfrm>
    </dsp:sp>
    <dsp:sp modelId="{FC05EF4D-F4AA-4DE2-B069-FA88D704F3E6}">
      <dsp:nvSpPr>
        <dsp:cNvPr id="0" name=""/>
        <dsp:cNvSpPr/>
      </dsp:nvSpPr>
      <dsp:spPr>
        <a:xfrm rot="240000">
          <a:off x="1551605" y="2824385"/>
          <a:ext cx="1712781" cy="797981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Physicians</a:t>
          </a:r>
        </a:p>
      </dsp:txBody>
      <dsp:txXfrm>
        <a:off x="1590559" y="2863339"/>
        <a:ext cx="1634873" cy="720073"/>
      </dsp:txXfrm>
    </dsp:sp>
    <dsp:sp modelId="{CEA7E580-F511-4D0C-9D3A-A4EDB02441B4}">
      <dsp:nvSpPr>
        <dsp:cNvPr id="0" name=""/>
        <dsp:cNvSpPr/>
      </dsp:nvSpPr>
      <dsp:spPr>
        <a:xfrm rot="240000">
          <a:off x="1613593" y="1966090"/>
          <a:ext cx="1712781" cy="797981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GME</a:t>
          </a:r>
        </a:p>
      </dsp:txBody>
      <dsp:txXfrm>
        <a:off x="1652547" y="2005044"/>
        <a:ext cx="1634873" cy="720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0DCC2-39F0-4530-A298-42797BC53355}">
      <dsp:nvSpPr>
        <dsp:cNvPr id="0" name=""/>
        <dsp:cNvSpPr/>
      </dsp:nvSpPr>
      <dsp:spPr>
        <a:xfrm>
          <a:off x="1184823" y="0"/>
          <a:ext cx="5763699" cy="2581957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38100" rIns="762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&gt;5 years</a:t>
          </a:r>
        </a:p>
      </dsp:txBody>
      <dsp:txXfrm>
        <a:off x="2625748" y="387294"/>
        <a:ext cx="3419089" cy="1807369"/>
      </dsp:txXfrm>
    </dsp:sp>
    <dsp:sp modelId="{1B65DCAC-5A95-4808-A3BA-9F8C433A24B6}">
      <dsp:nvSpPr>
        <dsp:cNvPr id="0" name=""/>
        <dsp:cNvSpPr/>
      </dsp:nvSpPr>
      <dsp:spPr>
        <a:xfrm>
          <a:off x="555200" y="270676"/>
          <a:ext cx="2005543" cy="2005543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Long-term</a:t>
          </a:r>
        </a:p>
      </dsp:txBody>
      <dsp:txXfrm>
        <a:off x="848905" y="564381"/>
        <a:ext cx="1418133" cy="1418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B3437-F541-4805-BBC3-10A9C8BB4E93}">
      <dsp:nvSpPr>
        <dsp:cNvPr id="0" name=""/>
        <dsp:cNvSpPr/>
      </dsp:nvSpPr>
      <dsp:spPr>
        <a:xfrm>
          <a:off x="-5218185" y="-665819"/>
          <a:ext cx="6213904" cy="6213904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A8252-6ADF-4782-BBF8-81CED9BF62B2}">
      <dsp:nvSpPr>
        <dsp:cNvPr id="0" name=""/>
        <dsp:cNvSpPr/>
      </dsp:nvSpPr>
      <dsp:spPr>
        <a:xfrm>
          <a:off x="470230" y="363928"/>
          <a:ext cx="3192937" cy="5771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081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Quality</a:t>
          </a:r>
        </a:p>
      </dsp:txBody>
      <dsp:txXfrm>
        <a:off x="470230" y="363928"/>
        <a:ext cx="3192937" cy="577110"/>
      </dsp:txXfrm>
    </dsp:sp>
    <dsp:sp modelId="{D7986941-1ED5-4DA6-B677-3C61A0B46F2E}">
      <dsp:nvSpPr>
        <dsp:cNvPr id="0" name=""/>
        <dsp:cNvSpPr/>
      </dsp:nvSpPr>
      <dsp:spPr>
        <a:xfrm>
          <a:off x="74797" y="349662"/>
          <a:ext cx="721387" cy="7213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09318-0EA9-408B-A98B-9F379366E982}">
      <dsp:nvSpPr>
        <dsp:cNvPr id="0" name=""/>
        <dsp:cNvSpPr/>
      </dsp:nvSpPr>
      <dsp:spPr>
        <a:xfrm>
          <a:off x="849031" y="1287189"/>
          <a:ext cx="2779396" cy="577110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081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Service</a:t>
          </a:r>
        </a:p>
      </dsp:txBody>
      <dsp:txXfrm>
        <a:off x="849031" y="1287189"/>
        <a:ext cx="2779396" cy="577110"/>
      </dsp:txXfrm>
    </dsp:sp>
    <dsp:sp modelId="{FA6BEC46-D4CC-473E-9761-67D91FCEDD83}">
      <dsp:nvSpPr>
        <dsp:cNvPr id="0" name=""/>
        <dsp:cNvSpPr/>
      </dsp:nvSpPr>
      <dsp:spPr>
        <a:xfrm>
          <a:off x="488337" y="1215050"/>
          <a:ext cx="721387" cy="7213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62F7E-7932-48E9-8046-6729D1A41DF0}">
      <dsp:nvSpPr>
        <dsp:cNvPr id="0" name=""/>
        <dsp:cNvSpPr/>
      </dsp:nvSpPr>
      <dsp:spPr>
        <a:xfrm>
          <a:off x="975955" y="2152577"/>
          <a:ext cx="2652473" cy="577110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081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Finance</a:t>
          </a:r>
        </a:p>
      </dsp:txBody>
      <dsp:txXfrm>
        <a:off x="975955" y="2152577"/>
        <a:ext cx="2652473" cy="577110"/>
      </dsp:txXfrm>
    </dsp:sp>
    <dsp:sp modelId="{97DF8E1B-DC35-4220-9BED-E574E2F367FD}">
      <dsp:nvSpPr>
        <dsp:cNvPr id="0" name=""/>
        <dsp:cNvSpPr/>
      </dsp:nvSpPr>
      <dsp:spPr>
        <a:xfrm>
          <a:off x="615261" y="2080439"/>
          <a:ext cx="721387" cy="7213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70BA4-3B93-403B-8020-F3419614AE93}">
      <dsp:nvSpPr>
        <dsp:cNvPr id="0" name=""/>
        <dsp:cNvSpPr/>
      </dsp:nvSpPr>
      <dsp:spPr>
        <a:xfrm>
          <a:off x="849031" y="3017966"/>
          <a:ext cx="2779396" cy="577110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081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People</a:t>
          </a:r>
        </a:p>
      </dsp:txBody>
      <dsp:txXfrm>
        <a:off x="849031" y="3017966"/>
        <a:ext cx="2779396" cy="577110"/>
      </dsp:txXfrm>
    </dsp:sp>
    <dsp:sp modelId="{D70A8FD7-D9A0-4478-B122-24B1B7E6DC78}">
      <dsp:nvSpPr>
        <dsp:cNvPr id="0" name=""/>
        <dsp:cNvSpPr/>
      </dsp:nvSpPr>
      <dsp:spPr>
        <a:xfrm>
          <a:off x="488337" y="2945827"/>
          <a:ext cx="721387" cy="7213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08501-A248-4CBF-B684-F533F6548F54}">
      <dsp:nvSpPr>
        <dsp:cNvPr id="0" name=""/>
        <dsp:cNvSpPr/>
      </dsp:nvSpPr>
      <dsp:spPr>
        <a:xfrm>
          <a:off x="435491" y="3883354"/>
          <a:ext cx="3192937" cy="57711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081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Growth</a:t>
          </a:r>
        </a:p>
      </dsp:txBody>
      <dsp:txXfrm>
        <a:off x="435491" y="3883354"/>
        <a:ext cx="3192937" cy="577110"/>
      </dsp:txXfrm>
    </dsp:sp>
    <dsp:sp modelId="{120A0469-06E9-45A1-9A79-9AEC895D95B0}">
      <dsp:nvSpPr>
        <dsp:cNvPr id="0" name=""/>
        <dsp:cNvSpPr/>
      </dsp:nvSpPr>
      <dsp:spPr>
        <a:xfrm>
          <a:off x="74797" y="3811215"/>
          <a:ext cx="721387" cy="7213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0A5B6-24CE-4C0B-9159-CF87F3ED36AE}">
      <dsp:nvSpPr>
        <dsp:cNvPr id="0" name=""/>
        <dsp:cNvSpPr/>
      </dsp:nvSpPr>
      <dsp:spPr>
        <a:xfrm>
          <a:off x="-120921" y="0"/>
          <a:ext cx="6872245" cy="4805363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31A1F-C101-4129-A8B1-97D8263D8BA0}">
      <dsp:nvSpPr>
        <dsp:cNvPr id="0" name=""/>
        <dsp:cNvSpPr/>
      </dsp:nvSpPr>
      <dsp:spPr>
        <a:xfrm>
          <a:off x="3376921" y="1700861"/>
          <a:ext cx="3123485" cy="8335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u="none" kern="1200" dirty="0"/>
            <a:t>Workforce planning</a:t>
          </a:r>
          <a:endParaRPr lang="en-US" sz="1800" kern="1200" dirty="0"/>
        </a:p>
      </dsp:txBody>
      <dsp:txXfrm>
        <a:off x="3417612" y="1741552"/>
        <a:ext cx="3042103" cy="752170"/>
      </dsp:txXfrm>
    </dsp:sp>
    <dsp:sp modelId="{C9C3C3B8-3E5E-4834-8E07-44144BF48B66}">
      <dsp:nvSpPr>
        <dsp:cNvPr id="0" name=""/>
        <dsp:cNvSpPr/>
      </dsp:nvSpPr>
      <dsp:spPr>
        <a:xfrm>
          <a:off x="3359148" y="2650184"/>
          <a:ext cx="3123485" cy="10092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u="none" kern="1200" dirty="0"/>
            <a:t>Critical pipeline for new physicians</a:t>
          </a:r>
        </a:p>
      </dsp:txBody>
      <dsp:txXfrm>
        <a:off x="3408417" y="2699453"/>
        <a:ext cx="3024947" cy="910747"/>
      </dsp:txXfrm>
    </dsp:sp>
    <dsp:sp modelId="{4A3F0C43-88FB-4913-92A4-00149CA257E7}">
      <dsp:nvSpPr>
        <dsp:cNvPr id="0" name=""/>
        <dsp:cNvSpPr/>
      </dsp:nvSpPr>
      <dsp:spPr>
        <a:xfrm>
          <a:off x="3376921" y="3810391"/>
          <a:ext cx="3123485" cy="9949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u="none" kern="1200" dirty="0"/>
            <a:t>Cost of GME will be questioned</a:t>
          </a:r>
        </a:p>
      </dsp:txBody>
      <dsp:txXfrm>
        <a:off x="3425491" y="3858961"/>
        <a:ext cx="3026345" cy="8978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DD8A3-FF1F-4A59-87B6-97FE109A79D9}">
      <dsp:nvSpPr>
        <dsp:cNvPr id="0" name=""/>
        <dsp:cNvSpPr/>
      </dsp:nvSpPr>
      <dsp:spPr>
        <a:xfrm>
          <a:off x="950309" y="1033"/>
          <a:ext cx="1682272" cy="16822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Strategic Planning - Institution</a:t>
          </a:r>
        </a:p>
      </dsp:txBody>
      <dsp:txXfrm>
        <a:off x="1196672" y="247396"/>
        <a:ext cx="1189546" cy="1189546"/>
      </dsp:txXfrm>
    </dsp:sp>
    <dsp:sp modelId="{02410162-7B7B-4983-9250-F7DA2CF22E3A}">
      <dsp:nvSpPr>
        <dsp:cNvPr id="0" name=""/>
        <dsp:cNvSpPr/>
      </dsp:nvSpPr>
      <dsp:spPr>
        <a:xfrm>
          <a:off x="1303586" y="1819906"/>
          <a:ext cx="975718" cy="975718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1432917" y="2193021"/>
        <a:ext cx="717056" cy="229488"/>
      </dsp:txXfrm>
    </dsp:sp>
    <dsp:sp modelId="{38322074-1120-41B6-9CFC-B2D9919A6A27}">
      <dsp:nvSpPr>
        <dsp:cNvPr id="0" name=""/>
        <dsp:cNvSpPr/>
      </dsp:nvSpPr>
      <dsp:spPr>
        <a:xfrm>
          <a:off x="950309" y="2932225"/>
          <a:ext cx="1682272" cy="1682272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Sponsoring Institution 2025</a:t>
          </a:r>
        </a:p>
      </dsp:txBody>
      <dsp:txXfrm>
        <a:off x="1196672" y="3178588"/>
        <a:ext cx="1189546" cy="1189546"/>
      </dsp:txXfrm>
    </dsp:sp>
    <dsp:sp modelId="{FDE71449-FB41-4194-926F-41D41F5DBD47}">
      <dsp:nvSpPr>
        <dsp:cNvPr id="0" name=""/>
        <dsp:cNvSpPr/>
      </dsp:nvSpPr>
      <dsp:spPr>
        <a:xfrm>
          <a:off x="2884922" y="1994862"/>
          <a:ext cx="534962" cy="625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2884922" y="2120023"/>
        <a:ext cx="374473" cy="375483"/>
      </dsp:txXfrm>
    </dsp:sp>
    <dsp:sp modelId="{62BDF056-EF98-45BD-A1E4-641C41F575DB}">
      <dsp:nvSpPr>
        <dsp:cNvPr id="0" name=""/>
        <dsp:cNvSpPr/>
      </dsp:nvSpPr>
      <dsp:spPr>
        <a:xfrm>
          <a:off x="3641945" y="625492"/>
          <a:ext cx="3364545" cy="3364545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GME Service Line</a:t>
          </a:r>
        </a:p>
      </dsp:txBody>
      <dsp:txXfrm>
        <a:off x="4134671" y="1118218"/>
        <a:ext cx="2379093" cy="23790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0E52D-A90F-4E09-A6F8-248B6661E6C1}">
      <dsp:nvSpPr>
        <dsp:cNvPr id="0" name=""/>
        <dsp:cNvSpPr/>
      </dsp:nvSpPr>
      <dsp:spPr>
        <a:xfrm rot="16200000">
          <a:off x="953" y="1876"/>
          <a:ext cx="2307501" cy="2314331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Specialty-based Departments</a:t>
          </a:r>
        </a:p>
      </dsp:txBody>
      <dsp:txXfrm rot="5400000">
        <a:off x="401352" y="582165"/>
        <a:ext cx="1910518" cy="1153751"/>
      </dsp:txXfrm>
    </dsp:sp>
    <dsp:sp modelId="{C45264A4-8CF0-4942-B759-4F43F6FDD2A6}">
      <dsp:nvSpPr>
        <dsp:cNvPr id="0" name=""/>
        <dsp:cNvSpPr/>
      </dsp:nvSpPr>
      <dsp:spPr>
        <a:xfrm rot="5400000">
          <a:off x="5375712" y="5291"/>
          <a:ext cx="2307501" cy="2307501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Service Lines</a:t>
          </a:r>
        </a:p>
      </dsp:txBody>
      <dsp:txXfrm rot="-5400000">
        <a:off x="5375713" y="582166"/>
        <a:ext cx="1903688" cy="11537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4BAE0-2CB5-4A6B-8887-67234618A8F4}">
      <dsp:nvSpPr>
        <dsp:cNvPr id="0" name=""/>
        <dsp:cNvSpPr/>
      </dsp:nvSpPr>
      <dsp:spPr>
        <a:xfrm>
          <a:off x="0" y="540299"/>
          <a:ext cx="4869656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strategy to improve financial benefits while retaining the ability to serve the community</a:t>
          </a:r>
        </a:p>
      </dsp:txBody>
      <dsp:txXfrm>
        <a:off x="59399" y="599698"/>
        <a:ext cx="4750858" cy="1098002"/>
      </dsp:txXfrm>
    </dsp:sp>
    <dsp:sp modelId="{1E0D64EA-ED69-4447-95F0-80B09BAF6B89}">
      <dsp:nvSpPr>
        <dsp:cNvPr id="0" name=""/>
        <dsp:cNvSpPr/>
      </dsp:nvSpPr>
      <dsp:spPr>
        <a:xfrm>
          <a:off x="0" y="1944300"/>
          <a:ext cx="4869656" cy="121680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Focuses on building capabilities in a few clinical areas – key centers of excellence</a:t>
          </a:r>
        </a:p>
      </dsp:txBody>
      <dsp:txXfrm>
        <a:off x="59399" y="2003699"/>
        <a:ext cx="4750858" cy="1098002"/>
      </dsp:txXfrm>
    </dsp:sp>
    <dsp:sp modelId="{4FED8DA9-4F28-495E-BC25-35C4C4B07E89}">
      <dsp:nvSpPr>
        <dsp:cNvPr id="0" name=""/>
        <dsp:cNvSpPr/>
      </dsp:nvSpPr>
      <dsp:spPr>
        <a:xfrm>
          <a:off x="0" y="3348300"/>
          <a:ext cx="4869656" cy="121680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High quality care to well-defined populations</a:t>
          </a:r>
        </a:p>
      </dsp:txBody>
      <dsp:txXfrm>
        <a:off x="59399" y="3407699"/>
        <a:ext cx="4750858" cy="1098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5C8E2-F63A-43F9-8201-C648A52AA0FE}">
      <dsp:nvSpPr>
        <dsp:cNvPr id="0" name=""/>
        <dsp:cNvSpPr/>
      </dsp:nvSpPr>
      <dsp:spPr>
        <a:xfrm rot="16200000">
          <a:off x="-2025889" y="2802569"/>
          <a:ext cx="4309110" cy="251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2243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Hospital coverage</a:t>
          </a:r>
        </a:p>
      </dsp:txBody>
      <dsp:txXfrm>
        <a:off x="-2025889" y="2802569"/>
        <a:ext cx="4309110" cy="251991"/>
      </dsp:txXfrm>
    </dsp:sp>
    <dsp:sp modelId="{CCF0D625-A125-4B45-879A-60E238C26E2D}">
      <dsp:nvSpPr>
        <dsp:cNvPr id="0" name=""/>
        <dsp:cNvSpPr/>
      </dsp:nvSpPr>
      <dsp:spPr>
        <a:xfrm>
          <a:off x="639576" y="774009"/>
          <a:ext cx="485355" cy="43091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AE85B-F781-4F13-8625-B3CC66A3C13A}">
      <dsp:nvSpPr>
        <dsp:cNvPr id="0" name=""/>
        <dsp:cNvSpPr/>
      </dsp:nvSpPr>
      <dsp:spPr>
        <a:xfrm>
          <a:off x="2670" y="441380"/>
          <a:ext cx="503983" cy="5039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CC971DEA-1E27-4FD5-ADC2-CAAAA7C59DE0}">
      <dsp:nvSpPr>
        <dsp:cNvPr id="0" name=""/>
        <dsp:cNvSpPr/>
      </dsp:nvSpPr>
      <dsp:spPr>
        <a:xfrm rot="16200000">
          <a:off x="-592874" y="2802569"/>
          <a:ext cx="4309110" cy="251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2243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Access to care – leverage of ambulatory visits</a:t>
          </a:r>
        </a:p>
      </dsp:txBody>
      <dsp:txXfrm>
        <a:off x="-592874" y="2802569"/>
        <a:ext cx="4309110" cy="251991"/>
      </dsp:txXfrm>
    </dsp:sp>
    <dsp:sp modelId="{7EB19302-DA4A-4468-9982-1C27B0FF45E1}">
      <dsp:nvSpPr>
        <dsp:cNvPr id="0" name=""/>
        <dsp:cNvSpPr/>
      </dsp:nvSpPr>
      <dsp:spPr>
        <a:xfrm>
          <a:off x="2073226" y="774009"/>
          <a:ext cx="484087" cy="4309110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E243F-3069-4AC8-B64F-C5900170514F}">
      <dsp:nvSpPr>
        <dsp:cNvPr id="0" name=""/>
        <dsp:cNvSpPr/>
      </dsp:nvSpPr>
      <dsp:spPr>
        <a:xfrm>
          <a:off x="1435685" y="441380"/>
          <a:ext cx="503983" cy="5039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4ED41-362A-4905-BE50-0A5586E571A1}">
      <dsp:nvSpPr>
        <dsp:cNvPr id="0" name=""/>
        <dsp:cNvSpPr/>
      </dsp:nvSpPr>
      <dsp:spPr>
        <a:xfrm rot="16200000">
          <a:off x="839507" y="2802569"/>
          <a:ext cx="4309110" cy="251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2243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Implementation quality improvement projects</a:t>
          </a:r>
        </a:p>
      </dsp:txBody>
      <dsp:txXfrm>
        <a:off x="839507" y="2802569"/>
        <a:ext cx="4309110" cy="251991"/>
      </dsp:txXfrm>
    </dsp:sp>
    <dsp:sp modelId="{F5C10EF4-7D9C-4653-9364-1AA252D927C7}">
      <dsp:nvSpPr>
        <dsp:cNvPr id="0" name=""/>
        <dsp:cNvSpPr/>
      </dsp:nvSpPr>
      <dsp:spPr>
        <a:xfrm>
          <a:off x="3489076" y="774009"/>
          <a:ext cx="517149" cy="4309110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99568" tIns="222243" rIns="99568" bIns="99568" numCol="1" spcCol="1270" anchor="t" anchorCtr="0">
          <a:noAutofit/>
        </a:bodyPr>
        <a:lstStyle/>
        <a:p>
          <a:pPr marL="57150" lvl="1" indent="-57150" algn="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Core Measures</a:t>
          </a:r>
        </a:p>
        <a:p>
          <a:pPr marL="57150" lvl="1" indent="-57150" algn="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HCAHPS</a:t>
          </a:r>
        </a:p>
      </dsp:txBody>
      <dsp:txXfrm>
        <a:off x="3489076" y="774009"/>
        <a:ext cx="517149" cy="4309110"/>
      </dsp:txXfrm>
    </dsp:sp>
    <dsp:sp modelId="{B41729C1-7D02-43AE-B964-C90E00030E21}">
      <dsp:nvSpPr>
        <dsp:cNvPr id="0" name=""/>
        <dsp:cNvSpPr/>
      </dsp:nvSpPr>
      <dsp:spPr>
        <a:xfrm>
          <a:off x="2868066" y="441380"/>
          <a:ext cx="503983" cy="5039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81DF3-2A1E-4C05-B7AA-6ECD467DE4FB}">
      <dsp:nvSpPr>
        <dsp:cNvPr id="0" name=""/>
        <dsp:cNvSpPr/>
      </dsp:nvSpPr>
      <dsp:spPr>
        <a:xfrm rot="16200000">
          <a:off x="2288419" y="2802569"/>
          <a:ext cx="4309110" cy="251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2243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Scholarly activity</a:t>
          </a:r>
        </a:p>
      </dsp:txBody>
      <dsp:txXfrm>
        <a:off x="2288419" y="2802569"/>
        <a:ext cx="4309110" cy="251991"/>
      </dsp:txXfrm>
    </dsp:sp>
    <dsp:sp modelId="{8364D2CE-7CD1-4BF3-8E90-D08B8307D1DB}">
      <dsp:nvSpPr>
        <dsp:cNvPr id="0" name=""/>
        <dsp:cNvSpPr/>
      </dsp:nvSpPr>
      <dsp:spPr>
        <a:xfrm>
          <a:off x="4955354" y="774009"/>
          <a:ext cx="482418" cy="4309110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87A5A-140C-45A7-878E-CF4860A75959}">
      <dsp:nvSpPr>
        <dsp:cNvPr id="0" name=""/>
        <dsp:cNvSpPr/>
      </dsp:nvSpPr>
      <dsp:spPr>
        <a:xfrm>
          <a:off x="4316978" y="441380"/>
          <a:ext cx="503983" cy="5039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8643C-4D76-49DF-8E50-3C0F831CA2F4}">
      <dsp:nvSpPr>
        <dsp:cNvPr id="0" name=""/>
        <dsp:cNvSpPr/>
      </dsp:nvSpPr>
      <dsp:spPr>
        <a:xfrm rot="16200000">
          <a:off x="3719965" y="2802569"/>
          <a:ext cx="4309110" cy="251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2243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Care for under and uninsured</a:t>
          </a:r>
        </a:p>
      </dsp:txBody>
      <dsp:txXfrm>
        <a:off x="3719965" y="2802569"/>
        <a:ext cx="4309110" cy="251991"/>
      </dsp:txXfrm>
    </dsp:sp>
    <dsp:sp modelId="{92515703-5372-4032-990B-CF5B2A290C8B}">
      <dsp:nvSpPr>
        <dsp:cNvPr id="0" name=""/>
        <dsp:cNvSpPr/>
      </dsp:nvSpPr>
      <dsp:spPr>
        <a:xfrm>
          <a:off x="6400890" y="774009"/>
          <a:ext cx="454439" cy="430911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E4133-B647-4BF0-A761-4B867C2340A8}">
      <dsp:nvSpPr>
        <dsp:cNvPr id="0" name=""/>
        <dsp:cNvSpPr/>
      </dsp:nvSpPr>
      <dsp:spPr>
        <a:xfrm>
          <a:off x="5748525" y="441380"/>
          <a:ext cx="503983" cy="50398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1A109-FE4A-4759-A4CC-7185BA7DB466}">
      <dsp:nvSpPr>
        <dsp:cNvPr id="0" name=""/>
        <dsp:cNvSpPr/>
      </dsp:nvSpPr>
      <dsp:spPr>
        <a:xfrm>
          <a:off x="3493958" y="2246116"/>
          <a:ext cx="2745253" cy="2745253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How to quantify trainee and faculty  activities to prove value to the organization</a:t>
          </a:r>
        </a:p>
      </dsp:txBody>
      <dsp:txXfrm>
        <a:off x="4045876" y="2889178"/>
        <a:ext cx="1641417" cy="1411117"/>
      </dsp:txXfrm>
    </dsp:sp>
    <dsp:sp modelId="{11AE2719-ACB3-4078-8D85-145CD83BAA19}">
      <dsp:nvSpPr>
        <dsp:cNvPr id="0" name=""/>
        <dsp:cNvSpPr/>
      </dsp:nvSpPr>
      <dsp:spPr>
        <a:xfrm>
          <a:off x="1896720" y="1597238"/>
          <a:ext cx="1996548" cy="1996548"/>
        </a:xfrm>
        <a:prstGeom prst="gear6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Strategic planning principles</a:t>
          </a:r>
        </a:p>
      </dsp:txBody>
      <dsp:txXfrm>
        <a:off x="2399357" y="2102913"/>
        <a:ext cx="991274" cy="985198"/>
      </dsp:txXfrm>
    </dsp:sp>
    <dsp:sp modelId="{82748372-6C23-462F-858F-01CC870C0F55}">
      <dsp:nvSpPr>
        <dsp:cNvPr id="0" name=""/>
        <dsp:cNvSpPr/>
      </dsp:nvSpPr>
      <dsp:spPr>
        <a:xfrm rot="20700000">
          <a:off x="3014991" y="219824"/>
          <a:ext cx="1956209" cy="1956209"/>
        </a:xfrm>
        <a:prstGeom prst="gear6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Looking to the future</a:t>
          </a:r>
        </a:p>
      </dsp:txBody>
      <dsp:txXfrm rot="-20700000">
        <a:off x="3444045" y="648878"/>
        <a:ext cx="1098101" cy="1098101"/>
      </dsp:txXfrm>
    </dsp:sp>
    <dsp:sp modelId="{32B7BE66-CC44-40D6-96ED-0DFDFE525D75}">
      <dsp:nvSpPr>
        <dsp:cNvPr id="0" name=""/>
        <dsp:cNvSpPr/>
      </dsp:nvSpPr>
      <dsp:spPr>
        <a:xfrm>
          <a:off x="3291716" y="1826811"/>
          <a:ext cx="3513924" cy="3513924"/>
        </a:xfrm>
        <a:prstGeom prst="circularArrow">
          <a:avLst>
            <a:gd name="adj1" fmla="val 4687"/>
            <a:gd name="adj2" fmla="val 299029"/>
            <a:gd name="adj3" fmla="val 2532394"/>
            <a:gd name="adj4" fmla="val 15826751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98903-C113-4D99-ACD4-4D426FAABCED}">
      <dsp:nvSpPr>
        <dsp:cNvPr id="0" name=""/>
        <dsp:cNvSpPr/>
      </dsp:nvSpPr>
      <dsp:spPr>
        <a:xfrm>
          <a:off x="1543135" y="1152057"/>
          <a:ext cx="2553085" cy="255308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6C079-6B77-48D5-87AC-0CFBF232092D}">
      <dsp:nvSpPr>
        <dsp:cNvPr id="0" name=""/>
        <dsp:cNvSpPr/>
      </dsp:nvSpPr>
      <dsp:spPr>
        <a:xfrm>
          <a:off x="2562499" y="-212080"/>
          <a:ext cx="2752740" cy="275274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07ABE-C91C-486C-A013-A5BE43E2CCC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974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07ABE-C91C-486C-A013-A5BE43E2CCC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87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07ABE-C91C-486C-A013-A5BE43E2CCC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956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9706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4" name="Google Shape;32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4156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07ABE-C91C-486C-A013-A5BE43E2CCC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34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07ABE-C91C-486C-A013-A5BE43E2CCC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00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07ABE-C91C-486C-A013-A5BE43E2CCC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39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07ABE-C91C-486C-A013-A5BE43E2CCC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0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7/13/19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8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ystudentvoices.com/5-step-critical-thinking-226e026903d4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strategyskills.com/pdf/The-Strategic-Mindse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akellogg/212463595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keydifferences.com/difference-between-tactics-and-strategy.html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hyperlink" Target="https://pxhere.com/en/photo/84329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ixabay.com/en/gauge-icons-performance-1294568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51164/CBS_de_ladder#!page-836186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taliawhyte.com/2015/02/18/the-pros-and-cons-of-bootstrapping-your-busines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haunted-scotland.co.uk/tag/personal-hypothese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ightmindedteamwork.com/here-is-a-practical-team-building-plan/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hyperlink" Target="http://diy.stackexchange.com/questions/66721/how-can-i-lift-buckets-of-mortar-to-second-floor" TargetMode="External"/><Relationship Id="rId7" Type="http://schemas.openxmlformats.org/officeDocument/2006/relationships/diagramColors" Target="../diagrams/colors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boundless-politicalscience/chapter/why-people-vote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hyperlink" Target="mailto:heather@partnersinmeded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istsresource.org/economy-up-or-down-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SI2025 Part 4:  </a:t>
            </a:r>
            <a:br>
              <a:rPr lang="en-US" dirty="0"/>
            </a:br>
            <a:r>
              <a:rPr lang="en-US" dirty="0"/>
              <a:t>The Call for Strategic Planning </a:t>
            </a:r>
            <a:br>
              <a:rPr lang="en-US" dirty="0"/>
            </a:br>
            <a:r>
              <a:rPr lang="en-US" dirty="0"/>
              <a:t>in GME</a:t>
            </a:r>
            <a:endParaRPr dirty="0"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dirty="0"/>
              <a:t>Heather Peters, M.Ed, Ph.D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dirty="0"/>
              <a:t>GME Consultant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B4DAEB-6AE5-4878-9E37-C58ED5DA2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388" y="2066925"/>
            <a:ext cx="3160612" cy="2744003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07D2A36-B87D-4B3E-9981-2E4F1A91E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2378015"/>
              </p:ext>
            </p:extLst>
          </p:nvPr>
        </p:nvGraphicFramePr>
        <p:xfrm>
          <a:off x="4444679" y="1134319"/>
          <a:ext cx="3692324" cy="4882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BA00B5CA-A276-49B1-A405-6E31CDB17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222" y="272889"/>
            <a:ext cx="7704667" cy="1137052"/>
          </a:xfrm>
        </p:spPr>
        <p:txBody>
          <a:bodyPr/>
          <a:lstStyle/>
          <a:p>
            <a:r>
              <a:rPr lang="en-US" dirty="0"/>
              <a:t>Strategic Planning</a:t>
            </a:r>
          </a:p>
        </p:txBody>
      </p:sp>
      <p:sp>
        <p:nvSpPr>
          <p:cNvPr id="7" name="Google Shape;90;p15">
            <a:extLst>
              <a:ext uri="{FF2B5EF4-FFF2-40B4-BE49-F238E27FC236}">
                <a16:creationId xmlns:a16="http://schemas.microsoft.com/office/drawing/2014/main" id="{0875A298-E663-4CF5-8BB0-9EB9A55B1D9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8;p15">
            <a:extLst>
              <a:ext uri="{FF2B5EF4-FFF2-40B4-BE49-F238E27FC236}">
                <a16:creationId xmlns:a16="http://schemas.microsoft.com/office/drawing/2014/main" id="{D28FFA82-4115-4F8E-B7A7-C066030286B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265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5DA5EB-226F-4640-A17F-2E73851DC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CLER Findings 2018</a:t>
            </a:r>
          </a:p>
          <a:p>
            <a:pPr lvl="1"/>
            <a:r>
              <a:rPr lang="en-US" sz="1800" dirty="0"/>
              <a:t>Most GME Sponsoring Institutions </a:t>
            </a:r>
            <a:r>
              <a:rPr lang="en-US" sz="1800" b="1" dirty="0">
                <a:solidFill>
                  <a:srgbClr val="FF0000"/>
                </a:solidFill>
              </a:rPr>
              <a:t>do not participate </a:t>
            </a:r>
            <a:r>
              <a:rPr lang="en-US" sz="1800" dirty="0"/>
              <a:t>or are </a:t>
            </a:r>
            <a:r>
              <a:rPr lang="en-US" sz="1800" b="1" dirty="0">
                <a:solidFill>
                  <a:srgbClr val="FF0000"/>
                </a:solidFill>
              </a:rPr>
              <a:t>not part of </a:t>
            </a:r>
            <a:r>
              <a:rPr lang="en-US" sz="1800" dirty="0"/>
              <a:t>the CLE’s strategic planning</a:t>
            </a:r>
          </a:p>
          <a:p>
            <a:r>
              <a:rPr lang="en-US" sz="2000" dirty="0"/>
              <a:t>Accreditation</a:t>
            </a:r>
          </a:p>
          <a:p>
            <a:pPr lvl="1"/>
            <a:r>
              <a:rPr lang="en-US" sz="1800" dirty="0"/>
              <a:t>It’s easy to get bogged down in all the many accreditation tasks in today’s GME environment.  Without a strategic approach, you </a:t>
            </a:r>
            <a:r>
              <a:rPr lang="en-US" sz="1800" b="1" dirty="0">
                <a:solidFill>
                  <a:srgbClr val="FF0000"/>
                </a:solidFill>
              </a:rPr>
              <a:t>risk burn-out of administration </a:t>
            </a:r>
            <a:r>
              <a:rPr lang="en-US" sz="1800" dirty="0">
                <a:solidFill>
                  <a:schemeClr val="tx1"/>
                </a:solidFill>
              </a:rPr>
              <a:t>and</a:t>
            </a:r>
            <a:r>
              <a:rPr lang="en-US" sz="1800" b="1" dirty="0">
                <a:solidFill>
                  <a:srgbClr val="FF0000"/>
                </a:solidFill>
              </a:rPr>
              <a:t> wasted time</a:t>
            </a:r>
          </a:p>
          <a:p>
            <a:pPr lvl="1"/>
            <a:r>
              <a:rPr lang="en-US" sz="1800" dirty="0"/>
              <a:t>Spending time developing a strategic 5-10 year plan will help guide decisions about </a:t>
            </a:r>
          </a:p>
          <a:p>
            <a:pPr lvl="2"/>
            <a:r>
              <a:rPr lang="en-US" sz="1400" dirty="0"/>
              <a:t>the institution, </a:t>
            </a:r>
          </a:p>
          <a:p>
            <a:pPr lvl="2"/>
            <a:r>
              <a:rPr lang="en-US" sz="1400" dirty="0"/>
              <a:t>your programs, </a:t>
            </a:r>
          </a:p>
          <a:p>
            <a:pPr lvl="2"/>
            <a:r>
              <a:rPr lang="en-US" sz="1400" dirty="0"/>
              <a:t>the curriculum, </a:t>
            </a:r>
          </a:p>
          <a:p>
            <a:pPr lvl="2"/>
            <a:r>
              <a:rPr lang="en-US" sz="1400" dirty="0"/>
              <a:t>recruitment and more </a:t>
            </a:r>
          </a:p>
          <a:p>
            <a:pPr marL="1028700" lvl="2" indent="0">
              <a:buNone/>
            </a:pPr>
            <a:r>
              <a:rPr lang="en-US" dirty="0"/>
              <a:t>within a </a:t>
            </a:r>
            <a:r>
              <a:rPr lang="en-US" b="1" dirty="0">
                <a:solidFill>
                  <a:srgbClr val="FF0000"/>
                </a:solidFill>
              </a:rPr>
              <a:t>framework</a:t>
            </a:r>
            <a:r>
              <a:rPr lang="en-US" dirty="0"/>
              <a:t> that can adapt as the future becomes reality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7D9918-2FB4-4568-ACE9-813A05374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DEC19-EF35-443F-8342-7C3D570E85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Google Shape;90;p15">
            <a:extLst>
              <a:ext uri="{FF2B5EF4-FFF2-40B4-BE49-F238E27FC236}">
                <a16:creationId xmlns:a16="http://schemas.microsoft.com/office/drawing/2014/main" id="{37C5AD1E-4FF2-4F81-853C-344116C98387}"/>
              </a:ext>
            </a:extLst>
          </p:cNvPr>
          <p:cNvSpPr txBox="1">
            <a:spLocks/>
          </p:cNvSpPr>
          <p:nvPr/>
        </p:nvSpPr>
        <p:spPr>
          <a:xfrm>
            <a:off x="3028950" y="640773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2019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F36FD53-4646-48A0-A253-1F51F884B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00600" y="246466"/>
            <a:ext cx="33147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12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B7E2AE-58CF-410E-AFE9-543FD0BDC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9350" y="1729586"/>
            <a:ext cx="6096000" cy="2747963"/>
          </a:xfrm>
        </p:spPr>
        <p:txBody>
          <a:bodyPr/>
          <a:lstStyle/>
          <a:p>
            <a:r>
              <a:rPr lang="en-US" sz="2000" b="1" dirty="0"/>
              <a:t>Strategic Innovation: </a:t>
            </a:r>
            <a:r>
              <a:rPr lang="en-US" sz="2000" dirty="0"/>
              <a:t>Insight-based resource allocation that will create value for target customer segments</a:t>
            </a:r>
          </a:p>
          <a:p>
            <a:r>
              <a:rPr lang="en-US" sz="2000" b="1" dirty="0"/>
              <a:t>Strategic Insight: </a:t>
            </a:r>
            <a:r>
              <a:rPr lang="en-US" sz="2000" dirty="0"/>
              <a:t>A new idea combining two or more pieces of information that will positively affect business success and provide competitive advantage</a:t>
            </a:r>
          </a:p>
          <a:p>
            <a:r>
              <a:rPr lang="en-US" sz="2000" b="1" dirty="0"/>
              <a:t>Strategic Planning: </a:t>
            </a:r>
            <a:r>
              <a:rPr lang="en-US" sz="2000" dirty="0"/>
              <a:t>Channeling insights into an action plan to achieve goals and objectives</a:t>
            </a:r>
          </a:p>
          <a:p>
            <a:r>
              <a:rPr lang="en-US" sz="2000" b="1" dirty="0"/>
              <a:t>Strategic Thinking: </a:t>
            </a:r>
            <a:r>
              <a:rPr lang="en-US" sz="2000" dirty="0"/>
              <a:t>The generation of insights to achieve advantage</a:t>
            </a:r>
          </a:p>
          <a:p>
            <a:pPr marL="63500" indent="0">
              <a:buNone/>
            </a:pPr>
            <a:endParaRPr lang="en-US" sz="1100" dirty="0"/>
          </a:p>
          <a:p>
            <a:pPr marL="63500" indent="0">
              <a:buNone/>
            </a:pPr>
            <a:r>
              <a:rPr lang="en-US" sz="1100" dirty="0"/>
              <a:t>Source: The Strategic Mindset: Applying strategic thinking skills for organizational success. Strategic Thinking Institute. Accessed 7/5/19 at </a:t>
            </a:r>
            <a:r>
              <a:rPr lang="en-US" sz="1100" dirty="0">
                <a:hlinkClick r:id="rId2"/>
              </a:rPr>
              <a:t>https://www.strategyskills.com/pdf/The-Strategic-Mindset.pdf</a:t>
            </a:r>
            <a:endParaRPr lang="en-US" sz="1100" dirty="0"/>
          </a:p>
          <a:p>
            <a:pPr marL="63500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C91316-0B21-4731-9C00-40FA0235D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Planning Glossary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30319-8A86-4AD5-989A-E12AC1642E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Google Shape;90;p15">
            <a:extLst>
              <a:ext uri="{FF2B5EF4-FFF2-40B4-BE49-F238E27FC236}">
                <a16:creationId xmlns:a16="http://schemas.microsoft.com/office/drawing/2014/main" id="{C066E0A4-EAA0-476B-81C8-B4C6B2442E1C}"/>
              </a:ext>
            </a:extLst>
          </p:cNvPr>
          <p:cNvSpPr txBox="1">
            <a:spLocks/>
          </p:cNvSpPr>
          <p:nvPr/>
        </p:nvSpPr>
        <p:spPr>
          <a:xfrm>
            <a:off x="3028950" y="640773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2019</a:t>
            </a:r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56D0CC6-1AF0-4CC8-B480-711A645C2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9241" y="1729586"/>
            <a:ext cx="2069169" cy="13255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EB900A-C856-4FF1-945D-E2D3DD72CC0C}"/>
              </a:ext>
            </a:extLst>
          </p:cNvPr>
          <p:cNvSpPr txBox="1"/>
          <p:nvPr/>
        </p:nvSpPr>
        <p:spPr>
          <a:xfrm>
            <a:off x="389241" y="3071221"/>
            <a:ext cx="1815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hlinkClick r:id="rId4" tooltip="https://www.flickr.com/photos/akellogg/212463595"/>
              </a:rPr>
              <a:t>This Photo</a:t>
            </a:r>
            <a:r>
              <a:rPr lang="en-US" sz="700" dirty="0"/>
              <a:t> by Unknown Author is licensed under </a:t>
            </a:r>
            <a:r>
              <a:rPr lang="en-US" sz="700" dirty="0">
                <a:hlinkClick r:id="rId5" tooltip="https://creativecommons.org/licenses/by/3.0/"/>
              </a:rPr>
              <a:t>CC BY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739148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25A060-B78B-4179-8D77-4840CF23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Concept: </a:t>
            </a:r>
            <a:br>
              <a:rPr lang="en-US" dirty="0"/>
            </a:br>
            <a:r>
              <a:rPr lang="en-US" b="0" dirty="0"/>
              <a:t>Tactics vs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1E4B6-1A5F-4BEA-A920-F6F2C1FAA9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5EB69AD-F0D9-46E7-A556-AA08DD444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811397"/>
              </p:ext>
            </p:extLst>
          </p:nvPr>
        </p:nvGraphicFramePr>
        <p:xfrm>
          <a:off x="614135" y="1678064"/>
          <a:ext cx="8191500" cy="42519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42404">
                  <a:extLst>
                    <a:ext uri="{9D8B030D-6E8A-4147-A177-3AD203B41FA5}">
                      <a16:colId xmlns:a16="http://schemas.microsoft.com/office/drawing/2014/main" val="742488359"/>
                    </a:ext>
                  </a:extLst>
                </a:gridCol>
                <a:gridCol w="2920146">
                  <a:extLst>
                    <a:ext uri="{9D8B030D-6E8A-4147-A177-3AD203B41FA5}">
                      <a16:colId xmlns:a16="http://schemas.microsoft.com/office/drawing/2014/main" val="3713503386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2648862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Basis for Comparison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Tactics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Strategy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Meaning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 carefully planned action made to achieve a specific objective is Tactics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 long-range blueprint of an organization’s expected image is Strategy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329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Concept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Determining how the strategy will be executed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 organized set of activities that can lead the company to differentiation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373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Nature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Preventive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Competitive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635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What is it?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Action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632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Focus 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824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Formulated at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Middle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Top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757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Risk involved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690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Approach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918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Flexibility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Comparatively less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270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Orientation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Towards the present 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Future oriented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06606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6D14110-2D01-48D7-BECE-9D38B0F2B23B}"/>
              </a:ext>
            </a:extLst>
          </p:cNvPr>
          <p:cNvSpPr txBox="1"/>
          <p:nvPr/>
        </p:nvSpPr>
        <p:spPr>
          <a:xfrm>
            <a:off x="566964" y="5930024"/>
            <a:ext cx="76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Difference between tactics and strategy. Accessed on 7/6/19 at </a:t>
            </a:r>
            <a:r>
              <a:rPr lang="en-US" sz="1100" dirty="0">
                <a:hlinkClick r:id="rId2"/>
              </a:rPr>
              <a:t>https://keydifferences.com/difference-between-tactics-and-strategy.html</a:t>
            </a:r>
            <a:r>
              <a:rPr lang="en-US" sz="1100" dirty="0"/>
              <a:t> </a:t>
            </a:r>
          </a:p>
        </p:txBody>
      </p:sp>
      <p:sp>
        <p:nvSpPr>
          <p:cNvPr id="10" name="Google Shape;90;p15">
            <a:extLst>
              <a:ext uri="{FF2B5EF4-FFF2-40B4-BE49-F238E27FC236}">
                <a16:creationId xmlns:a16="http://schemas.microsoft.com/office/drawing/2014/main" id="{24AD97EE-2642-44DA-9C73-643584341223}"/>
              </a:ext>
            </a:extLst>
          </p:cNvPr>
          <p:cNvSpPr txBox="1">
            <a:spLocks/>
          </p:cNvSpPr>
          <p:nvPr/>
        </p:nvSpPr>
        <p:spPr>
          <a:xfrm>
            <a:off x="3028950" y="640773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960350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124E1-9D7A-483A-B47B-4BF2029FA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Aligning Tactics &amp; Strategy with GME Language and Concepts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4B8B8-7A8C-455E-BE77-B98F74E7BE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1185D8-724F-4CA2-B342-7C4BC7CE2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142499"/>
              </p:ext>
            </p:extLst>
          </p:nvPr>
        </p:nvGraphicFramePr>
        <p:xfrm>
          <a:off x="695325" y="1762300"/>
          <a:ext cx="8020049" cy="411480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74248835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713503386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648862700"/>
                    </a:ext>
                  </a:extLst>
                </a:gridCol>
                <a:gridCol w="3314699">
                  <a:extLst>
                    <a:ext uri="{9D8B030D-6E8A-4147-A177-3AD203B41FA5}">
                      <a16:colId xmlns:a16="http://schemas.microsoft.com/office/drawing/2014/main" val="3748954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Basis for Comparison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Tactics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Alignment with GME Concepts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carefully planned action made to achieve a specific objective is Tactics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long-range blueprint of an organization’s expected image is 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Tactics: Action items for each APE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>
                          <a:solidFill>
                            <a:schemeClr val="accent6"/>
                          </a:solidFill>
                        </a:rPr>
                        <a:t>Strategy: AIM statements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329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Determining how the strategy will be executed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An organized set of activities that can lead the company to differentiation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Tactics: Measurable steps for each action item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6"/>
                          </a:solidFill>
                        </a:rPr>
                        <a:t>Strategy: Building program’s reputation and differentiation from other like 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373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Preventive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Competitive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Tactics: Keep program in “continued accreditation”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>
                          <a:solidFill>
                            <a:schemeClr val="accent6"/>
                          </a:solidFill>
                        </a:rPr>
                        <a:t>Strategy: Recruiting the “best fit” candidates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635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Focus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Tactics: Day to day/year to year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>
                          <a:solidFill>
                            <a:schemeClr val="accent6"/>
                          </a:solidFill>
                        </a:rPr>
                        <a:t>Strategy: What will it take to get to the next level in 5/10 years; how will we replace our current workforce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824148"/>
                  </a:ext>
                </a:extLst>
              </a:tr>
            </a:tbl>
          </a:graphicData>
        </a:graphic>
      </p:graphicFrame>
      <p:sp>
        <p:nvSpPr>
          <p:cNvPr id="7" name="Google Shape;90;p15">
            <a:extLst>
              <a:ext uri="{FF2B5EF4-FFF2-40B4-BE49-F238E27FC236}">
                <a16:creationId xmlns:a16="http://schemas.microsoft.com/office/drawing/2014/main" id="{51D77DD9-E88E-4C73-994D-5FBB8809E105}"/>
              </a:ext>
            </a:extLst>
          </p:cNvPr>
          <p:cNvSpPr txBox="1">
            <a:spLocks/>
          </p:cNvSpPr>
          <p:nvPr/>
        </p:nvSpPr>
        <p:spPr>
          <a:xfrm>
            <a:off x="3028950" y="640773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781681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662AA7-F98F-4B43-859C-D962CBF4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System Mergers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7F763-33CF-439A-8C96-8E1975359F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69C1E59-1972-40EF-AB02-7A79D4E3F0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4769433"/>
              </p:ext>
            </p:extLst>
          </p:nvPr>
        </p:nvGraphicFramePr>
        <p:xfrm>
          <a:off x="1884946" y="1371600"/>
          <a:ext cx="6630403" cy="480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97878A4-A902-453D-BFAC-0D620AEF49FC}"/>
              </a:ext>
            </a:extLst>
          </p:cNvPr>
          <p:cNvSpPr txBox="1"/>
          <p:nvPr/>
        </p:nvSpPr>
        <p:spPr>
          <a:xfrm>
            <a:off x="3796526" y="1716736"/>
            <a:ext cx="3197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Large Health Care Organizations (HCOs)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3601F83-A1B9-4940-B982-694BD6252C49}"/>
              </a:ext>
            </a:extLst>
          </p:cNvPr>
          <p:cNvSpPr/>
          <p:nvPr/>
        </p:nvSpPr>
        <p:spPr>
          <a:xfrm>
            <a:off x="2590797" y="1636786"/>
            <a:ext cx="1596192" cy="427499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/>
              <a:t>Efficiency &amp; Productivity</a:t>
            </a:r>
          </a:p>
        </p:txBody>
      </p:sp>
      <p:sp>
        <p:nvSpPr>
          <p:cNvPr id="9" name="Google Shape;161;p23">
            <a:extLst>
              <a:ext uri="{FF2B5EF4-FFF2-40B4-BE49-F238E27FC236}">
                <a16:creationId xmlns:a16="http://schemas.microsoft.com/office/drawing/2014/main" id="{36F0A0E5-14EC-4A27-85D4-CE2696E4F7A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5729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3E29CC-2342-4188-BF3B-2E5085FDFB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B3B58D-B0CD-4FB9-B551-4E0C7A8D6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never dreamed this was possible…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A09E1-9C8E-4787-823E-434C05D162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9C117AD-F32D-4826-B7B8-F5B6FDD1F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738058"/>
            <a:ext cx="6343650" cy="4229100"/>
          </a:xfrm>
          <a:prstGeom prst="rect">
            <a:avLst/>
          </a:prstGeom>
        </p:spPr>
      </p:pic>
      <p:sp>
        <p:nvSpPr>
          <p:cNvPr id="7" name="Google Shape;90;p15">
            <a:extLst>
              <a:ext uri="{FF2B5EF4-FFF2-40B4-BE49-F238E27FC236}">
                <a16:creationId xmlns:a16="http://schemas.microsoft.com/office/drawing/2014/main" id="{8ED11BCE-48F2-46F1-B2F6-C7B6D8C464C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F7ABC-3463-49D5-AC64-B70F6D06E2FD}"/>
              </a:ext>
            </a:extLst>
          </p:cNvPr>
          <p:cNvSpPr/>
          <p:nvPr/>
        </p:nvSpPr>
        <p:spPr>
          <a:xfrm>
            <a:off x="1476375" y="5128663"/>
            <a:ext cx="599360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Segoe UI Semilight" panose="020B0402040204020203" pitchFamily="34" charset="0"/>
              </a:rPr>
              <a:t>Hahnemann University Hospital closure upends career paths for 570 doctors-in-training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39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200F-79B5-4AB0-A17E-6F6D987A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965" y="167021"/>
            <a:ext cx="8033851" cy="1383632"/>
          </a:xfrm>
        </p:spPr>
        <p:txBody>
          <a:bodyPr>
            <a:normAutofit/>
          </a:bodyPr>
          <a:lstStyle/>
          <a:p>
            <a:r>
              <a:rPr lang="en-US" sz="3600" dirty="0"/>
              <a:t>Connecting the Dots to GME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B20AE2A-0E1E-42CE-8099-F7DBD97B9D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603808"/>
              </p:ext>
            </p:extLst>
          </p:nvPr>
        </p:nvGraphicFramePr>
        <p:xfrm>
          <a:off x="982663" y="1383632"/>
          <a:ext cx="7956800" cy="4615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Google Shape;161;p23">
            <a:extLst>
              <a:ext uri="{FF2B5EF4-FFF2-40B4-BE49-F238E27FC236}">
                <a16:creationId xmlns:a16="http://schemas.microsoft.com/office/drawing/2014/main" id="{729EE86C-EB00-405C-BC95-AEF59750D9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C10661C-A2E9-472B-A521-5CDA06361FA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83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0C3918-2F84-46D8-B974-33116337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Payment and Delivery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DA171-F977-4772-85E8-3101A773A2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B2FD05F-7E7F-4438-8388-3B6833AFD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4171661"/>
              </p:ext>
            </p:extLst>
          </p:nvPr>
        </p:nvGraphicFramePr>
        <p:xfrm>
          <a:off x="745958" y="1917032"/>
          <a:ext cx="7684168" cy="2318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E8D49E5-C805-490B-AAE8-4C960F639E62}"/>
              </a:ext>
            </a:extLst>
          </p:cNvPr>
          <p:cNvSpPr txBox="1"/>
          <p:nvPr/>
        </p:nvSpPr>
        <p:spPr>
          <a:xfrm>
            <a:off x="3280609" y="3219453"/>
            <a:ext cx="2807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Bundled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Capitated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Pay for Performance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7A842-90CE-47A8-9582-2F4BABE8D4FB}"/>
              </a:ext>
            </a:extLst>
          </p:cNvPr>
          <p:cNvSpPr txBox="1"/>
          <p:nvPr/>
        </p:nvSpPr>
        <p:spPr>
          <a:xfrm>
            <a:off x="3509210" y="1922930"/>
            <a:ext cx="2125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$</a:t>
            </a:r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6040FECE-DEC0-446E-9498-209446CF5C39}"/>
              </a:ext>
            </a:extLst>
          </p:cNvPr>
          <p:cNvSpPr/>
          <p:nvPr/>
        </p:nvSpPr>
        <p:spPr>
          <a:xfrm>
            <a:off x="4427619" y="3920384"/>
            <a:ext cx="4195010" cy="1524000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Curriculum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Deployment of data/analytical tools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Individual, team, and organizational performance goals</a:t>
            </a:r>
          </a:p>
        </p:txBody>
      </p:sp>
      <p:sp>
        <p:nvSpPr>
          <p:cNvPr id="9" name="Google Shape;161;p23">
            <a:extLst>
              <a:ext uri="{FF2B5EF4-FFF2-40B4-BE49-F238E27FC236}">
                <a16:creationId xmlns:a16="http://schemas.microsoft.com/office/drawing/2014/main" id="{9EBFAD2D-283E-44AE-B139-3208B59D23F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1728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F54C8-1D71-40C3-94A2-7AB9BBD49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64" y="2581275"/>
            <a:ext cx="2970585" cy="1314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is a service line?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10887D-8936-47B2-9A74-5D4A64CA4A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663562"/>
              </p:ext>
            </p:extLst>
          </p:nvPr>
        </p:nvGraphicFramePr>
        <p:xfrm>
          <a:off x="3680222" y="8763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Google Shape;90;p15">
            <a:extLst>
              <a:ext uri="{FF2B5EF4-FFF2-40B4-BE49-F238E27FC236}">
                <a16:creationId xmlns:a16="http://schemas.microsoft.com/office/drawing/2014/main" id="{24F6B400-2D49-49ED-A0E1-04B2A66DF2F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98;p15">
            <a:extLst>
              <a:ext uri="{FF2B5EF4-FFF2-40B4-BE49-F238E27FC236}">
                <a16:creationId xmlns:a16="http://schemas.microsoft.com/office/drawing/2014/main" id="{AD921912-5766-4C5C-9F84-6A6706FC81B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2B496B77-B0F5-4E00-ADA3-84495D5C7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36270" y="3915699"/>
            <a:ext cx="2497455" cy="1248728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418244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B3EF8-55F5-F44C-B28B-35CA96D505C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5A7EB-A8FB-6248-B5DE-51E95A2834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1D3DD89-1226-8741-BD3E-C14DD0C7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Introducing Your Presenter…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7FA90-34FF-DC46-BBA7-7C7181747BAF}"/>
              </a:ext>
            </a:extLst>
          </p:cNvPr>
          <p:cNvSpPr txBox="1"/>
          <p:nvPr/>
        </p:nvSpPr>
        <p:spPr>
          <a:xfrm>
            <a:off x="3733800" y="1752600"/>
            <a:ext cx="4724400" cy="390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Heather Peters, M.Ed, Ph.D</a:t>
            </a:r>
          </a:p>
          <a:p>
            <a:pPr>
              <a:defRPr/>
            </a:pPr>
            <a:r>
              <a:rPr lang="en-US" sz="2000" dirty="0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rPr>
              <a:t>GME Consultant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GME Director &amp; DIO</a:t>
            </a: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Seasoned speaker at ACGME &amp; subspecialty national meetings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Institutional and Program accreditation expertise</a:t>
            </a:r>
          </a:p>
          <a:p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3 decades in education; Masters of Education in curriculum &amp; evaluations, PhD concentration in secondary education &amp; adult learning theories</a:t>
            </a:r>
            <a:endParaRPr lang="en-US" sz="1600" b="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C8450E-D3B2-974D-AE41-005ECC294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8499"/>
            <a:ext cx="2369358" cy="33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36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D7D8-987C-4B9C-992E-98CAFAE5D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241" y="669684"/>
            <a:ext cx="6660648" cy="56527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GME Scorecard as a Service Line</a:t>
            </a:r>
            <a:br>
              <a:rPr lang="en-US" sz="3100" dirty="0"/>
            </a:br>
            <a:r>
              <a:rPr lang="en-US" sz="3100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4A0F68C-FB64-44C4-80B7-4963622352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374539"/>
              </p:ext>
            </p:extLst>
          </p:nvPr>
        </p:nvGraphicFramePr>
        <p:xfrm>
          <a:off x="2043241" y="1038775"/>
          <a:ext cx="6708910" cy="460269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386296">
                  <a:extLst>
                    <a:ext uri="{9D8B030D-6E8A-4147-A177-3AD203B41FA5}">
                      <a16:colId xmlns:a16="http://schemas.microsoft.com/office/drawing/2014/main" val="1673559341"/>
                    </a:ext>
                  </a:extLst>
                </a:gridCol>
                <a:gridCol w="741396">
                  <a:extLst>
                    <a:ext uri="{9D8B030D-6E8A-4147-A177-3AD203B41FA5}">
                      <a16:colId xmlns:a16="http://schemas.microsoft.com/office/drawing/2014/main" val="3469726907"/>
                    </a:ext>
                  </a:extLst>
                </a:gridCol>
                <a:gridCol w="790609">
                  <a:extLst>
                    <a:ext uri="{9D8B030D-6E8A-4147-A177-3AD203B41FA5}">
                      <a16:colId xmlns:a16="http://schemas.microsoft.com/office/drawing/2014/main" val="2593088791"/>
                    </a:ext>
                  </a:extLst>
                </a:gridCol>
                <a:gridCol w="790609">
                  <a:extLst>
                    <a:ext uri="{9D8B030D-6E8A-4147-A177-3AD203B41FA5}">
                      <a16:colId xmlns:a16="http://schemas.microsoft.com/office/drawing/2014/main" val="3584954095"/>
                    </a:ext>
                  </a:extLst>
                </a:gridCol>
              </a:tblGrid>
              <a:tr h="31802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Indicator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July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Aug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Sept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243922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# Patients Seen in the ED by Residents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633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768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812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955935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# of Left before being seen – ED Resident shifts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4.45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4.4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4.13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721063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Hours logged Night Float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372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372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360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248599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Money Saved – Night Float Coverage PA’s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$25K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$25K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tabLst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$25K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534938"/>
                  </a:ext>
                </a:extLst>
              </a:tr>
              <a:tr h="36257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Money Saved – Physician Coverage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$37k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$37k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37K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869276"/>
                  </a:ext>
                </a:extLst>
              </a:tr>
              <a:tr h="39226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# Safety Events Logged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19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669755"/>
                  </a:ext>
                </a:extLst>
              </a:tr>
              <a:tr h="39226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LOS – Teaching Service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4.45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4.4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4.13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220141"/>
                  </a:ext>
                </a:extLst>
              </a:tr>
              <a:tr h="34866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% Discharges before Noon Teaching Service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47%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51%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55%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994938"/>
                  </a:ext>
                </a:extLst>
              </a:tr>
              <a:tr h="39226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 show rate - Continuity Clinic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33%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39%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28%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892335"/>
                  </a:ext>
                </a:extLst>
              </a:tr>
              <a:tr h="39226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Continuity Clinic Visits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320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401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427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919806"/>
                  </a:ext>
                </a:extLst>
              </a:tr>
              <a:tr h="39226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Hand Washing – Teaching Team/ED/Surg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88%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81%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92%</a:t>
                      </a:r>
                    </a:p>
                  </a:txBody>
                  <a:tcPr marL="158769" marR="119077" marT="79384" marB="793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835300"/>
                  </a:ext>
                </a:extLst>
              </a:tr>
            </a:tbl>
          </a:graphicData>
        </a:graphic>
      </p:graphicFrame>
      <p:sp>
        <p:nvSpPr>
          <p:cNvPr id="5" name="Google Shape;90;p15">
            <a:extLst>
              <a:ext uri="{FF2B5EF4-FFF2-40B4-BE49-F238E27FC236}">
                <a16:creationId xmlns:a16="http://schemas.microsoft.com/office/drawing/2014/main" id="{1783BCCB-B64D-4BF8-A10D-6483D6013A8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8;p15">
            <a:extLst>
              <a:ext uri="{FF2B5EF4-FFF2-40B4-BE49-F238E27FC236}">
                <a16:creationId xmlns:a16="http://schemas.microsoft.com/office/drawing/2014/main" id="{7A5FBDF8-D052-4754-9F39-8A8E1D3F75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4FF797-670B-41FA-9281-3D6C35EEB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1849" y="4503225"/>
            <a:ext cx="1734162" cy="18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03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4569E-529D-4640-AD8A-6675CA5A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350" y="457201"/>
            <a:ext cx="6267450" cy="914399"/>
          </a:xfrm>
        </p:spPr>
        <p:txBody>
          <a:bodyPr/>
          <a:lstStyle/>
          <a:p>
            <a:r>
              <a:rPr lang="en-US" dirty="0"/>
              <a:t>Workforce Planning in GME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2273F-DCF4-4E9C-879A-454C5B6F1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722756"/>
            <a:ext cx="7704667" cy="2311874"/>
          </a:xfrm>
        </p:spPr>
        <p:txBody>
          <a:bodyPr/>
          <a:lstStyle/>
          <a:p>
            <a:pPr marL="63500" indent="0">
              <a:buNone/>
            </a:pPr>
            <a:r>
              <a:rPr lang="en-US" b="1" dirty="0"/>
              <a:t>Process:</a:t>
            </a:r>
          </a:p>
          <a:p>
            <a:r>
              <a:rPr lang="en-US" sz="2400" dirty="0"/>
              <a:t>Current state analysis</a:t>
            </a:r>
          </a:p>
          <a:p>
            <a:r>
              <a:rPr lang="en-US" sz="2400" dirty="0"/>
              <a:t>Future state analysis</a:t>
            </a:r>
          </a:p>
          <a:p>
            <a:r>
              <a:rPr lang="en-US" sz="2400" dirty="0"/>
              <a:t>Gap analysis</a:t>
            </a:r>
          </a:p>
          <a:p>
            <a:r>
              <a:rPr lang="en-US" sz="2400" dirty="0"/>
              <a:t>Execute &amp; Adjust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98F8D0-5EC1-404B-8468-564ADC335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43977" y="1364492"/>
            <a:ext cx="2028825" cy="2095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F34E1E-D9DC-4460-91E6-880E440BA847}"/>
              </a:ext>
            </a:extLst>
          </p:cNvPr>
          <p:cNvSpPr txBox="1"/>
          <p:nvPr/>
        </p:nvSpPr>
        <p:spPr>
          <a:xfrm>
            <a:off x="2675621" y="4385786"/>
            <a:ext cx="5754908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/>
              <a:t>Workforce Members: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Physicians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Interprofessional members of the health care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GME support (coordinators, GME team)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GME leadership</a:t>
            </a:r>
          </a:p>
        </p:txBody>
      </p:sp>
      <p:sp>
        <p:nvSpPr>
          <p:cNvPr id="9" name="Google Shape;90;p15">
            <a:extLst>
              <a:ext uri="{FF2B5EF4-FFF2-40B4-BE49-F238E27FC236}">
                <a16:creationId xmlns:a16="http://schemas.microsoft.com/office/drawing/2014/main" id="{00BD95B5-E49C-124E-A08A-C6F59C0E014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8;p15">
            <a:extLst>
              <a:ext uri="{FF2B5EF4-FFF2-40B4-BE49-F238E27FC236}">
                <a16:creationId xmlns:a16="http://schemas.microsoft.com/office/drawing/2014/main" id="{7300F0D6-00AA-E841-AF52-F4848587B85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032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D0096-06B2-456C-82D5-2A90BD3FA8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82FEBEA8-68FF-444F-BC0C-73C928645533}"/>
              </a:ext>
            </a:extLst>
          </p:cNvPr>
          <p:cNvSpPr/>
          <p:nvPr/>
        </p:nvSpPr>
        <p:spPr>
          <a:xfrm>
            <a:off x="726909" y="2783280"/>
            <a:ext cx="4106779" cy="2880541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Clinical care pathways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Structured, standardized care plans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AI as part of health care team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459E5268-3041-433B-A202-F899DA821B99}"/>
              </a:ext>
            </a:extLst>
          </p:cNvPr>
          <p:cNvSpPr/>
          <p:nvPr/>
        </p:nvSpPr>
        <p:spPr>
          <a:xfrm>
            <a:off x="5006687" y="1475848"/>
            <a:ext cx="3681663" cy="2614863"/>
          </a:xfrm>
          <a:prstGeom prst="cloudCallout">
            <a:avLst>
              <a:gd name="adj1" fmla="val -59386"/>
              <a:gd name="adj2" fmla="val 426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Mindset: </a:t>
            </a:r>
            <a:r>
              <a:rPr lang="en-US" sz="1800" dirty="0"/>
              <a:t>How can physicians learn to trust AI for diagnosis and patient management?</a:t>
            </a:r>
          </a:p>
        </p:txBody>
      </p:sp>
      <p:sp>
        <p:nvSpPr>
          <p:cNvPr id="8" name="Callout: Left Arrow 7">
            <a:extLst>
              <a:ext uri="{FF2B5EF4-FFF2-40B4-BE49-F238E27FC236}">
                <a16:creationId xmlns:a16="http://schemas.microsoft.com/office/drawing/2014/main" id="{2133D4CD-59EE-4EC8-83FB-56362B4402AE}"/>
              </a:ext>
            </a:extLst>
          </p:cNvPr>
          <p:cNvSpPr/>
          <p:nvPr/>
        </p:nvSpPr>
        <p:spPr>
          <a:xfrm>
            <a:off x="4572000" y="4370132"/>
            <a:ext cx="3737106" cy="1472523"/>
          </a:xfrm>
          <a:prstGeom prst="lef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Curriculum: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200" dirty="0"/>
              <a:t>How to develop/evaluate clinical care pathways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200" dirty="0"/>
              <a:t>How to integrate AI into health care management</a:t>
            </a:r>
          </a:p>
        </p:txBody>
      </p:sp>
      <p:sp>
        <p:nvSpPr>
          <p:cNvPr id="9" name="Google Shape;161;p23">
            <a:extLst>
              <a:ext uri="{FF2B5EF4-FFF2-40B4-BE49-F238E27FC236}">
                <a16:creationId xmlns:a16="http://schemas.microsoft.com/office/drawing/2014/main" id="{1E40CA97-9510-4A2C-AFAC-4D682BEEEBA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66ECE1-347C-4E0A-9B35-F3FEF9B8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460165"/>
            <a:ext cx="6526006" cy="1325563"/>
          </a:xfrm>
        </p:spPr>
        <p:txBody>
          <a:bodyPr/>
          <a:lstStyle/>
          <a:p>
            <a:r>
              <a:rPr lang="en-US" dirty="0"/>
              <a:t>Artificial Intelligence:</a:t>
            </a:r>
            <a:br>
              <a:rPr lang="en-US" dirty="0"/>
            </a:br>
            <a:r>
              <a:rPr lang="en-US" sz="2800" b="0" dirty="0"/>
              <a:t>Medical Knowledge and Standardization of Clinical Care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21762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9D8CDC9-03DB-4B14-B6D9-A339710C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616" y="1310692"/>
            <a:ext cx="4723791" cy="1171574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200" dirty="0">
                <a:solidFill>
                  <a:schemeClr val="tx1"/>
                </a:solidFill>
              </a:rPr>
              <a:t>GME within a </a:t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3200" dirty="0">
                <a:solidFill>
                  <a:schemeClr val="tx1"/>
                </a:solidFill>
              </a:rPr>
              <a:t>Business Culture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431E0FAF-F292-4141-BA36-9817C2CE4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284" y="2340864"/>
            <a:ext cx="5058786" cy="1797557"/>
          </a:xfrm>
        </p:spPr>
        <p:txBody>
          <a:bodyPr>
            <a:normAutofit fontScale="85000" lnSpcReduction="10000"/>
          </a:bodyPr>
          <a:lstStyle/>
          <a:p>
            <a:pPr marL="63500" indent="0" eaLnBrk="1" hangingPunct="1">
              <a:buNone/>
            </a:pPr>
            <a:r>
              <a:rPr lang="en-US" altLang="en-US" sz="2800" dirty="0"/>
              <a:t>Remember…the members of the C-Suite often have an MBA...so…</a:t>
            </a:r>
          </a:p>
          <a:p>
            <a:r>
              <a:rPr lang="en-US" altLang="en-US" dirty="0"/>
              <a:t>they think differently </a:t>
            </a:r>
          </a:p>
          <a:p>
            <a:r>
              <a:rPr lang="en-US" altLang="en-US" dirty="0"/>
              <a:t>they use a different language</a:t>
            </a:r>
          </a:p>
        </p:txBody>
      </p:sp>
      <p:sp>
        <p:nvSpPr>
          <p:cNvPr id="13" name="Google Shape;90;p15">
            <a:extLst>
              <a:ext uri="{FF2B5EF4-FFF2-40B4-BE49-F238E27FC236}">
                <a16:creationId xmlns:a16="http://schemas.microsoft.com/office/drawing/2014/main" id="{D3DA0383-7496-46EB-95C2-E4C9EFE8189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98;p15">
            <a:extLst>
              <a:ext uri="{FF2B5EF4-FFF2-40B4-BE49-F238E27FC236}">
                <a16:creationId xmlns:a16="http://schemas.microsoft.com/office/drawing/2014/main" id="{E90D98FA-D26D-4C65-8312-880F9A36944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7E3CE3-150B-4B54-BB74-0890021B7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8146" y="2482266"/>
            <a:ext cx="2756452" cy="213969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56486-D68D-4A4F-9C3D-A24BA785A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744" y="327605"/>
            <a:ext cx="4699770" cy="1072571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</a:rPr>
              <a:t>“C” Suite Focus: 	</a:t>
            </a:r>
            <a:r>
              <a:rPr lang="en-US" sz="3200" dirty="0">
                <a:solidFill>
                  <a:srgbClr val="FF0000"/>
                </a:solidFill>
              </a:rPr>
              <a:t>Improve Results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BE521-65AA-4B7B-B4B5-CC0153E1E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091" y="1401734"/>
            <a:ext cx="4032329" cy="2569465"/>
          </a:xfrm>
        </p:spPr>
        <p:txBody>
          <a:bodyPr>
            <a:normAutofit lnSpcReduction="10000"/>
          </a:bodyPr>
          <a:lstStyle/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1400" dirty="0"/>
              <a:t>Increasing sales (revenue)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1400" dirty="0"/>
              <a:t>Increasing market share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1400" dirty="0"/>
              <a:t>Improving customer loyalty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1400" dirty="0"/>
              <a:t>Reducing costs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1400" dirty="0"/>
              <a:t>Reducing errors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1400" dirty="0"/>
              <a:t>Customer service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1400" dirty="0"/>
              <a:t>Employee turnover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1400" dirty="0"/>
              <a:t>Employee engagement</a:t>
            </a:r>
          </a:p>
        </p:txBody>
      </p:sp>
      <p:sp>
        <p:nvSpPr>
          <p:cNvPr id="19" name="Google Shape;90;p15">
            <a:extLst>
              <a:ext uri="{FF2B5EF4-FFF2-40B4-BE49-F238E27FC236}">
                <a16:creationId xmlns:a16="http://schemas.microsoft.com/office/drawing/2014/main" id="{D214175A-7F7E-46C1-B040-1B6422A51EB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98;p15">
            <a:extLst>
              <a:ext uri="{FF2B5EF4-FFF2-40B4-BE49-F238E27FC236}">
                <a16:creationId xmlns:a16="http://schemas.microsoft.com/office/drawing/2014/main" id="{C9FA0067-C838-4B04-B4F0-96006DF028D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BB1F0D-1994-4C92-9447-E9F8753CE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02097" y="1053118"/>
            <a:ext cx="1428750" cy="14287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91727B6-CB62-4781-AFEB-A2F8B5D968DF}"/>
              </a:ext>
            </a:extLst>
          </p:cNvPr>
          <p:cNvGrpSpPr/>
          <p:nvPr/>
        </p:nvGrpSpPr>
        <p:grpSpPr>
          <a:xfrm>
            <a:off x="920439" y="3025258"/>
            <a:ext cx="5162114" cy="2678379"/>
            <a:chOff x="447893" y="2997951"/>
            <a:chExt cx="5162114" cy="2678379"/>
          </a:xfrm>
        </p:grpSpPr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E361AB31-1B2F-4ECB-94FA-2A0F1ADB7B59}"/>
                </a:ext>
              </a:extLst>
            </p:cNvPr>
            <p:cNvSpPr/>
            <p:nvPr/>
          </p:nvSpPr>
          <p:spPr>
            <a:xfrm>
              <a:off x="832669" y="4020036"/>
              <a:ext cx="515219" cy="1540566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Quality</a:t>
              </a:r>
            </a:p>
          </p:txBody>
        </p:sp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517FA9A4-FD3F-4FD6-A23B-5958CB68DFB2}"/>
                </a:ext>
              </a:extLst>
            </p:cNvPr>
            <p:cNvSpPr/>
            <p:nvPr/>
          </p:nvSpPr>
          <p:spPr>
            <a:xfrm>
              <a:off x="1755550" y="4006942"/>
              <a:ext cx="515219" cy="1540566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Service</a:t>
              </a:r>
            </a:p>
          </p:txBody>
        </p:sp>
        <p:sp>
          <p:nvSpPr>
            <p:cNvPr id="11" name="Cylinder 10">
              <a:extLst>
                <a:ext uri="{FF2B5EF4-FFF2-40B4-BE49-F238E27FC236}">
                  <a16:creationId xmlns:a16="http://schemas.microsoft.com/office/drawing/2014/main" id="{EEB06921-3F23-4FCF-BAFC-AD0833FCC37E}"/>
                </a:ext>
              </a:extLst>
            </p:cNvPr>
            <p:cNvSpPr/>
            <p:nvPr/>
          </p:nvSpPr>
          <p:spPr>
            <a:xfrm>
              <a:off x="2698832" y="4020036"/>
              <a:ext cx="515219" cy="1540566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Financial</a:t>
              </a:r>
            </a:p>
          </p:txBody>
        </p:sp>
        <p:sp>
          <p:nvSpPr>
            <p:cNvPr id="12" name="Cylinder 11">
              <a:extLst>
                <a:ext uri="{FF2B5EF4-FFF2-40B4-BE49-F238E27FC236}">
                  <a16:creationId xmlns:a16="http://schemas.microsoft.com/office/drawing/2014/main" id="{27F97BDD-4360-4655-8E59-6B4775195963}"/>
                </a:ext>
              </a:extLst>
            </p:cNvPr>
            <p:cNvSpPr/>
            <p:nvPr/>
          </p:nvSpPr>
          <p:spPr>
            <a:xfrm>
              <a:off x="3713388" y="4020036"/>
              <a:ext cx="515219" cy="1540566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People</a:t>
              </a:r>
            </a:p>
          </p:txBody>
        </p:sp>
        <p:sp>
          <p:nvSpPr>
            <p:cNvPr id="13" name="Cylinder 12">
              <a:extLst>
                <a:ext uri="{FF2B5EF4-FFF2-40B4-BE49-F238E27FC236}">
                  <a16:creationId xmlns:a16="http://schemas.microsoft.com/office/drawing/2014/main" id="{9877488C-3DA9-4F2D-9B6E-69C7E13E247F}"/>
                </a:ext>
              </a:extLst>
            </p:cNvPr>
            <p:cNvSpPr/>
            <p:nvPr/>
          </p:nvSpPr>
          <p:spPr>
            <a:xfrm>
              <a:off x="4636269" y="4035987"/>
              <a:ext cx="515219" cy="1540566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Growth</a:t>
              </a: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242A3FC2-8E44-4DBB-81F5-511D807626DA}"/>
                </a:ext>
              </a:extLst>
            </p:cNvPr>
            <p:cNvSpPr/>
            <p:nvPr/>
          </p:nvSpPr>
          <p:spPr>
            <a:xfrm>
              <a:off x="521454" y="2997951"/>
              <a:ext cx="4871761" cy="116077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A7F984-62A1-441E-81A5-FA25F811D296}"/>
                </a:ext>
              </a:extLst>
            </p:cNvPr>
            <p:cNvSpPr/>
            <p:nvPr/>
          </p:nvSpPr>
          <p:spPr>
            <a:xfrm>
              <a:off x="447893" y="5438205"/>
              <a:ext cx="5162114" cy="2381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5AD98AAE-172A-4F89-BFAD-8AD05E8E6616}"/>
                </a:ext>
              </a:extLst>
            </p:cNvPr>
            <p:cNvSpPr txBox="1">
              <a:spLocks/>
            </p:cNvSpPr>
            <p:nvPr/>
          </p:nvSpPr>
          <p:spPr>
            <a:xfrm>
              <a:off x="1574652" y="3231829"/>
              <a:ext cx="3278797" cy="1393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Arial"/>
                <a:buNone/>
                <a:defRPr sz="3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3200" dirty="0"/>
                <a:t>C-Suite Pillars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8598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4F816-7F00-43DC-9094-1B1D4B444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895" y="514351"/>
            <a:ext cx="5367779" cy="1285874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</a:rPr>
              <a:t>Under-Valued Areas of GME</a:t>
            </a:r>
          </a:p>
        </p:txBody>
      </p:sp>
      <p:sp>
        <p:nvSpPr>
          <p:cNvPr id="19" name="Google Shape;90;p15">
            <a:extLst>
              <a:ext uri="{FF2B5EF4-FFF2-40B4-BE49-F238E27FC236}">
                <a16:creationId xmlns:a16="http://schemas.microsoft.com/office/drawing/2014/main" id="{0E5121E6-E46D-4EAE-95AC-D169E533751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98;p15">
            <a:extLst>
              <a:ext uri="{FF2B5EF4-FFF2-40B4-BE49-F238E27FC236}">
                <a16:creationId xmlns:a16="http://schemas.microsoft.com/office/drawing/2014/main" id="{4EC91016-FCF4-4D4D-916F-CED2D110DD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11BDAB6-C3AA-479E-A13E-92392DB67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9663840"/>
              </p:ext>
            </p:extLst>
          </p:nvPr>
        </p:nvGraphicFramePr>
        <p:xfrm>
          <a:off x="1800225" y="908629"/>
          <a:ext cx="6858000" cy="5524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5404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E95BDC-1008-477A-BF79-B68C14202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1466525"/>
          </a:xfrm>
        </p:spPr>
        <p:txBody>
          <a:bodyPr/>
          <a:lstStyle/>
          <a:p>
            <a:r>
              <a:rPr lang="en-US" dirty="0"/>
              <a:t>Take Home Points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CD8CC0-4D8C-4213-A198-99144A873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5777" y="3029804"/>
            <a:ext cx="5338223" cy="2194072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“Get to the table”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Scaffold program leadership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Pay attention to local/national trends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Look forward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Review the implementation table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41A4B-90ED-42CB-8B75-58031C65FD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8" name="Google Shape;327;p32">
            <a:extLst>
              <a:ext uri="{FF2B5EF4-FFF2-40B4-BE49-F238E27FC236}">
                <a16:creationId xmlns:a16="http://schemas.microsoft.com/office/drawing/2014/main" id="{C991B667-E0C1-4F6D-8FA5-9944B9B87E7B}"/>
              </a:ext>
            </a:extLst>
          </p:cNvPr>
          <p:cNvGrpSpPr/>
          <p:nvPr/>
        </p:nvGrpSpPr>
        <p:grpSpPr>
          <a:xfrm>
            <a:off x="1160799" y="3548419"/>
            <a:ext cx="3586051" cy="2767236"/>
            <a:chOff x="1652108" y="1286663"/>
            <a:chExt cx="6362297" cy="4909573"/>
          </a:xfrm>
        </p:grpSpPr>
        <p:pic>
          <p:nvPicPr>
            <p:cNvPr id="9" name="Google Shape;328;p32" descr="A close up of a sign&#10;&#10;Description automatically generated">
              <a:extLst>
                <a:ext uri="{FF2B5EF4-FFF2-40B4-BE49-F238E27FC236}">
                  <a16:creationId xmlns:a16="http://schemas.microsoft.com/office/drawing/2014/main" id="{7378F080-6CE8-48CD-BC8D-5CD5590CE820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652108" y="1286663"/>
              <a:ext cx="6362297" cy="49095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329;p32">
              <a:extLst>
                <a:ext uri="{FF2B5EF4-FFF2-40B4-BE49-F238E27FC236}">
                  <a16:creationId xmlns:a16="http://schemas.microsoft.com/office/drawing/2014/main" id="{3E07A458-62C0-44BF-A2F1-DC94336B3B1F}"/>
                </a:ext>
              </a:extLst>
            </p:cNvPr>
            <p:cNvSpPr txBox="1"/>
            <p:nvPr/>
          </p:nvSpPr>
          <p:spPr>
            <a:xfrm>
              <a:off x="6252957" y="4355307"/>
              <a:ext cx="10845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2025</a:t>
              </a:r>
              <a:endParaRPr sz="700" b="1" dirty="0"/>
            </a:p>
          </p:txBody>
        </p:sp>
        <p:sp>
          <p:nvSpPr>
            <p:cNvPr id="11" name="Google Shape;330;p32">
              <a:extLst>
                <a:ext uri="{FF2B5EF4-FFF2-40B4-BE49-F238E27FC236}">
                  <a16:creationId xmlns:a16="http://schemas.microsoft.com/office/drawing/2014/main" id="{EC5DD989-D9B9-49F3-B8FA-876E0A1E6EDC}"/>
                </a:ext>
              </a:extLst>
            </p:cNvPr>
            <p:cNvSpPr/>
            <p:nvPr/>
          </p:nvSpPr>
          <p:spPr>
            <a:xfrm>
              <a:off x="1976644" y="4847179"/>
              <a:ext cx="1261856" cy="905921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2019</a:t>
              </a:r>
              <a:endParaRPr sz="1050" b="1" dirty="0"/>
            </a:p>
          </p:txBody>
        </p:sp>
        <p:sp>
          <p:nvSpPr>
            <p:cNvPr id="12" name="Google Shape;331;p32">
              <a:extLst>
                <a:ext uri="{FF2B5EF4-FFF2-40B4-BE49-F238E27FC236}">
                  <a16:creationId xmlns:a16="http://schemas.microsoft.com/office/drawing/2014/main" id="{37066B2C-7E7B-47A1-8F80-09F6CCA85286}"/>
                </a:ext>
              </a:extLst>
            </p:cNvPr>
            <p:cNvSpPr/>
            <p:nvPr/>
          </p:nvSpPr>
          <p:spPr>
            <a:xfrm>
              <a:off x="4178300" y="3452813"/>
              <a:ext cx="1084580" cy="902494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2030</a:t>
              </a:r>
              <a:endParaRPr sz="1100" b="1" dirty="0"/>
            </a:p>
          </p:txBody>
        </p:sp>
        <p:sp>
          <p:nvSpPr>
            <p:cNvPr id="13" name="Google Shape;332;p32">
              <a:extLst>
                <a:ext uri="{FF2B5EF4-FFF2-40B4-BE49-F238E27FC236}">
                  <a16:creationId xmlns:a16="http://schemas.microsoft.com/office/drawing/2014/main" id="{1DF976EA-2198-4E06-BBB1-A8672D95C351}"/>
                </a:ext>
              </a:extLst>
            </p:cNvPr>
            <p:cNvSpPr/>
            <p:nvPr/>
          </p:nvSpPr>
          <p:spPr>
            <a:xfrm>
              <a:off x="1693672" y="2861739"/>
              <a:ext cx="1084580" cy="847725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2040</a:t>
              </a:r>
              <a:endParaRPr sz="700" b="1" dirty="0"/>
            </a:p>
          </p:txBody>
        </p:sp>
        <p:sp>
          <p:nvSpPr>
            <p:cNvPr id="14" name="Google Shape;333;p32">
              <a:extLst>
                <a:ext uri="{FF2B5EF4-FFF2-40B4-BE49-F238E27FC236}">
                  <a16:creationId xmlns:a16="http://schemas.microsoft.com/office/drawing/2014/main" id="{04E4C91A-80F6-4FDF-A0EA-35CBAB045990}"/>
                </a:ext>
              </a:extLst>
            </p:cNvPr>
            <p:cNvSpPr/>
            <p:nvPr/>
          </p:nvSpPr>
          <p:spPr>
            <a:xfrm>
              <a:off x="2390775" y="1627183"/>
              <a:ext cx="1228519" cy="944567"/>
            </a:xfrm>
            <a:prstGeom prst="ellipse">
              <a:avLst/>
            </a:prstGeom>
            <a:solidFill>
              <a:srgbClr val="7030A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2050</a:t>
              </a:r>
              <a:endParaRPr sz="700" b="1" dirty="0"/>
            </a:p>
          </p:txBody>
        </p:sp>
        <p:sp>
          <p:nvSpPr>
            <p:cNvPr id="15" name="Google Shape;334;p32">
              <a:extLst>
                <a:ext uri="{FF2B5EF4-FFF2-40B4-BE49-F238E27FC236}">
                  <a16:creationId xmlns:a16="http://schemas.microsoft.com/office/drawing/2014/main" id="{2DD3CC42-956C-4B6D-BDE4-72C78877CA70}"/>
                </a:ext>
              </a:extLst>
            </p:cNvPr>
            <p:cNvSpPr/>
            <p:nvPr/>
          </p:nvSpPr>
          <p:spPr>
            <a:xfrm>
              <a:off x="4991100" y="1378134"/>
              <a:ext cx="1261857" cy="905921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2060</a:t>
              </a:r>
              <a:endParaRPr sz="700" b="1" dirty="0"/>
            </a:p>
          </p:txBody>
        </p:sp>
      </p:grpSp>
      <p:sp>
        <p:nvSpPr>
          <p:cNvPr id="16" name="Google Shape;90;p15">
            <a:extLst>
              <a:ext uri="{FF2B5EF4-FFF2-40B4-BE49-F238E27FC236}">
                <a16:creationId xmlns:a16="http://schemas.microsoft.com/office/drawing/2014/main" id="{5F996A25-421A-6841-AD4E-7FA53EF6184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897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36CF5F-E39D-4A71-A0DD-14947C409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“Get to the table”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B6F5C-D2C8-4918-8859-D6EA2D83F7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FF3AD1-89C3-4857-ABC0-25D81F263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7052" y="3155547"/>
            <a:ext cx="3800475" cy="28670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1143C22-41E5-4D2C-B1A3-E037A9503558}"/>
              </a:ext>
            </a:extLst>
          </p:cNvPr>
          <p:cNvSpPr txBox="1"/>
          <p:nvPr/>
        </p:nvSpPr>
        <p:spPr>
          <a:xfrm>
            <a:off x="2797792" y="1293499"/>
            <a:ext cx="57175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 part of the discussions about where your institution is 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 sure that your resource needs are felt at the top levels of your institution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 clear with your growth plans for GME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Be ready justify the value of your GME programs in your institution</a:t>
            </a:r>
          </a:p>
        </p:txBody>
      </p:sp>
      <p:sp>
        <p:nvSpPr>
          <p:cNvPr id="7" name="Google Shape;90;p15">
            <a:extLst>
              <a:ext uri="{FF2B5EF4-FFF2-40B4-BE49-F238E27FC236}">
                <a16:creationId xmlns:a16="http://schemas.microsoft.com/office/drawing/2014/main" id="{2A5ABEF7-62D7-9A4F-8C3F-90115AA1421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6449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FD9C62-789D-4A85-B172-4C54B458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Scaffold Program Leadership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A8F70-C5CA-468E-94C2-B982862AA0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 dirty="0"/>
          </a:p>
        </p:txBody>
      </p:sp>
      <p:pic>
        <p:nvPicPr>
          <p:cNvPr id="9" name="Picture 8" descr="A picture containing shoji&#10;&#10;Description automatically generated">
            <a:extLst>
              <a:ext uri="{FF2B5EF4-FFF2-40B4-BE49-F238E27FC236}">
                <a16:creationId xmlns:a16="http://schemas.microsoft.com/office/drawing/2014/main" id="{FE9C0B0F-D47B-485C-AB80-FF4F5EFF2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8713" y="2404919"/>
            <a:ext cx="2238687" cy="2048161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8A43813-7301-41D8-B6C0-D127EF2889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17643"/>
              </p:ext>
            </p:extLst>
          </p:nvPr>
        </p:nvGraphicFramePr>
        <p:xfrm>
          <a:off x="2018895" y="1066530"/>
          <a:ext cx="7487055" cy="4991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Google Shape;90;p15">
            <a:extLst>
              <a:ext uri="{FF2B5EF4-FFF2-40B4-BE49-F238E27FC236}">
                <a16:creationId xmlns:a16="http://schemas.microsoft.com/office/drawing/2014/main" id="{02222CEA-D388-4D79-83FC-96B99CBF72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458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3D908D-7E2D-43A1-ACA2-78FD954A4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38059"/>
            <a:ext cx="7886700" cy="2273438"/>
          </a:xfrm>
        </p:spPr>
        <p:txBody>
          <a:bodyPr/>
          <a:lstStyle/>
          <a:p>
            <a:r>
              <a:rPr lang="en-US" sz="2400" dirty="0"/>
              <a:t>National politics will affect </a:t>
            </a:r>
          </a:p>
          <a:p>
            <a:pPr marL="63500" indent="0">
              <a:buNone/>
            </a:pPr>
            <a:r>
              <a:rPr lang="en-US" sz="2400" dirty="0"/>
              <a:t>future GME development</a:t>
            </a:r>
          </a:p>
          <a:p>
            <a:r>
              <a:rPr lang="en-US" sz="2400" dirty="0"/>
              <a:t>Local trends need to be </a:t>
            </a:r>
          </a:p>
          <a:p>
            <a:pPr marL="63500" indent="0">
              <a:buNone/>
            </a:pPr>
            <a:r>
              <a:rPr lang="en-US" sz="2400" dirty="0"/>
              <a:t>considered when planning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4F4276-6378-4B97-BF1D-6EFFBA70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Local/National Trends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4489A-D383-41B7-B9FD-EF9050A1AC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79316E-092D-41C6-A784-4157C6B86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57998" y="1407719"/>
            <a:ext cx="3357352" cy="2273438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3E4F32A7-95C7-4CC1-9022-48DE45B4F92A}"/>
              </a:ext>
            </a:extLst>
          </p:cNvPr>
          <p:cNvSpPr txBox="1">
            <a:spLocks/>
          </p:cNvSpPr>
          <p:nvPr/>
        </p:nvSpPr>
        <p:spPr>
          <a:xfrm>
            <a:off x="628650" y="3837266"/>
            <a:ext cx="6526006" cy="69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/>
              <a:t>Look Forward…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590196-5B36-4F07-B683-80FB52AA572A}"/>
              </a:ext>
            </a:extLst>
          </p:cNvPr>
          <p:cNvSpPr txBox="1"/>
          <p:nvPr/>
        </p:nvSpPr>
        <p:spPr>
          <a:xfrm>
            <a:off x="628650" y="4473479"/>
            <a:ext cx="8069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It’s tempting to look backward…it’s essential to keep looking forward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Change is scary… but it’s not going away… it’s up to us be the champions of looking forward and embracing change</a:t>
            </a:r>
          </a:p>
        </p:txBody>
      </p:sp>
      <p:sp>
        <p:nvSpPr>
          <p:cNvPr id="11" name="Google Shape;90;p15">
            <a:extLst>
              <a:ext uri="{FF2B5EF4-FFF2-40B4-BE49-F238E27FC236}">
                <a16:creationId xmlns:a16="http://schemas.microsoft.com/office/drawing/2014/main" id="{76154612-914A-41D7-8E6A-79C19F576AF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799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Review "Key Concepts of Change" in the SI2025 Report</a:t>
            </a:r>
          </a:p>
          <a:p>
            <a:r>
              <a:rPr lang="en-US" dirty="0"/>
              <a:t>Define: Strategic Planning</a:t>
            </a:r>
          </a:p>
          <a:p>
            <a:r>
              <a:rPr lang="en-US" dirty="0"/>
              <a:t>Discuss: 1) alignment with institutional initiatives; 2) finance; 3) value of GME; and 4) potential strategic goals for GME</a:t>
            </a:r>
          </a:p>
        </p:txBody>
      </p:sp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Objectives</a:t>
            </a:r>
            <a:endParaRPr dirty="0"/>
          </a:p>
        </p:txBody>
      </p:sp>
      <p:sp>
        <p:nvSpPr>
          <p:cNvPr id="97" name="Google Shape;97;p1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pic>
        <p:nvPicPr>
          <p:cNvPr id="7" name="image222.jpg" descr="http://heartofthematterseminars.files.wordpress.com/2010/04/goals1.jpg">
            <a:extLst>
              <a:ext uri="{FF2B5EF4-FFF2-40B4-BE49-F238E27FC236}">
                <a16:creationId xmlns:a16="http://schemas.microsoft.com/office/drawing/2014/main" id="{31026B44-45D0-4CDE-9209-F22424D92C8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29250" y="4067308"/>
            <a:ext cx="3206371" cy="210965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4FB2C4-EABB-4391-9377-8D85E777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371740"/>
            <a:ext cx="6526006" cy="1325563"/>
          </a:xfrm>
        </p:spPr>
        <p:txBody>
          <a:bodyPr/>
          <a:lstStyle/>
          <a:p>
            <a:r>
              <a:rPr lang="en-US" sz="2800" dirty="0"/>
              <a:t>Review the </a:t>
            </a:r>
            <a:br>
              <a:rPr lang="en-US" sz="2800" dirty="0"/>
            </a:br>
            <a:r>
              <a:rPr lang="en-US" sz="2800" dirty="0"/>
              <a:t>Implementation Table</a:t>
            </a:r>
            <a:br>
              <a:rPr lang="en-US" sz="2800" dirty="0"/>
            </a:br>
            <a:r>
              <a:rPr lang="en-US" sz="2800" dirty="0"/>
              <a:t>Provided by Partners®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B55C9-9B3B-45D0-BFDB-A24411F01A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B1EF63-9688-4E13-86A4-27ED60529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769967"/>
              </p:ext>
            </p:extLst>
          </p:nvPr>
        </p:nvGraphicFramePr>
        <p:xfrm>
          <a:off x="846163" y="2041787"/>
          <a:ext cx="7206018" cy="4267118"/>
        </p:xfrm>
        <a:graphic>
          <a:graphicData uri="http://schemas.openxmlformats.org/drawingml/2006/table">
            <a:tbl>
              <a:tblPr/>
              <a:tblGrid>
                <a:gridCol w="231397">
                  <a:extLst>
                    <a:ext uri="{9D8B030D-6E8A-4147-A177-3AD203B41FA5}">
                      <a16:colId xmlns:a16="http://schemas.microsoft.com/office/drawing/2014/main" val="221805680"/>
                    </a:ext>
                  </a:extLst>
                </a:gridCol>
                <a:gridCol w="1915016">
                  <a:extLst>
                    <a:ext uri="{9D8B030D-6E8A-4147-A177-3AD203B41FA5}">
                      <a16:colId xmlns:a16="http://schemas.microsoft.com/office/drawing/2014/main" val="3742410660"/>
                    </a:ext>
                  </a:extLst>
                </a:gridCol>
                <a:gridCol w="2817674">
                  <a:extLst>
                    <a:ext uri="{9D8B030D-6E8A-4147-A177-3AD203B41FA5}">
                      <a16:colId xmlns:a16="http://schemas.microsoft.com/office/drawing/2014/main" val="3269762097"/>
                    </a:ext>
                  </a:extLst>
                </a:gridCol>
                <a:gridCol w="2241931">
                  <a:extLst>
                    <a:ext uri="{9D8B030D-6E8A-4147-A177-3AD203B41FA5}">
                      <a16:colId xmlns:a16="http://schemas.microsoft.com/office/drawing/2014/main" val="2853770052"/>
                    </a:ext>
                  </a:extLst>
                </a:gridCol>
              </a:tblGrid>
              <a:tr h="205627">
                <a:tc>
                  <a:txBody>
                    <a:bodyPr/>
                    <a:lstStyle/>
                    <a:p>
                      <a:pPr fontAlgn="t"/>
                      <a:br>
                        <a:rPr lang="en-US" sz="900" dirty="0">
                          <a:effectLst/>
                        </a:rPr>
                      </a:br>
                      <a:endParaRPr lang="en-US" sz="900" dirty="0">
                        <a:effectLst/>
                      </a:endParaRPr>
                    </a:p>
                  </a:txBody>
                  <a:tcPr marL="31015" marR="31015" marT="20677" marB="2067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THEMES/Sub-Themes</a:t>
                      </a:r>
                      <a:endParaRPr lang="en-US" sz="900" dirty="0">
                        <a:effectLst/>
                      </a:endParaRPr>
                    </a:p>
                  </a:txBody>
                  <a:tcPr marL="31015" marR="31015" marT="20677" marB="2067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 Future State</a:t>
                      </a:r>
                      <a:endParaRPr lang="en-US" sz="900" dirty="0">
                        <a:effectLst/>
                      </a:endParaRPr>
                    </a:p>
                  </a:txBody>
                  <a:tcPr marL="31015" marR="31015" marT="20677" marB="2067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to Prepare in GME</a:t>
                      </a:r>
                      <a:endParaRPr lang="en-US" sz="900" dirty="0">
                        <a:effectLst/>
                      </a:endParaRPr>
                    </a:p>
                  </a:txBody>
                  <a:tcPr marL="31015" marR="31015" marT="20677" marB="2067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369609"/>
                  </a:ext>
                </a:extLst>
              </a:tr>
              <a:tr h="120957">
                <a:tc gridSpan="4">
                  <a:txBody>
                    <a:bodyPr/>
                    <a:lstStyle/>
                    <a:p>
                      <a:pPr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Changing Health Care Needs</a:t>
                      </a:r>
                      <a:endParaRPr lang="en-US" sz="900" dirty="0">
                        <a:effectLst/>
                      </a:endParaRPr>
                    </a:p>
                  </a:txBody>
                  <a:tcPr marL="31015" marR="31015" marT="20677" marB="2067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0" fontAlgn="t"/>
                      <a:endParaRPr lang="en-US" sz="600">
                        <a:effectLst/>
                      </a:endParaRPr>
                    </a:p>
                  </a:txBody>
                  <a:tcPr marL="31015" marR="31015" marT="20677" marB="20677">
                    <a:lnL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50125"/>
                  </a:ext>
                </a:extLst>
              </a:tr>
              <a:tr h="758416">
                <a:tc>
                  <a:txBody>
                    <a:bodyPr/>
                    <a:lstStyle/>
                    <a:p>
                      <a:pPr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900" dirty="0">
                        <a:effectLst/>
                      </a:endParaRPr>
                    </a:p>
                  </a:txBody>
                  <a:tcPr marL="31015" marR="31015" marT="20677" marB="2067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 Internet Usage and Wearable/Portable Devices</a:t>
                      </a:r>
                      <a:endParaRPr lang="fr-FR" sz="900" dirty="0">
                        <a:effectLst/>
                      </a:endParaRPr>
                    </a:p>
                    <a:p>
                      <a:pPr fontAlgn="t"/>
                      <a:br>
                        <a:rPr lang="fr-FR" sz="900" dirty="0">
                          <a:effectLst/>
                        </a:rPr>
                      </a:br>
                      <a:br>
                        <a:rPr lang="fr-FR" sz="900" dirty="0">
                          <a:effectLst/>
                        </a:rPr>
                      </a:br>
                      <a:endParaRPr lang="fr-FR" sz="900" dirty="0">
                        <a:effectLst/>
                      </a:endParaRPr>
                    </a:p>
                  </a:txBody>
                  <a:tcPr marL="31015" marR="31015" marT="20677" marB="2067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buFont typeface="+mj-lt"/>
                        <a:buAutoNum type="arabicPeriod"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Majority of patients are internet savvy. Search: 1) symptoms; 2) health concerns; and 3) health care providers</a:t>
                      </a:r>
                    </a:p>
                    <a:p>
                      <a:pPr rtl="0" fontAlgn="base">
                        <a:buFont typeface="+mj-lt"/>
                        <a:buAutoNum type="arabicPeriod"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Technical access will be uneven</a:t>
                      </a:r>
                    </a:p>
                    <a:p>
                      <a:pPr rtl="0" fontAlgn="base">
                        <a:buFont typeface="+mj-lt"/>
                        <a:buAutoNum type="arabicPeriod"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Wearable/portable health devices will be very common and used for monitoring many health care concerns</a:t>
                      </a:r>
                    </a:p>
                    <a:p>
                      <a:pPr marL="114300" lvl="1" indent="-114300" rtl="0" fontAlgn="base">
                        <a:buFont typeface="+mj-lt"/>
                        <a:buAutoNum type="arabicPeriod"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 in fewer office visits</a:t>
                      </a:r>
                    </a:p>
                    <a:p>
                      <a:pPr marL="114300" lvl="1" indent="-114300" rtl="0" fontAlgn="base">
                        <a:buFont typeface="+mj-lt"/>
                        <a:buAutoNum type="arabicPeriod"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Infrastructure changes for health care organizations -- incorporate downloading of data from devices</a:t>
                      </a:r>
                    </a:p>
                  </a:txBody>
                  <a:tcPr marL="31015" marR="31015" marT="20677" marB="2067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Curriculum: How patients use the internet</a:t>
                      </a:r>
                      <a:endParaRPr lang="en-US" sz="900" dirty="0">
                        <a:effectLst/>
                      </a:endParaRPr>
                    </a:p>
                    <a:p>
                      <a:pPr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Mindset: Not everyone will have access to technology (health care disparities)</a:t>
                      </a:r>
                      <a:endParaRPr lang="en-US" sz="900" dirty="0">
                        <a:effectLst/>
                      </a:endParaRPr>
                    </a:p>
                    <a:p>
                      <a:pPr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Curriculum: How to integrate wearable/portable devices into health care workflow</a:t>
                      </a:r>
                      <a:endParaRPr lang="en-US" sz="900" dirty="0">
                        <a:effectLst/>
                      </a:endParaRPr>
                    </a:p>
                  </a:txBody>
                  <a:tcPr marL="31015" marR="31015" marT="20677" marB="2067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9421"/>
                  </a:ext>
                </a:extLst>
              </a:tr>
              <a:tr h="517706">
                <a:tc>
                  <a:txBody>
                    <a:bodyPr/>
                    <a:lstStyle/>
                    <a:p>
                      <a:pPr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900" dirty="0">
                        <a:effectLst/>
                      </a:endParaRPr>
                    </a:p>
                  </a:txBody>
                  <a:tcPr marL="31015" marR="31015" marT="20677" marB="2067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Demographics: Baby Boomers</a:t>
                      </a:r>
                      <a:endParaRPr lang="en-US" sz="900" dirty="0">
                        <a:effectLst/>
                      </a:endParaRPr>
                    </a:p>
                  </a:txBody>
                  <a:tcPr marL="31015" marR="31015" marT="20677" marB="2067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buFont typeface="+mj-lt"/>
                        <a:buAutoNum type="arabicPeriod"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Boomers will be 65+</a:t>
                      </a:r>
                    </a:p>
                    <a:p>
                      <a:pPr rtl="0" fontAlgn="base">
                        <a:buFont typeface="+mj-lt"/>
                        <a:buAutoNum type="arabicPeriod"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Complex and chronic care needs</a:t>
                      </a:r>
                    </a:p>
                    <a:p>
                      <a:pPr rtl="0" fontAlgn="base">
                        <a:buFont typeface="+mj-lt"/>
                        <a:buAutoNum type="arabicPeriod"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Prefer frequent contact</a:t>
                      </a:r>
                    </a:p>
                    <a:p>
                      <a:pPr rtl="0" fontAlgn="base">
                        <a:buFont typeface="+mj-lt"/>
                        <a:buAutoNum type="arabicPeriod"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support needs</a:t>
                      </a:r>
                    </a:p>
                  </a:txBody>
                  <a:tcPr marL="31015" marR="31015" marT="20677" marB="2067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Curriculum: Geriatrics</a:t>
                      </a:r>
                      <a:endParaRPr lang="en-US" sz="900" dirty="0">
                        <a:effectLst/>
                      </a:endParaRPr>
                    </a:p>
                    <a:p>
                      <a:pPr rtl="0" fontAlgn="base">
                        <a:buFont typeface="+mj-lt"/>
                        <a:buAutoNum type="arabicPeriod"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Remote care</a:t>
                      </a:r>
                    </a:p>
                    <a:p>
                      <a:pPr rtl="0" fontAlgn="base">
                        <a:buFont typeface="+mj-lt"/>
                        <a:buAutoNum type="arabicPeriod"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 care</a:t>
                      </a:r>
                    </a:p>
                    <a:p>
                      <a:pPr rtl="0" fontAlgn="base">
                        <a:buFont typeface="+mj-lt"/>
                        <a:buAutoNum type="arabicPeriod"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Community-based care</a:t>
                      </a:r>
                    </a:p>
                    <a:p>
                      <a:pPr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Mindset: Millennials will care for patients with significantly different expectations and desires from themselves</a:t>
                      </a:r>
                      <a:endParaRPr lang="en-US" sz="900" dirty="0">
                        <a:effectLst/>
                      </a:endParaRPr>
                    </a:p>
                  </a:txBody>
                  <a:tcPr marL="31015" marR="31015" marT="20677" marB="2067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313754"/>
                  </a:ext>
                </a:extLst>
              </a:tr>
              <a:tr h="276997">
                <a:tc>
                  <a:txBody>
                    <a:bodyPr/>
                    <a:lstStyle/>
                    <a:p>
                      <a:pPr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900" dirty="0">
                        <a:effectLst/>
                      </a:endParaRPr>
                    </a:p>
                  </a:txBody>
                  <a:tcPr marL="31015" marR="31015" marT="20677" marB="2067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Demographics: Generation X</a:t>
                      </a:r>
                      <a:endParaRPr lang="en-US" sz="900" dirty="0">
                        <a:effectLst/>
                      </a:endParaRPr>
                    </a:p>
                  </a:txBody>
                  <a:tcPr marL="31015" marR="31015" marT="20677" marB="2067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buFont typeface="+mj-lt"/>
                        <a:buAutoNum type="arabicPeriod"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Prioritize convenience and cost over relationship</a:t>
                      </a:r>
                    </a:p>
                    <a:p>
                      <a:pPr rtl="0" fontAlgn="base">
                        <a:buFont typeface="+mj-lt"/>
                        <a:buAutoNum type="arabicPeriod"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“consumer-oriented”</a:t>
                      </a:r>
                    </a:p>
                  </a:txBody>
                  <a:tcPr marL="31015" marR="31015" marT="20677" marB="2067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Curriculum: “Consumer-oriented” health care</a:t>
                      </a:r>
                      <a:endParaRPr lang="en-US" sz="900" dirty="0">
                        <a:effectLst/>
                      </a:endParaRPr>
                    </a:p>
                    <a:p>
                      <a:pPr rtl="0" fontAlgn="base">
                        <a:buFont typeface="+mj-lt"/>
                        <a:buAutoNum type="arabicPeriod"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Urgent Care &amp; Retail Care</a:t>
                      </a:r>
                    </a:p>
                    <a:p>
                      <a:pPr rtl="0" fontAlgn="base">
                        <a:buFont typeface="+mj-lt"/>
                        <a:buAutoNum type="arabicPeriod"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 for health care will be across organizations</a:t>
                      </a:r>
                    </a:p>
                  </a:txBody>
                  <a:tcPr marL="31015" marR="31015" marT="20677" marB="2067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684536"/>
                  </a:ext>
                </a:extLst>
              </a:tr>
              <a:tr h="357233">
                <a:tc>
                  <a:txBody>
                    <a:bodyPr/>
                    <a:lstStyle/>
                    <a:p>
                      <a:pPr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900" dirty="0">
                        <a:effectLst/>
                      </a:endParaRPr>
                    </a:p>
                  </a:txBody>
                  <a:tcPr marL="31015" marR="31015" marT="20677" marB="2067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Demographics: Millennials</a:t>
                      </a:r>
                      <a:endParaRPr lang="en-US" sz="900" dirty="0">
                        <a:effectLst/>
                      </a:endParaRPr>
                    </a:p>
                  </a:txBody>
                  <a:tcPr marL="31015" marR="31015" marT="20677" marB="2067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buFont typeface="+mj-lt"/>
                        <a:buAutoNum type="arabicPeriod"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Diverse</a:t>
                      </a:r>
                    </a:p>
                    <a:p>
                      <a:pPr rtl="0" fontAlgn="base">
                        <a:buFont typeface="+mj-lt"/>
                        <a:buAutoNum type="arabicPeriod"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Technically proficient</a:t>
                      </a:r>
                    </a:p>
                    <a:p>
                      <a:pPr rtl="0" fontAlgn="base">
                        <a:buFont typeface="+mj-lt"/>
                        <a:buAutoNum type="arabicPeriod"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Prioritize convenience in health care over cost</a:t>
                      </a:r>
                    </a:p>
                    <a:p>
                      <a:pPr rtl="0" fontAlgn="base">
                        <a:buFont typeface="+mj-lt"/>
                        <a:buAutoNum type="arabicPeriod"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systems will adapt (target market)</a:t>
                      </a:r>
                    </a:p>
                  </a:txBody>
                  <a:tcPr marL="31015" marR="31015" marT="20677" marB="2067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Curriculum: How to practice medicine with the confines of a health system</a:t>
                      </a:r>
                      <a:endParaRPr lang="en-US" sz="900" dirty="0">
                        <a:effectLst/>
                      </a:endParaRPr>
                    </a:p>
                    <a:p>
                      <a:pPr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Curriculum: Technical proficiency (internet usage; virtual visits)</a:t>
                      </a:r>
                      <a:endParaRPr lang="en-US" sz="900" dirty="0">
                        <a:effectLst/>
                      </a:endParaRPr>
                    </a:p>
                  </a:txBody>
                  <a:tcPr marL="31015" marR="31015" marT="20677" marB="2067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658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900" dirty="0">
                        <a:effectLst/>
                      </a:endParaRPr>
                    </a:p>
                  </a:txBody>
                  <a:tcPr marL="31015" marR="31015" marT="20677" marB="2067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Racial/Ethnic Diversity</a:t>
                      </a:r>
                      <a:br>
                        <a:rPr lang="en-US" sz="900" dirty="0">
                          <a:effectLst/>
                        </a:rPr>
                      </a:br>
                      <a:endParaRPr lang="en-US" sz="900" dirty="0">
                        <a:effectLst/>
                      </a:endParaRPr>
                    </a:p>
                  </a:txBody>
                  <a:tcPr marL="31015" marR="31015" marT="20677" marB="2067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population will be more diverse than even</a:t>
                      </a:r>
                      <a:endParaRPr lang="en-US" sz="900" dirty="0">
                        <a:effectLst/>
                      </a:endParaRPr>
                    </a:p>
                  </a:txBody>
                  <a:tcPr marL="31015" marR="31015" marT="20677" marB="2067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Curriculum: Providing care for different cultures and how to practice inclusion</a:t>
                      </a:r>
                      <a:endParaRPr lang="en-US" sz="900" dirty="0">
                        <a:effectLst/>
                      </a:endParaRPr>
                    </a:p>
                  </a:txBody>
                  <a:tcPr marL="31015" marR="31015" marT="20677" marB="2067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42385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7E0DC6ED-0F84-45DE-A8B6-F978D42E1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65732" y="1229538"/>
            <a:ext cx="1693761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Google Shape;90;p15">
            <a:extLst>
              <a:ext uri="{FF2B5EF4-FFF2-40B4-BE49-F238E27FC236}">
                <a16:creationId xmlns:a16="http://schemas.microsoft.com/office/drawing/2014/main" id="{9C2229A6-8CD2-4FE2-84E5-31A0E4C5D37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0331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22014" y="230396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Contact us today to learn how our Educational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Passports can save you time &amp; money!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724-864-7320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www.PartnersInMedEd.com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i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26378" y="233648"/>
            <a:ext cx="5060092" cy="52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</a:t>
            </a: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</a:t>
            </a: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U</a:t>
            </a: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nderstanding Practice Data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August 15,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CPR 2019 Part 4 of 4: Putting It All Together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August 27,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Crafting “Top-Notch” Goals, 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Objectives and Evaluations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September 12,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Feedback – From The Top Down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September 17,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18" name="Shape 83">
            <a:extLst>
              <a:ext uri="{FF2B5EF4-FFF2-40B4-BE49-F238E27FC236}">
                <a16:creationId xmlns:a16="http://schemas.microsoft.com/office/drawing/2014/main" id="{E5442274-DEC5-584B-B099-A5AA8B99D3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102" y="4749318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NEW Faculty Development Series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940" y="5454839"/>
            <a:ext cx="385282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15 Minutes to Effective Feedback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Toolbox for Teaching Millennials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599D6-9F45-4746-BE27-7E3FA866787A}"/>
              </a:ext>
            </a:extLst>
          </p:cNvPr>
          <p:cNvSpPr txBox="1"/>
          <p:nvPr/>
        </p:nvSpPr>
        <p:spPr>
          <a:xfrm>
            <a:off x="5431971" y="829339"/>
            <a:ext cx="3712029" cy="1425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2019 CPR Part 1 of 4: Overview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Aims and Action Plans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+mn-lt"/>
              </a:rPr>
              <a:t>SI 2025 Part 2 of 4: Changes on the Horizon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+mn-lt"/>
              </a:rPr>
              <a:t>Ask Partners – Spring Freebie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+mn-lt"/>
              </a:rPr>
              <a:t>Understanding the CLE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+mn-lt"/>
              </a:rPr>
              <a:t>CPR 2019 Part 2 of 4: Section I &amp; Section II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SI 2025 Part 3 of 4: GME Evolution, Funding &amp; Future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Building Your Sponsoring Institution – The First 2 Years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Special Reviews – Helpful not Hurtful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</a:rPr>
              <a:t>2019 CPR Part 3 of 4: Section IV &amp; Section V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br>
              <a:rPr lang="en-US" sz="1600" b="1" dirty="0">
                <a:solidFill>
                  <a:srgbClr val="0070C0"/>
                </a:solidFill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885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>
            <a:spLocks noGrp="1"/>
          </p:cNvSpPr>
          <p:nvPr>
            <p:ph type="body" idx="1"/>
          </p:nvPr>
        </p:nvSpPr>
        <p:spPr>
          <a:xfrm>
            <a:off x="984250" y="2204452"/>
            <a:ext cx="7531100" cy="33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5"/>
              <a:buFont typeface="Noto Sans Symbols"/>
              <a:buNone/>
            </a:pPr>
            <a:r>
              <a:rPr lang="en-US" sz="1785" b="1" dirty="0"/>
              <a:t>    </a:t>
            </a:r>
            <a:r>
              <a:rPr lang="en-US" sz="2040" dirty="0"/>
              <a:t>Partners in Medical Education, Inc. provides comprehensive consulting services to the GME community.  </a:t>
            </a:r>
            <a:endParaRPr dirty="0"/>
          </a:p>
          <a:p>
            <a:pPr marL="228600" lvl="0" indent="-2286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br>
              <a:rPr lang="en-US" sz="1800" b="1" dirty="0"/>
            </a:br>
            <a:r>
              <a:rPr lang="en-US" sz="1800" b="1" dirty="0"/>
              <a:t>Partners in Medical Education</a:t>
            </a:r>
            <a:endParaRPr sz="1800" dirty="0"/>
          </a:p>
          <a:p>
            <a:pPr marL="228600" lvl="0" indent="-2286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800" dirty="0"/>
              <a:t>724-864-7320  |  </a:t>
            </a:r>
            <a:r>
              <a:rPr lang="en-US" sz="1800" u="sng" dirty="0">
                <a:solidFill>
                  <a:schemeClr val="hlink"/>
                </a:solidFill>
                <a:hlinkClick r:id="rId3"/>
              </a:rPr>
              <a:t>info@PartnersInMedEd.com</a:t>
            </a:r>
            <a:endParaRPr sz="1800" dirty="0">
              <a:solidFill>
                <a:srgbClr val="FF0000"/>
              </a:solidFill>
            </a:endParaRPr>
          </a:p>
          <a:p>
            <a:pPr marL="228600" lvl="0" indent="-2286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</a:pPr>
            <a:endParaRPr sz="1800" b="1" dirty="0"/>
          </a:p>
          <a:p>
            <a:pPr marL="0" lvl="0" indent="0" algn="ctr">
              <a:lnSpc>
                <a:spcPct val="70000"/>
              </a:lnSpc>
              <a:buSzPts val="1700"/>
              <a:buNone/>
            </a:pPr>
            <a:r>
              <a:rPr lang="en-US" sz="1800" b="1" dirty="0"/>
              <a:t>Heather Peters, M.Ed, Ph.D</a:t>
            </a:r>
            <a:endParaRPr lang="en-US" sz="1800" dirty="0"/>
          </a:p>
          <a:p>
            <a:pPr marL="228600" lvl="0" indent="-228600" algn="ctr">
              <a:lnSpc>
                <a:spcPct val="60000"/>
              </a:lnSpc>
              <a:buSzPts val="1700"/>
              <a:buNone/>
            </a:pPr>
            <a:r>
              <a:rPr lang="en-US" sz="1800" dirty="0"/>
              <a:t> </a:t>
            </a:r>
            <a:r>
              <a:rPr lang="en-US" sz="1800" u="sng" dirty="0">
                <a:solidFill>
                  <a:schemeClr val="hlink"/>
                </a:solidFill>
                <a:hlinkClick r:id="rId4"/>
              </a:rPr>
              <a:t>heather@partnersinmeded.com</a:t>
            </a:r>
            <a:endParaRPr lang="en-US" sz="1800" dirty="0"/>
          </a:p>
          <a:p>
            <a:pPr marL="228600" lvl="0" indent="-2286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None/>
            </a:pPr>
            <a:endParaRPr lang="en-US" sz="1800" b="1" dirty="0"/>
          </a:p>
          <a:p>
            <a:pPr marL="228600" lvl="0" indent="-2286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None/>
            </a:pPr>
            <a:r>
              <a:rPr lang="en-US" sz="1800" b="1" dirty="0"/>
              <a:t>www.PartnersInMedEd.com</a:t>
            </a:r>
            <a:endParaRPr sz="1800" dirty="0"/>
          </a:p>
          <a:p>
            <a:pPr marL="228600" lvl="0" indent="-22860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10"/>
              <a:buFont typeface="Noto Sans Symbols"/>
              <a:buNone/>
            </a:pPr>
            <a:endParaRPr sz="2210" b="1" dirty="0"/>
          </a:p>
        </p:txBody>
      </p:sp>
      <p:pic>
        <p:nvPicPr>
          <p:cNvPr id="327" name="Google Shape;327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1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 dirty="0"/>
          </a:p>
        </p:txBody>
      </p:sp>
      <p:sp>
        <p:nvSpPr>
          <p:cNvPr id="6" name="Shape 83">
            <a:extLst>
              <a:ext uri="{FF2B5EF4-FFF2-40B4-BE49-F238E27FC236}">
                <a16:creationId xmlns:a16="http://schemas.microsoft.com/office/drawing/2014/main" id="{0B449BA5-EC24-284A-AC73-3559EF00D28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810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446.jpg" descr="http://us.cdn4.123rf.com/168nwm/richwolf/richwolf0808/richwolf080800025/3403202-blue-question-mark.jpg">
            <a:extLst>
              <a:ext uri="{FF2B5EF4-FFF2-40B4-BE49-F238E27FC236}">
                <a16:creationId xmlns:a16="http://schemas.microsoft.com/office/drawing/2014/main" id="{EBE63BC6-7142-4F68-B1DC-5256E04FE7C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425565" y="679895"/>
            <a:ext cx="2096135" cy="2096135"/>
          </a:xfrm>
          <a:prstGeom prst="rect">
            <a:avLst/>
          </a:prstGeom>
          <a:ln/>
        </p:spPr>
      </p:pic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What is SI2025?</a:t>
            </a:r>
            <a:endParaRPr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pic>
        <p:nvPicPr>
          <p:cNvPr id="7" name="image530.png" descr="http://melaniekillingervowell.files.wordpress.com/2012/07/question-mark.png">
            <a:extLst>
              <a:ext uri="{FF2B5EF4-FFF2-40B4-BE49-F238E27FC236}">
                <a16:creationId xmlns:a16="http://schemas.microsoft.com/office/drawing/2014/main" id="{5A3F26AF-26CF-4EDA-A210-EDFE5C24FEE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814433" y="3619471"/>
            <a:ext cx="1877695" cy="1960245"/>
          </a:xfrm>
          <a:prstGeom prst="rect">
            <a:avLst/>
          </a:prstGeom>
          <a:ln/>
        </p:spPr>
      </p:pic>
      <p:pic>
        <p:nvPicPr>
          <p:cNvPr id="8" name="image191.jpg" descr="http://www.mediabistro.com/alltwitter/files/2012/07/shutterstock_85077442-293x300.jpg">
            <a:extLst>
              <a:ext uri="{FF2B5EF4-FFF2-40B4-BE49-F238E27FC236}">
                <a16:creationId xmlns:a16="http://schemas.microsoft.com/office/drawing/2014/main" id="{DBB00ABD-9352-4F84-954F-12489D933AB9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951552" y="3556323"/>
            <a:ext cx="2290445" cy="2345055"/>
          </a:xfrm>
          <a:prstGeom prst="rect">
            <a:avLst/>
          </a:prstGeom>
          <a:ln/>
        </p:spPr>
      </p:pic>
      <p:pic>
        <p:nvPicPr>
          <p:cNvPr id="9" name="image352.jpg" descr="http://4.bp.blogspot.com/--Weknm3kb20/UJEIexyxkrI/AAAAAAAAI_k/mTdLqBMqjek/s1600/question-mark.jpg">
            <a:extLst>
              <a:ext uri="{FF2B5EF4-FFF2-40B4-BE49-F238E27FC236}">
                <a16:creationId xmlns:a16="http://schemas.microsoft.com/office/drawing/2014/main" id="{C50AA7C8-4E00-471B-9BC0-520A1B57ACD6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24461" y="4461763"/>
            <a:ext cx="2272030" cy="1725295"/>
          </a:xfrm>
          <a:prstGeom prst="rect">
            <a:avLst/>
          </a:prstGeom>
          <a:ln/>
        </p:spPr>
      </p:pic>
      <p:pic>
        <p:nvPicPr>
          <p:cNvPr id="10" name="image235.jpg" descr="http://lightingmatters.com.au/images/articles/product_info/green-question-mark.jpg">
            <a:extLst>
              <a:ext uri="{FF2B5EF4-FFF2-40B4-BE49-F238E27FC236}">
                <a16:creationId xmlns:a16="http://schemas.microsoft.com/office/drawing/2014/main" id="{5AAA1035-48FD-45A4-AA9C-EF5BCD24087E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3692128" y="4461763"/>
            <a:ext cx="2167890" cy="1625600"/>
          </a:xfrm>
          <a:prstGeom prst="rect">
            <a:avLst/>
          </a:prstGeom>
          <a:ln/>
        </p:spPr>
      </p:pic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dirty="0"/>
              <a:t>Project initiated by ACGME in 2015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dirty="0"/>
              <a:t>Purpose to develop a future vision for institutions sponsoring graduate medical education programs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dirty="0"/>
              <a:t>SI2025 Task Force appointed by ACGME Board of Directors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p18"/>
          <p:cNvGraphicFramePr/>
          <p:nvPr>
            <p:extLst>
              <p:ext uri="{D42A27DB-BD31-4B8C-83A1-F6EECF244321}">
                <p14:modId xmlns:p14="http://schemas.microsoft.com/office/powerpoint/2010/main" val="3796930012"/>
              </p:ext>
            </p:extLst>
          </p:nvPr>
        </p:nvGraphicFramePr>
        <p:xfrm>
          <a:off x="2247900" y="1292156"/>
          <a:ext cx="6639426" cy="33376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83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Theme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Webinar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Changing health care needs</a:t>
                      </a:r>
                      <a:endParaRPr sz="16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SI2025 Part 2</a:t>
                      </a:r>
                      <a:endParaRPr sz="1200" dirty="0"/>
                    </a:p>
                  </a:txBody>
                  <a:tcPr marL="91450" marR="91450" marT="45725" marB="457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Changes in health care delivery</a:t>
                      </a:r>
                      <a:endParaRPr sz="12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Evolution in health care systems</a:t>
                      </a:r>
                      <a:endParaRPr sz="12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Evolution in the role of the physician</a:t>
                      </a:r>
                      <a:endParaRPr sz="12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Evolution in the role of other health care professionals</a:t>
                      </a:r>
                      <a:endParaRPr sz="120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SI2025 Part 3</a:t>
                      </a:r>
                      <a:endParaRPr sz="1600" dirty="0"/>
                    </a:p>
                  </a:txBody>
                  <a:tcPr marL="91450" marR="91450" marT="45725" marB="45725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Evolution in GME</a:t>
                      </a:r>
                      <a:endParaRPr sz="120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Uncertainties in models for GME funding</a:t>
                      </a:r>
                      <a:endParaRPr sz="160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Role of GME in continuum of medical education</a:t>
                      </a:r>
                      <a:endParaRPr sz="120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2247900" y="2845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SI2025 Task Force Findings</a:t>
            </a:r>
            <a:endParaRPr dirty="0"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A13347D-EBBC-4ADF-9DA6-65D451965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5522" y="4132042"/>
            <a:ext cx="1943100" cy="18097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1946955" y="131360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An Unknown Future…</a:t>
            </a:r>
            <a:endParaRPr dirty="0"/>
          </a:p>
        </p:txBody>
      </p:sp>
      <p:sp>
        <p:nvSpPr>
          <p:cNvPr id="326" name="Google Shape;326;p3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grpSp>
        <p:nvGrpSpPr>
          <p:cNvPr id="327" name="Google Shape;327;p32"/>
          <p:cNvGrpSpPr/>
          <p:nvPr/>
        </p:nvGrpSpPr>
        <p:grpSpPr>
          <a:xfrm>
            <a:off x="1652108" y="1286663"/>
            <a:ext cx="6362297" cy="4909573"/>
            <a:chOff x="1652108" y="1286663"/>
            <a:chExt cx="6362297" cy="4909573"/>
          </a:xfrm>
        </p:grpSpPr>
        <p:pic>
          <p:nvPicPr>
            <p:cNvPr id="328" name="Google Shape;328;p32" descr="A close up of a sig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52108" y="1286663"/>
              <a:ext cx="6362297" cy="49095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32"/>
            <p:cNvSpPr txBox="1"/>
            <p:nvPr/>
          </p:nvSpPr>
          <p:spPr>
            <a:xfrm>
              <a:off x="6252957" y="4355307"/>
              <a:ext cx="10845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2025</a:t>
              </a:r>
              <a:endParaRPr b="1" dirty="0"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1976644" y="4847179"/>
              <a:ext cx="1261856" cy="905921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2019</a:t>
              </a:r>
              <a:endParaRPr sz="2400" b="1" dirty="0"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4178300" y="3452813"/>
              <a:ext cx="1084580" cy="902494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2030</a:t>
              </a:r>
              <a:endParaRPr sz="2800" b="1" dirty="0"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1693672" y="2861739"/>
              <a:ext cx="1084580" cy="847725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2040</a:t>
              </a:r>
              <a:endParaRPr b="1" dirty="0"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2390775" y="1627183"/>
              <a:ext cx="1228519" cy="944567"/>
            </a:xfrm>
            <a:prstGeom prst="ellipse">
              <a:avLst/>
            </a:prstGeom>
            <a:solidFill>
              <a:srgbClr val="7030A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2050</a:t>
              </a:r>
              <a:endParaRPr b="1" dirty="0"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4991100" y="1378134"/>
              <a:ext cx="1261857" cy="905921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2060</a:t>
              </a:r>
              <a:endParaRPr b="1" dirty="0"/>
            </a:p>
          </p:txBody>
        </p:sp>
      </p:grpSp>
      <p:sp>
        <p:nvSpPr>
          <p:cNvPr id="12" name="Google Shape;90;p15">
            <a:extLst>
              <a:ext uri="{FF2B5EF4-FFF2-40B4-BE49-F238E27FC236}">
                <a16:creationId xmlns:a16="http://schemas.microsoft.com/office/drawing/2014/main" id="{227FC3B3-B530-5E45-ABEE-A7DFB52F7A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4BB345-2E45-4149-9130-1FAF20178134}"/>
              </a:ext>
            </a:extLst>
          </p:cNvPr>
          <p:cNvCxnSpPr/>
          <p:nvPr/>
        </p:nvCxnSpPr>
        <p:spPr>
          <a:xfrm flipV="1">
            <a:off x="3352800" y="1456923"/>
            <a:ext cx="1130300" cy="4461277"/>
          </a:xfrm>
          <a:prstGeom prst="straightConnector1">
            <a:avLst/>
          </a:prstGeom>
          <a:ln w="292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8A7218A-8774-44B3-8D71-7F3119D3339F}"/>
              </a:ext>
            </a:extLst>
          </p:cNvPr>
          <p:cNvSpPr txBox="1"/>
          <p:nvPr/>
        </p:nvSpPr>
        <p:spPr>
          <a:xfrm>
            <a:off x="939774" y="6053342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Trainees starting in 2019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937E9D-02E8-4795-B8F4-91C9A3243A98}"/>
              </a:ext>
            </a:extLst>
          </p:cNvPr>
          <p:cNvSpPr txBox="1"/>
          <p:nvPr/>
        </p:nvSpPr>
        <p:spPr>
          <a:xfrm>
            <a:off x="4745161" y="2692462"/>
            <a:ext cx="3143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Will be training until past 2050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05F9D43-FB0E-41BF-9C32-BE16EB65E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on the Horizon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9CBE9-C91D-4265-ACBF-EC8C4F2C5A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E13A749-2EFB-4DBE-A9D7-B420ED02EC39}"/>
              </a:ext>
            </a:extLst>
          </p:cNvPr>
          <p:cNvGraphicFramePr/>
          <p:nvPr/>
        </p:nvGraphicFramePr>
        <p:xfrm>
          <a:off x="1153337" y="1302292"/>
          <a:ext cx="7152463" cy="4768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Google Shape;90;p15">
            <a:extLst>
              <a:ext uri="{FF2B5EF4-FFF2-40B4-BE49-F238E27FC236}">
                <a16:creationId xmlns:a16="http://schemas.microsoft.com/office/drawing/2014/main" id="{AD3B495B-C5FB-412A-B2DA-9118694F026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2843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820CEB-8084-4174-B728-F3E4E157C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48645"/>
            <a:ext cx="7886700" cy="4438905"/>
          </a:xfrm>
        </p:spPr>
        <p:txBody>
          <a:bodyPr/>
          <a:lstStyle/>
          <a:p>
            <a:pPr lvl="1"/>
            <a:r>
              <a:rPr lang="en-US" dirty="0"/>
              <a:t>A strategic plan deals with issues that cannot and will not be dealt with by operating the program or department in a business-as-usual manner. </a:t>
            </a:r>
          </a:p>
          <a:p>
            <a:pPr lvl="1"/>
            <a:r>
              <a:rPr lang="en-US" dirty="0"/>
              <a:t>Strategic plans require leadership and inventive thinking and assume higher risks, leading to higher rewards.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9851AA-E82F-483E-B630-24A47D30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Planning for GME organizations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4CE80-05B0-4E84-AC96-8240986AEB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image473.png" descr="New%20Clip%20art/puzzle_people_working_together_800_clr_6984.png">
            <a:extLst>
              <a:ext uri="{FF2B5EF4-FFF2-40B4-BE49-F238E27FC236}">
                <a16:creationId xmlns:a16="http://schemas.microsoft.com/office/drawing/2014/main" id="{EF7EFCEE-6787-477D-8F13-6052905F9E3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766957" y="3502795"/>
            <a:ext cx="4970780" cy="2484755"/>
          </a:xfrm>
          <a:prstGeom prst="rect">
            <a:avLst/>
          </a:prstGeom>
          <a:ln/>
        </p:spPr>
      </p:pic>
      <p:sp>
        <p:nvSpPr>
          <p:cNvPr id="6" name="Google Shape;90;p15">
            <a:extLst>
              <a:ext uri="{FF2B5EF4-FFF2-40B4-BE49-F238E27FC236}">
                <a16:creationId xmlns:a16="http://schemas.microsoft.com/office/drawing/2014/main" id="{9484CF72-3A3F-4714-89C0-584E248CBBF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4025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4706D7-1E52-4783-B9C6-18635017F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57456-F4E8-4B5B-8D60-A0775DAE22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CDD19A3-1FFD-4340-905E-0CADDEF5B0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8124320"/>
              </p:ext>
            </p:extLst>
          </p:nvPr>
        </p:nvGraphicFramePr>
        <p:xfrm>
          <a:off x="673768" y="1989220"/>
          <a:ext cx="8133347" cy="2581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C80FF03-9811-4DA8-A5A0-D4260678A9AF}"/>
              </a:ext>
            </a:extLst>
          </p:cNvPr>
          <p:cNvSpPr txBox="1"/>
          <p:nvPr/>
        </p:nvSpPr>
        <p:spPr>
          <a:xfrm>
            <a:off x="2751221" y="4248011"/>
            <a:ext cx="3826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Workforce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Physician training/recruiting</a:t>
            </a:r>
          </a:p>
        </p:txBody>
      </p:sp>
      <p:sp>
        <p:nvSpPr>
          <p:cNvPr id="8" name="Google Shape;161;p23">
            <a:extLst>
              <a:ext uri="{FF2B5EF4-FFF2-40B4-BE49-F238E27FC236}">
                <a16:creationId xmlns:a16="http://schemas.microsoft.com/office/drawing/2014/main" id="{61CCD36E-87E6-456E-8FDB-887187168E9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Presented by Partners in Medical Education, Inc. 2019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47992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2127</Words>
  <Application>Microsoft Macintosh PowerPoint</Application>
  <PresentationFormat>On-screen Show (4:3)</PresentationFormat>
  <Paragraphs>547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ＭＳ Ｐゴシック</vt:lpstr>
      <vt:lpstr>Arial</vt:lpstr>
      <vt:lpstr>Calibri</vt:lpstr>
      <vt:lpstr>Comic Sans MS</vt:lpstr>
      <vt:lpstr>Noto Sans Symbols</vt:lpstr>
      <vt:lpstr>Segoe UI Semilight</vt:lpstr>
      <vt:lpstr>Wingdings</vt:lpstr>
      <vt:lpstr>PME-2016</vt:lpstr>
      <vt:lpstr>SI2025 Part 4:   The Call for Strategic Planning  in GME</vt:lpstr>
      <vt:lpstr>Introducing Your Presenter…</vt:lpstr>
      <vt:lpstr>Objectives</vt:lpstr>
      <vt:lpstr>What is SI2025?</vt:lpstr>
      <vt:lpstr>SI2025 Task Force Findings</vt:lpstr>
      <vt:lpstr>An Unknown Future…</vt:lpstr>
      <vt:lpstr>Changes on the Horizon</vt:lpstr>
      <vt:lpstr>Strategic Planning for GME organizations</vt:lpstr>
      <vt:lpstr>Strategic Planning</vt:lpstr>
      <vt:lpstr>Strategic Planning</vt:lpstr>
      <vt:lpstr>Rationale</vt:lpstr>
      <vt:lpstr>Strategic Planning Glossary</vt:lpstr>
      <vt:lpstr>Key Concept:  Tactics vs Strategy</vt:lpstr>
      <vt:lpstr>Aligning Tactics &amp; Strategy with GME Language and Concepts</vt:lpstr>
      <vt:lpstr>Health System Mergers</vt:lpstr>
      <vt:lpstr>We never dreamed this was possible…</vt:lpstr>
      <vt:lpstr>Connecting the Dots to GME</vt:lpstr>
      <vt:lpstr>Health Care Payment and Delivery Models</vt:lpstr>
      <vt:lpstr>What is a service line?</vt:lpstr>
      <vt:lpstr>GME Scorecard as a Service Line  </vt:lpstr>
      <vt:lpstr>Workforce Planning in GME</vt:lpstr>
      <vt:lpstr>Artificial Intelligence: Medical Knowledge and Standardization of Clinical Care</vt:lpstr>
      <vt:lpstr>GME within a  Business Culture</vt:lpstr>
      <vt:lpstr>“C” Suite Focus:  Improve Results </vt:lpstr>
      <vt:lpstr>Under-Valued Areas of GME</vt:lpstr>
      <vt:lpstr>Take Home Points</vt:lpstr>
      <vt:lpstr>“Get to the table”</vt:lpstr>
      <vt:lpstr>Scaffold Program Leadership</vt:lpstr>
      <vt:lpstr>Local/National Trends</vt:lpstr>
      <vt:lpstr>Review the  Implementation Table Provided by Partners®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SI2025 Part 2:  Changes on the Horizon</dc:title>
  <dc:creator>Heather Harvey</dc:creator>
  <cp:lastModifiedBy>Microsoft Office User</cp:lastModifiedBy>
  <cp:revision>72</cp:revision>
  <dcterms:modified xsi:type="dcterms:W3CDTF">2019-07-13T16:18:44Z</dcterms:modified>
</cp:coreProperties>
</file>