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412" r:id="rId4"/>
    <p:sldMasterId id="2147483676" r:id="rId5"/>
  </p:sldMasterIdLst>
  <p:notesMasterIdLst>
    <p:notesMasterId r:id="rId30"/>
  </p:notesMasterIdLst>
  <p:sldIdLst>
    <p:sldId id="398" r:id="rId6"/>
    <p:sldId id="256" r:id="rId7"/>
    <p:sldId id="288" r:id="rId8"/>
    <p:sldId id="422" r:id="rId9"/>
    <p:sldId id="423" r:id="rId10"/>
    <p:sldId id="435" r:id="rId11"/>
    <p:sldId id="425" r:id="rId12"/>
    <p:sldId id="424" r:id="rId13"/>
    <p:sldId id="441" r:id="rId14"/>
    <p:sldId id="426" r:id="rId15"/>
    <p:sldId id="433" r:id="rId16"/>
    <p:sldId id="440" r:id="rId17"/>
    <p:sldId id="442" r:id="rId18"/>
    <p:sldId id="427" r:id="rId19"/>
    <p:sldId id="276" r:id="rId20"/>
    <p:sldId id="438" r:id="rId21"/>
    <p:sldId id="431" r:id="rId22"/>
    <p:sldId id="432" r:id="rId23"/>
    <p:sldId id="437" r:id="rId24"/>
    <p:sldId id="428" r:id="rId25"/>
    <p:sldId id="430" r:id="rId26"/>
    <p:sldId id="429" r:id="rId27"/>
    <p:sldId id="459" r:id="rId28"/>
    <p:sldId id="329" r:id="rId29"/>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AE5BD7-E2CD-48F2-D412-4F9764756FFE}" name="Heather Peters" initials="HP" userId="S::heather@partnersinmeded.com::24792599-199a-4d6e-a8a8-e44e1e9a8a24" providerId="AD"/>
  <p188:author id="{DBCA35F4-9FD7-EFFD-F13E-CCF139BC19AC}" name="Christine Redovan" initials="CR" userId="S::christine@partnersinmeded.com::9dcbf393-0785-43a2-a776-c244ad4b2b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4" clrIdx="0">
    <p:extLst>
      <p:ext uri="{19B8F6BF-5375-455C-9EA6-DF929625EA0E}">
        <p15:presenceInfo xmlns:p15="http://schemas.microsoft.com/office/powerpoint/2012/main" userId="Heather P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854"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12/13/2022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181909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24</a:t>
            </a:fld>
            <a:endParaRPr lang="en-US" dirty="0"/>
          </a:p>
        </p:txBody>
      </p:sp>
    </p:spTree>
    <p:extLst>
      <p:ext uri="{BB962C8B-B14F-4D97-AF65-F5344CB8AC3E}">
        <p14:creationId xmlns:p14="http://schemas.microsoft.com/office/powerpoint/2010/main" val="2220815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p:cNvSpPr>
            <a:spLocks noGrp="1"/>
          </p:cNvSpPr>
          <p:nvPr>
            <p:ph type="ftr" sz="quarter" idx="10"/>
          </p:nvPr>
        </p:nvSpPr>
        <p:spPr/>
        <p:txBody>
          <a:bodyPr/>
          <a:lstStyle/>
          <a:p>
            <a:pPr>
              <a:defRPr/>
            </a:pPr>
            <a:r>
              <a:rPr lang="en-US"/>
              <a:t>Presented by Partners in Medical Education, Inc. 2022</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2022</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defRPr/>
            </a:pPr>
            <a:r>
              <a:rPr lang="en-US"/>
              <a:t>Presented by Partners in Medical Education, Inc. 2022</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a:p>
        </p:txBody>
      </p:sp>
    </p:spTree>
    <p:extLst>
      <p:ext uri="{BB962C8B-B14F-4D97-AF65-F5344CB8AC3E}">
        <p14:creationId xmlns:p14="http://schemas.microsoft.com/office/powerpoint/2010/main" val="7343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28886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2022</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2022</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pPr>
              <a:defRPr/>
            </a:pPr>
            <a:r>
              <a:rPr lang="en-US"/>
              <a:t>Presented by Partners in Medical Education, Inc. 2022</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p:cNvSpPr>
            <a:spLocks noGrp="1"/>
          </p:cNvSpPr>
          <p:nvPr>
            <p:ph type="title"/>
          </p:nvPr>
        </p:nvSpPr>
        <p:spPr>
          <a:xfrm>
            <a:off x="1989344" y="246466"/>
            <a:ext cx="6526006" cy="1325563"/>
          </a:xfrm>
        </p:spPr>
        <p:txBody>
          <a:bodyPr/>
          <a:lstStyle/>
          <a:p>
            <a:r>
              <a:rPr lang="en-US"/>
              <a:t>Click to edit Master title style</a:t>
            </a:r>
          </a:p>
        </p:txBody>
      </p:sp>
      <p:sp>
        <p:nvSpPr>
          <p:cNvPr id="2" name="Footer Placeholder 1"/>
          <p:cNvSpPr>
            <a:spLocks noGrp="1"/>
          </p:cNvSpPr>
          <p:nvPr>
            <p:ph type="ftr" sz="quarter" idx="10"/>
          </p:nvPr>
        </p:nvSpPr>
        <p:spPr/>
        <p:txBody>
          <a:bodyPr/>
          <a:lstStyle/>
          <a:p>
            <a:pPr>
              <a:defRPr/>
            </a:pPr>
            <a:r>
              <a:rPr lang="en-US"/>
              <a:t>Presented by Partners in Medical Education, Inc. 2022</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Presented by Partners in Medical Education, Inc. 2022</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2022</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2022</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2022</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hyperlink" Target="http://www.presentationgo.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Presented by Partners in Medical Education, Inc. 2022</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ws.uct.ac.za/article/-2020-10-01-uct-students-business-aims-to-connect-student-entrepreneurs-on-campus"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acgme.org/designated-institutional-officials/institutional-review-committee/institutional-self-study/"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ristine@PartnersInMedEd.com" TargetMode="Externa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a:t>
            </a:r>
            <a:r>
              <a:rPr lang="en-US" sz="800" b="0" dirty="0">
                <a:solidFill>
                  <a:schemeClr val="dk1"/>
                </a:solidFill>
                <a:latin typeface="Arial"/>
                <a:ea typeface="Arial"/>
                <a:cs typeface="Arial"/>
                <a:sym typeface="Arial"/>
              </a:rPr>
              <a:t>2022</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1</a:t>
            </a:fld>
            <a:endParaRPr/>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a:latin typeface="Arial" panose="020B0604020202020204" pitchFamily="34" charset="0"/>
                <a:cs typeface="Arial" panose="020B0604020202020204" pitchFamily="34" charset="0"/>
              </a:rPr>
              <a:t>Here is what it should look like </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latin typeface="Arial" panose="020B0604020202020204" pitchFamily="34" charset="0"/>
                <a:cs typeface="Arial" panose="020B0604020202020204" pitchFamily="34" charset="0"/>
              </a:rPr>
              <a:t>ALSO</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a:solidFill>
                  <a:srgbClr val="00B050"/>
                </a:solidFill>
                <a:latin typeface="Arial" panose="020B0604020202020204" pitchFamily="34" charset="0"/>
                <a:cs typeface="Arial" panose="020B0604020202020204" pitchFamily="34" charset="0"/>
              </a:rPr>
            </a:br>
            <a:endParaRPr lang="en-US" sz="1200" b="1">
              <a:latin typeface="+mn-lt"/>
            </a:endParaRPr>
          </a:p>
          <a:p>
            <a:pPr>
              <a:defRPr/>
            </a:pPr>
            <a:endParaRPr lang="en-US" sz="1600" b="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a:t>Please Note…</a:t>
            </a:r>
            <a:endParaRPr lang="en-US"/>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50967"/>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B870F9-CD4E-D66F-DBD3-8C019E39D3F6}"/>
              </a:ext>
            </a:extLst>
          </p:cNvPr>
          <p:cNvSpPr>
            <a:spLocks noGrp="1"/>
          </p:cNvSpPr>
          <p:nvPr>
            <p:ph idx="1"/>
          </p:nvPr>
        </p:nvSpPr>
        <p:spPr>
          <a:xfrm>
            <a:off x="628650" y="1820575"/>
            <a:ext cx="7886700" cy="3817400"/>
          </a:xfrm>
          <a:ln w="38100">
            <a:solidFill>
              <a:schemeClr val="accent6"/>
            </a:solidFill>
          </a:ln>
        </p:spPr>
        <p:txBody>
          <a:bodyPr vert="horz" lIns="91440" tIns="45720" rIns="91440" bIns="45720" rtlCol="0" anchor="t">
            <a:normAutofit fontScale="92500"/>
          </a:bodyPr>
          <a:lstStyle/>
          <a:p>
            <a:r>
              <a:rPr lang="en-US" dirty="0">
                <a:latin typeface="Arial"/>
                <a:cs typeface="Arial"/>
              </a:rPr>
              <a:t>3-5 Aims relevant to GME mission</a:t>
            </a:r>
          </a:p>
          <a:p>
            <a:pPr lvl="1"/>
            <a:r>
              <a:rPr lang="en-US" dirty="0">
                <a:latin typeface="Arial"/>
                <a:cs typeface="Arial"/>
              </a:rPr>
              <a:t>Refer to Three Pillars of Institutional Achievement (more to come)</a:t>
            </a:r>
          </a:p>
          <a:p>
            <a:r>
              <a:rPr lang="en-US" dirty="0">
                <a:latin typeface="Arial"/>
                <a:cs typeface="Arial"/>
              </a:rPr>
              <a:t>Language on website:</a:t>
            </a:r>
          </a:p>
          <a:p>
            <a:pPr lvl="1"/>
            <a:r>
              <a:rPr lang="en-US" dirty="0">
                <a:latin typeface="Arial"/>
                <a:cs typeface="Arial"/>
              </a:rPr>
              <a:t>The team should identify the resources, processes, and policies that will support achievement of the aims, and should describe actions the Sponsoring Institution will take to facilitate achievement over the next three to five years.</a:t>
            </a:r>
          </a:p>
          <a:p>
            <a:r>
              <a:rPr lang="en-US" dirty="0">
                <a:latin typeface="Arial"/>
                <a:cs typeface="Arial"/>
              </a:rPr>
              <a:t>Language in FAQs:</a:t>
            </a:r>
          </a:p>
          <a:p>
            <a:pPr lvl="1"/>
            <a:r>
              <a:rPr lang="en-US" dirty="0">
                <a:latin typeface="Arial"/>
                <a:cs typeface="Arial"/>
              </a:rPr>
              <a:t>Aims should be SMART (specific, measurable, achievable, realistic, and time-bound)</a:t>
            </a:r>
          </a:p>
        </p:txBody>
      </p:sp>
      <p:sp>
        <p:nvSpPr>
          <p:cNvPr id="3" name="Title 2">
            <a:extLst>
              <a:ext uri="{FF2B5EF4-FFF2-40B4-BE49-F238E27FC236}">
                <a16:creationId xmlns:a16="http://schemas.microsoft.com/office/drawing/2014/main" id="{978B64F7-2EFF-DB77-9D45-014D658C48D4}"/>
              </a:ext>
            </a:extLst>
          </p:cNvPr>
          <p:cNvSpPr>
            <a:spLocks noGrp="1"/>
          </p:cNvSpPr>
          <p:nvPr>
            <p:ph type="title"/>
          </p:nvPr>
        </p:nvSpPr>
        <p:spPr/>
        <p:txBody>
          <a:bodyPr/>
          <a:lstStyle/>
          <a:p>
            <a:r>
              <a:rPr lang="en-US" dirty="0">
                <a:latin typeface="Arial"/>
                <a:cs typeface="Arial"/>
              </a:rPr>
              <a:t>How to Develop Aims &amp; Action Plans</a:t>
            </a:r>
            <a:endParaRPr lang="en-US" dirty="0"/>
          </a:p>
        </p:txBody>
      </p:sp>
      <p:sp>
        <p:nvSpPr>
          <p:cNvPr id="5" name="Slide Number Placeholder 4">
            <a:extLst>
              <a:ext uri="{FF2B5EF4-FFF2-40B4-BE49-F238E27FC236}">
                <a16:creationId xmlns:a16="http://schemas.microsoft.com/office/drawing/2014/main" id="{821F9F5F-491B-552D-21FB-568F7EA65278}"/>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a:p>
        </p:txBody>
      </p:sp>
      <p:sp>
        <p:nvSpPr>
          <p:cNvPr id="4" name="TextBox 3">
            <a:extLst>
              <a:ext uri="{FF2B5EF4-FFF2-40B4-BE49-F238E27FC236}">
                <a16:creationId xmlns:a16="http://schemas.microsoft.com/office/drawing/2014/main" id="{E71619EF-F45F-58CC-F23F-C308039EA2AC}"/>
              </a:ext>
            </a:extLst>
          </p:cNvPr>
          <p:cNvSpPr txBox="1"/>
          <p:nvPr/>
        </p:nvSpPr>
        <p:spPr>
          <a:xfrm>
            <a:off x="2617994" y="5720271"/>
            <a:ext cx="6526006" cy="584775"/>
          </a:xfrm>
          <a:prstGeom prst="rect">
            <a:avLst/>
          </a:prstGeom>
          <a:noFill/>
        </p:spPr>
        <p:txBody>
          <a:bodyPr wrap="square" rtlCol="0">
            <a:spAutoFit/>
          </a:bodyPr>
          <a:lstStyle/>
          <a:p>
            <a:r>
              <a:rPr lang="en-US" sz="1600" dirty="0">
                <a:solidFill>
                  <a:schemeClr val="accent6"/>
                </a:solidFill>
                <a:latin typeface="Arial"/>
                <a:cs typeface="Arial"/>
              </a:rPr>
              <a:t>KEY Point: These aims are for 3-5 years, so don't feel they need to be fully achieved by the 10-year site visit</a:t>
            </a:r>
          </a:p>
        </p:txBody>
      </p:sp>
      <p:pic>
        <p:nvPicPr>
          <p:cNvPr id="8" name="Graphic 7" descr="Key with solid fill">
            <a:extLst>
              <a:ext uri="{FF2B5EF4-FFF2-40B4-BE49-F238E27FC236}">
                <a16:creationId xmlns:a16="http://schemas.microsoft.com/office/drawing/2014/main" id="{95522B33-FCCD-7AF3-0E50-C41E37D42A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03594" y="5555458"/>
            <a:ext cx="914400" cy="914400"/>
          </a:xfrm>
          <a:prstGeom prst="rect">
            <a:avLst/>
          </a:prstGeom>
        </p:spPr>
      </p:pic>
      <p:sp>
        <p:nvSpPr>
          <p:cNvPr id="6" name="Footer Placeholder 5">
            <a:extLst>
              <a:ext uri="{FF2B5EF4-FFF2-40B4-BE49-F238E27FC236}">
                <a16:creationId xmlns:a16="http://schemas.microsoft.com/office/drawing/2014/main" id="{37BACE59-D4FF-7B27-B808-BB439F984A8C}"/>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323838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15FDC7-661C-9F0E-E808-1D37AAFB752F}"/>
              </a:ext>
            </a:extLst>
          </p:cNvPr>
          <p:cNvSpPr>
            <a:spLocks noGrp="1"/>
          </p:cNvSpPr>
          <p:nvPr>
            <p:ph idx="1"/>
          </p:nvPr>
        </p:nvSpPr>
        <p:spPr>
          <a:xfrm>
            <a:off x="628650" y="1726215"/>
            <a:ext cx="5565167" cy="3988786"/>
          </a:xfrm>
        </p:spPr>
        <p:txBody>
          <a:bodyPr vert="horz" lIns="91440" tIns="45720" rIns="91440" bIns="45720" rtlCol="0" anchor="t">
            <a:normAutofit lnSpcReduction="10000"/>
          </a:bodyPr>
          <a:lstStyle/>
          <a:p>
            <a:r>
              <a:rPr lang="en-US" sz="3200">
                <a:latin typeface="Arial"/>
                <a:cs typeface="Arial"/>
              </a:rPr>
              <a:t>Related to GME institutional mission</a:t>
            </a:r>
            <a:endParaRPr lang="en-US" sz="3200"/>
          </a:p>
          <a:p>
            <a:r>
              <a:rPr lang="en-US" sz="3200">
                <a:latin typeface="Arial"/>
                <a:cs typeface="Arial"/>
              </a:rPr>
              <a:t>Related to institutional performance analysis</a:t>
            </a:r>
          </a:p>
          <a:p>
            <a:pPr lvl="1"/>
            <a:r>
              <a:rPr lang="en-US" sz="2800">
                <a:latin typeface="Arial"/>
                <a:cs typeface="Arial"/>
              </a:rPr>
              <a:t>SWOT Analysis</a:t>
            </a:r>
          </a:p>
          <a:p>
            <a:r>
              <a:rPr lang="en-US" sz="3200">
                <a:latin typeface="Arial"/>
                <a:cs typeface="Arial"/>
              </a:rPr>
              <a:t>Identify resources, processes and policies that will support meeting the aims</a:t>
            </a:r>
            <a:endParaRPr lang="en-US" sz="2800" dirty="0"/>
          </a:p>
        </p:txBody>
      </p:sp>
      <p:sp>
        <p:nvSpPr>
          <p:cNvPr id="3" name="Title 2">
            <a:extLst>
              <a:ext uri="{FF2B5EF4-FFF2-40B4-BE49-F238E27FC236}">
                <a16:creationId xmlns:a16="http://schemas.microsoft.com/office/drawing/2014/main" id="{40B4C629-F05D-BD59-6A25-7AE4B0E596C4}"/>
              </a:ext>
            </a:extLst>
          </p:cNvPr>
          <p:cNvSpPr>
            <a:spLocks noGrp="1"/>
          </p:cNvSpPr>
          <p:nvPr>
            <p:ph type="title"/>
          </p:nvPr>
        </p:nvSpPr>
        <p:spPr/>
        <p:txBody>
          <a:bodyPr/>
          <a:lstStyle/>
          <a:p>
            <a:r>
              <a:rPr lang="en-US" dirty="0">
                <a:latin typeface="Arial"/>
                <a:cs typeface="Arial"/>
              </a:rPr>
              <a:t>Aims</a:t>
            </a:r>
            <a:endParaRPr lang="en-US" dirty="0"/>
          </a:p>
        </p:txBody>
      </p:sp>
      <p:sp>
        <p:nvSpPr>
          <p:cNvPr id="5" name="Slide Number Placeholder 4">
            <a:extLst>
              <a:ext uri="{FF2B5EF4-FFF2-40B4-BE49-F238E27FC236}">
                <a16:creationId xmlns:a16="http://schemas.microsoft.com/office/drawing/2014/main" id="{8405B37E-064F-0ABD-F988-60FC5C179C69}"/>
              </a:ext>
            </a:extLst>
          </p:cNvPr>
          <p:cNvSpPr>
            <a:spLocks noGrp="1"/>
          </p:cNvSpPr>
          <p:nvPr>
            <p:ph type="sldNum" sz="quarter" idx="11"/>
          </p:nvPr>
        </p:nvSpPr>
        <p:spPr/>
        <p:txBody>
          <a:bodyPr/>
          <a:lstStyle/>
          <a:p>
            <a:pPr>
              <a:defRPr/>
            </a:pPr>
            <a:fld id="{6AD68910-38FE-C240-95D4-C063CA8D3DE6}" type="slidenum">
              <a:rPr lang="en-US" altLang="en-US" smtClean="0"/>
              <a:pPr>
                <a:defRPr/>
              </a:pPr>
              <a:t>11</a:t>
            </a:fld>
            <a:endParaRPr lang="en-US" altLang="en-US"/>
          </a:p>
        </p:txBody>
      </p:sp>
      <p:sp>
        <p:nvSpPr>
          <p:cNvPr id="7" name="Google Shape;77;p12">
            <a:extLst>
              <a:ext uri="{FF2B5EF4-FFF2-40B4-BE49-F238E27FC236}">
                <a16:creationId xmlns:a16="http://schemas.microsoft.com/office/drawing/2014/main" id="{A0D927C0-4554-0381-A5D9-2A0B9563474D}"/>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
        <p:nvSpPr>
          <p:cNvPr id="4" name="TextBox 3">
            <a:extLst>
              <a:ext uri="{FF2B5EF4-FFF2-40B4-BE49-F238E27FC236}">
                <a16:creationId xmlns:a16="http://schemas.microsoft.com/office/drawing/2014/main" id="{1A9B67C1-8813-7DE4-E269-7AD38F810CD8}"/>
              </a:ext>
            </a:extLst>
          </p:cNvPr>
          <p:cNvSpPr txBox="1"/>
          <p:nvPr/>
        </p:nvSpPr>
        <p:spPr>
          <a:xfrm>
            <a:off x="4935925" y="5578077"/>
            <a:ext cx="4158234" cy="707886"/>
          </a:xfrm>
          <a:prstGeom prst="rect">
            <a:avLst/>
          </a:prstGeom>
          <a:noFill/>
        </p:spPr>
        <p:txBody>
          <a:bodyPr wrap="square" rtlCol="0">
            <a:spAutoFit/>
          </a:bodyPr>
          <a:lstStyle/>
          <a:p>
            <a:r>
              <a:rPr lang="en-US" sz="2000" dirty="0">
                <a:latin typeface="Arial"/>
                <a:cs typeface="Arial"/>
              </a:rPr>
              <a:t>Makes action plan easy!</a:t>
            </a:r>
            <a:endParaRPr lang="en-US" sz="2000" dirty="0"/>
          </a:p>
          <a:p>
            <a:endParaRPr lang="en-US" dirty="0"/>
          </a:p>
        </p:txBody>
      </p:sp>
      <p:pic>
        <p:nvPicPr>
          <p:cNvPr id="6" name="Picture 7" descr="A picture containing text, person&#10;&#10;Description automatically generated">
            <a:extLst>
              <a:ext uri="{FF2B5EF4-FFF2-40B4-BE49-F238E27FC236}">
                <a16:creationId xmlns:a16="http://schemas.microsoft.com/office/drawing/2014/main" id="{4B3C986C-9404-28DA-E9D2-CDDBC76AFF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83872" y="2443760"/>
            <a:ext cx="2731355" cy="1792809"/>
          </a:xfrm>
          <a:prstGeom prst="rect">
            <a:avLst/>
          </a:prstGeom>
        </p:spPr>
      </p:pic>
      <p:sp>
        <p:nvSpPr>
          <p:cNvPr id="8" name="TextBox 7">
            <a:extLst>
              <a:ext uri="{FF2B5EF4-FFF2-40B4-BE49-F238E27FC236}">
                <a16:creationId xmlns:a16="http://schemas.microsoft.com/office/drawing/2014/main" id="{931493A3-21AF-35D9-AFD0-2CF8A5F88132}"/>
              </a:ext>
            </a:extLst>
          </p:cNvPr>
          <p:cNvSpPr txBox="1"/>
          <p:nvPr/>
        </p:nvSpPr>
        <p:spPr>
          <a:xfrm>
            <a:off x="6043095" y="4390779"/>
            <a:ext cx="2743200" cy="317500"/>
          </a:xfrm>
          <a:prstGeom prst="rect">
            <a:avLst/>
          </a:prstGeom>
        </p:spPr>
        <p:txBody>
          <a:bodyPr>
            <a:normAutofit fontScale="40000" lnSpcReduction="20000"/>
          </a:bodyPr>
          <a:lstStyle/>
          <a:p>
            <a:r>
              <a:rPr lang="en-US">
                <a:hlinkClick r:id="rId3"/>
              </a:rPr>
              <a:t>This Photo</a:t>
            </a:r>
            <a:r>
              <a:rPr lang="en-US"/>
              <a:t> by Unknown author is licensed under </a:t>
            </a:r>
            <a:r>
              <a:rPr lang="en-US">
                <a:hlinkClick r:id="rId4"/>
              </a:rPr>
              <a:t>CC BY-ND</a:t>
            </a:r>
            <a:r>
              <a:rPr lang="en-US"/>
              <a:t>.</a:t>
            </a:r>
          </a:p>
        </p:txBody>
      </p:sp>
    </p:spTree>
    <p:extLst>
      <p:ext uri="{BB962C8B-B14F-4D97-AF65-F5344CB8AC3E}">
        <p14:creationId xmlns:p14="http://schemas.microsoft.com/office/powerpoint/2010/main" val="130127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EF1E34E-285D-1677-B214-E4D21F34386C}"/>
              </a:ext>
            </a:extLst>
          </p:cNvPr>
          <p:cNvGraphicFramePr>
            <a:graphicFrameLocks noGrp="1"/>
          </p:cNvGraphicFramePr>
          <p:nvPr>
            <p:ph idx="1"/>
            <p:extLst>
              <p:ext uri="{D42A27DB-BD31-4B8C-83A1-F6EECF244321}">
                <p14:modId xmlns:p14="http://schemas.microsoft.com/office/powerpoint/2010/main" val="2750420006"/>
              </p:ext>
            </p:extLst>
          </p:nvPr>
        </p:nvGraphicFramePr>
        <p:xfrm>
          <a:off x="628650" y="1738313"/>
          <a:ext cx="7886700" cy="3564060"/>
        </p:xfrm>
        <a:graphic>
          <a:graphicData uri="http://schemas.openxmlformats.org/drawingml/2006/table">
            <a:tbl>
              <a:tblPr firstRow="1" bandRow="1">
                <a:tableStyleId>{68D230F3-CF80-4859-8CE7-A43EE81993B5}</a:tableStyleId>
              </a:tblPr>
              <a:tblGrid>
                <a:gridCol w="1971675">
                  <a:extLst>
                    <a:ext uri="{9D8B030D-6E8A-4147-A177-3AD203B41FA5}">
                      <a16:colId xmlns:a16="http://schemas.microsoft.com/office/drawing/2014/main" val="652238473"/>
                    </a:ext>
                  </a:extLst>
                </a:gridCol>
                <a:gridCol w="1971675">
                  <a:extLst>
                    <a:ext uri="{9D8B030D-6E8A-4147-A177-3AD203B41FA5}">
                      <a16:colId xmlns:a16="http://schemas.microsoft.com/office/drawing/2014/main" val="1214069944"/>
                    </a:ext>
                  </a:extLst>
                </a:gridCol>
                <a:gridCol w="1971675">
                  <a:extLst>
                    <a:ext uri="{9D8B030D-6E8A-4147-A177-3AD203B41FA5}">
                      <a16:colId xmlns:a16="http://schemas.microsoft.com/office/drawing/2014/main" val="3433143267"/>
                    </a:ext>
                  </a:extLst>
                </a:gridCol>
                <a:gridCol w="1971675">
                  <a:extLst>
                    <a:ext uri="{9D8B030D-6E8A-4147-A177-3AD203B41FA5}">
                      <a16:colId xmlns:a16="http://schemas.microsoft.com/office/drawing/2014/main" val="2897970207"/>
                    </a:ext>
                  </a:extLst>
                </a:gridCol>
              </a:tblGrid>
              <a:tr h="546540">
                <a:tc>
                  <a:txBody>
                    <a:bodyPr/>
                    <a:lstStyle/>
                    <a:p>
                      <a:r>
                        <a:rPr lang="en-US" dirty="0"/>
                        <a:t>Aim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Resources </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Processes </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dirty="0"/>
                        <a:t> Policies</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08880256"/>
                  </a:ext>
                </a:extLst>
              </a:tr>
              <a:tr h="1678658">
                <a:tc>
                  <a:txBody>
                    <a:bodyPr/>
                    <a:lstStyle/>
                    <a:p>
                      <a:r>
                        <a:rPr lang="en-US" sz="1200" dirty="0"/>
                        <a:t>(S) Improve access to primary care for patients in 90210 zip code.</a:t>
                      </a:r>
                    </a:p>
                    <a:p>
                      <a:pPr lvl="0">
                        <a:buNone/>
                      </a:pPr>
                      <a:r>
                        <a:rPr lang="en-US" sz="1200" dirty="0"/>
                        <a:t>(M) Increase 90210 primary care visits by 25%.</a:t>
                      </a:r>
                    </a:p>
                    <a:p>
                      <a:pPr lvl="0">
                        <a:buNone/>
                      </a:pPr>
                      <a:r>
                        <a:rPr lang="en-US" sz="1200" dirty="0"/>
                        <a:t>(A) Existing facilities and personnel in place.</a:t>
                      </a:r>
                    </a:p>
                    <a:p>
                      <a:pPr lvl="0">
                        <a:buNone/>
                      </a:pPr>
                      <a:r>
                        <a:rPr lang="en-US" sz="1200" dirty="0"/>
                        <a:t>(R) Required rotations, QI techniques, scholarship</a:t>
                      </a:r>
                    </a:p>
                    <a:p>
                      <a:pPr lvl="0">
                        <a:buNone/>
                      </a:pPr>
                      <a:r>
                        <a:rPr lang="en-US" sz="1200" dirty="0"/>
                        <a:t>(T) Begin July 2022; assessment every six months; final results January 2024.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285750" indent="-285750">
                        <a:buFont typeface="Arial"/>
                        <a:buChar char="•"/>
                      </a:pPr>
                      <a:r>
                        <a:rPr lang="en-US" sz="1200" dirty="0"/>
                        <a:t>FM and IM residents and faculty</a:t>
                      </a:r>
                    </a:p>
                    <a:p>
                      <a:pPr marL="285750" lvl="0" indent="-285750">
                        <a:buFont typeface="Arial"/>
                        <a:buChar char="•"/>
                      </a:pPr>
                      <a:r>
                        <a:rPr lang="en-US" sz="1200" dirty="0"/>
                        <a:t>FMP located 2 miles from 90210.</a:t>
                      </a:r>
                    </a:p>
                    <a:p>
                      <a:pPr marL="285750" lvl="0" indent="-285750">
                        <a:buFont typeface="Arial"/>
                        <a:buChar char="•"/>
                      </a:pPr>
                      <a:r>
                        <a:rPr lang="en-US" sz="1200" dirty="0"/>
                        <a:t>IM residents rotate at the free clinic within 90210.</a:t>
                      </a:r>
                    </a:p>
                    <a:p>
                      <a:pPr marL="285750" lvl="0" indent="-285750">
                        <a:buFont typeface="Arial"/>
                        <a:buChar char="•"/>
                      </a:pPr>
                      <a:r>
                        <a:rPr lang="en-US" sz="1200" dirty="0"/>
                        <a:t>Preliminary data from community needs assessment</a:t>
                      </a:r>
                    </a:p>
                    <a:p>
                      <a:pPr marL="285750" lvl="0" indent="-285750">
                        <a:buFont typeface="Arial"/>
                        <a:buChar char="•"/>
                      </a:pPr>
                      <a:r>
                        <a:rPr lang="en-US" sz="1200" dirty="0"/>
                        <a:t>Community funding grant</a:t>
                      </a:r>
                    </a:p>
                    <a:p>
                      <a:pPr marL="285750" lvl="0" indent="-285750">
                        <a:buFont typeface="Arial"/>
                        <a:buChar char="•"/>
                      </a:pPr>
                      <a:r>
                        <a:rPr lang="en-US" sz="1200" dirty="0"/>
                        <a:t>Local and national agencies</a:t>
                      </a:r>
                    </a:p>
                    <a:p>
                      <a:pPr marL="0" lvl="0" indent="0">
                        <a:buNone/>
                      </a:pPr>
                      <a:endParaRPr lang="en-US" sz="1200" dirty="0"/>
                    </a:p>
                    <a:p>
                      <a:pPr marL="285750" lvl="0" indent="-285750">
                        <a:buFont typeface="Arial"/>
                        <a:buChar char="•"/>
                      </a:pPr>
                      <a:endParaRPr lang="en-US" sz="1200"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a:buChar char="•"/>
                      </a:pPr>
                      <a:r>
                        <a:rPr lang="en-US" sz="1200" dirty="0"/>
                        <a:t>Surveys</a:t>
                      </a:r>
                    </a:p>
                    <a:p>
                      <a:pPr marL="171450" lvl="0" indent="-171450">
                        <a:buFont typeface="Arial"/>
                        <a:buChar char="•"/>
                      </a:pPr>
                      <a:r>
                        <a:rPr lang="en-US" sz="1200" dirty="0"/>
                        <a:t>Clinic hours</a:t>
                      </a:r>
                    </a:p>
                    <a:p>
                      <a:pPr marL="171450" lvl="0" indent="-171450">
                        <a:buFont typeface="Arial"/>
                        <a:buChar char="•"/>
                      </a:pPr>
                      <a:r>
                        <a:rPr lang="en-US" sz="1200" dirty="0"/>
                        <a:t>Public transportation hours/routes</a:t>
                      </a:r>
                    </a:p>
                    <a:p>
                      <a:pPr marL="171450" lvl="0" indent="-171450">
                        <a:buFont typeface="Arial"/>
                        <a:buChar char="•"/>
                      </a:pPr>
                      <a:r>
                        <a:rPr lang="en-US" sz="1200" dirty="0"/>
                        <a:t>Unassigned patients &amp; discharge instruction</a:t>
                      </a:r>
                    </a:p>
                    <a:p>
                      <a:pPr marL="171450" lvl="0" indent="-171450">
                        <a:buFont typeface="Arial"/>
                        <a:buChar char="•"/>
                      </a:pPr>
                      <a:endParaRPr lang="en-US" sz="1200" dirty="0"/>
                    </a:p>
                    <a:p>
                      <a:pPr marL="171450" lvl="0" indent="-171450">
                        <a:buFont typeface="Arial"/>
                        <a:buChar char="•"/>
                      </a:pPr>
                      <a:endParaRPr lang="en-US" sz="1200" dirty="0"/>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indent="-171450">
                        <a:buFont typeface="Arial"/>
                        <a:buChar char="•"/>
                      </a:pPr>
                      <a:r>
                        <a:rPr lang="en-US" sz="1200" dirty="0"/>
                        <a:t>90210 is part of the service area of the SI</a:t>
                      </a:r>
                    </a:p>
                    <a:p>
                      <a:pPr marL="171450" lvl="0" indent="-171450">
                        <a:buFont typeface="Arial"/>
                        <a:buChar char="•"/>
                      </a:pPr>
                      <a:r>
                        <a:rPr lang="en-US" sz="1200" dirty="0"/>
                        <a:t>Health disparity project a requirement for graduation</a:t>
                      </a:r>
                    </a:p>
                    <a:p>
                      <a:pPr marL="171450" lvl="0" indent="-171450">
                        <a:buFont typeface="Arial"/>
                        <a:buChar char="•"/>
                      </a:pPr>
                      <a:r>
                        <a:rPr lang="en-US" sz="1200" dirty="0"/>
                        <a:t>Social worker part of all discharges</a:t>
                      </a:r>
                    </a:p>
                    <a:p>
                      <a:pPr marL="0" lvl="0" indent="0">
                        <a:buNone/>
                      </a:pPr>
                      <a:endParaRPr lang="en-US" sz="1200" dirty="0"/>
                    </a:p>
                    <a:p>
                      <a:pPr marL="171450" lvl="0" indent="-171450">
                        <a:buFont typeface="Arial"/>
                        <a:buChar char="•"/>
                      </a:pPr>
                      <a:endParaRPr lang="en-US" sz="1200" dirty="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38087280"/>
                  </a:ext>
                </a:extLst>
              </a:tr>
            </a:tbl>
          </a:graphicData>
        </a:graphic>
      </p:graphicFrame>
      <p:sp>
        <p:nvSpPr>
          <p:cNvPr id="3" name="Title 2">
            <a:extLst>
              <a:ext uri="{FF2B5EF4-FFF2-40B4-BE49-F238E27FC236}">
                <a16:creationId xmlns:a16="http://schemas.microsoft.com/office/drawing/2014/main" id="{8992FD40-7D27-3AEE-D0E7-CDD7BF3F40AB}"/>
              </a:ext>
            </a:extLst>
          </p:cNvPr>
          <p:cNvSpPr>
            <a:spLocks noGrp="1"/>
          </p:cNvSpPr>
          <p:nvPr>
            <p:ph type="title"/>
          </p:nvPr>
        </p:nvSpPr>
        <p:spPr/>
        <p:txBody>
          <a:bodyPr/>
          <a:lstStyle/>
          <a:p>
            <a:r>
              <a:rPr lang="en-US" dirty="0">
                <a:latin typeface="Arial"/>
                <a:cs typeface="Arial"/>
              </a:rPr>
              <a:t>Aim Example</a:t>
            </a:r>
            <a:endParaRPr lang="en-US" dirty="0"/>
          </a:p>
        </p:txBody>
      </p:sp>
      <p:sp>
        <p:nvSpPr>
          <p:cNvPr id="5" name="Slide Number Placeholder 4">
            <a:extLst>
              <a:ext uri="{FF2B5EF4-FFF2-40B4-BE49-F238E27FC236}">
                <a16:creationId xmlns:a16="http://schemas.microsoft.com/office/drawing/2014/main" id="{4A77FF60-E6B8-25BF-537F-03E3657AF7AC}"/>
              </a:ext>
            </a:extLst>
          </p:cNvPr>
          <p:cNvSpPr>
            <a:spLocks noGrp="1"/>
          </p:cNvSpPr>
          <p:nvPr>
            <p:ph type="sldNum" sz="quarter" idx="11"/>
          </p:nvPr>
        </p:nvSpPr>
        <p:spPr/>
        <p:txBody>
          <a:bodyPr/>
          <a:lstStyle/>
          <a:p>
            <a:pPr>
              <a:defRPr/>
            </a:pPr>
            <a:fld id="{6AD68910-38FE-C240-95D4-C063CA8D3DE6}" type="slidenum">
              <a:rPr lang="en-US" altLang="en-US" smtClean="0"/>
              <a:pPr>
                <a:defRPr/>
              </a:pPr>
              <a:t>12</a:t>
            </a:fld>
            <a:endParaRPr lang="en-US" altLang="en-US"/>
          </a:p>
        </p:txBody>
      </p:sp>
      <p:sp>
        <p:nvSpPr>
          <p:cNvPr id="2" name="Footer Placeholder 1">
            <a:extLst>
              <a:ext uri="{FF2B5EF4-FFF2-40B4-BE49-F238E27FC236}">
                <a16:creationId xmlns:a16="http://schemas.microsoft.com/office/drawing/2014/main" id="{56E608F8-F9A0-3D98-FCD7-43EF62A1F7B5}"/>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226609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EF1E34E-285D-1677-B214-E4D21F34386C}"/>
              </a:ext>
            </a:extLst>
          </p:cNvPr>
          <p:cNvGraphicFramePr>
            <a:graphicFrameLocks noGrp="1"/>
          </p:cNvGraphicFramePr>
          <p:nvPr>
            <p:ph idx="1"/>
            <p:extLst>
              <p:ext uri="{D42A27DB-BD31-4B8C-83A1-F6EECF244321}">
                <p14:modId xmlns:p14="http://schemas.microsoft.com/office/powerpoint/2010/main" val="459551944"/>
              </p:ext>
            </p:extLst>
          </p:nvPr>
        </p:nvGraphicFramePr>
        <p:xfrm>
          <a:off x="628650" y="1572029"/>
          <a:ext cx="7886689" cy="4663440"/>
        </p:xfrm>
        <a:graphic>
          <a:graphicData uri="http://schemas.openxmlformats.org/drawingml/2006/table">
            <a:tbl>
              <a:tblPr firstRow="1" bandRow="1">
                <a:tableStyleId>{68D230F3-CF80-4859-8CE7-A43EE81993B5}</a:tableStyleId>
              </a:tblPr>
              <a:tblGrid>
                <a:gridCol w="1560605">
                  <a:extLst>
                    <a:ext uri="{9D8B030D-6E8A-4147-A177-3AD203B41FA5}">
                      <a16:colId xmlns:a16="http://schemas.microsoft.com/office/drawing/2014/main" val="652238473"/>
                    </a:ext>
                  </a:extLst>
                </a:gridCol>
                <a:gridCol w="1670081">
                  <a:extLst>
                    <a:ext uri="{9D8B030D-6E8A-4147-A177-3AD203B41FA5}">
                      <a16:colId xmlns:a16="http://schemas.microsoft.com/office/drawing/2014/main" val="1214069944"/>
                    </a:ext>
                  </a:extLst>
                </a:gridCol>
                <a:gridCol w="1616781">
                  <a:extLst>
                    <a:ext uri="{9D8B030D-6E8A-4147-A177-3AD203B41FA5}">
                      <a16:colId xmlns:a16="http://schemas.microsoft.com/office/drawing/2014/main" val="3433143267"/>
                    </a:ext>
                  </a:extLst>
                </a:gridCol>
                <a:gridCol w="1545715">
                  <a:extLst>
                    <a:ext uri="{9D8B030D-6E8A-4147-A177-3AD203B41FA5}">
                      <a16:colId xmlns:a16="http://schemas.microsoft.com/office/drawing/2014/main" val="2897970207"/>
                    </a:ext>
                  </a:extLst>
                </a:gridCol>
                <a:gridCol w="1493507">
                  <a:extLst>
                    <a:ext uri="{9D8B030D-6E8A-4147-A177-3AD203B41FA5}">
                      <a16:colId xmlns:a16="http://schemas.microsoft.com/office/drawing/2014/main" val="3510031364"/>
                    </a:ext>
                  </a:extLst>
                </a:gridCol>
              </a:tblGrid>
              <a:tr h="546540">
                <a:tc>
                  <a:txBody>
                    <a:bodyPr/>
                    <a:lstStyle/>
                    <a:p>
                      <a:r>
                        <a:rPr lang="en-US" dirty="0"/>
                        <a:t>Item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a:t>Link to SI Aims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a:t>Expectations</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dirty="0"/>
                        <a:t>Responsible Party</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buNone/>
                      </a:pPr>
                      <a:r>
                        <a:rPr lang="en-US" dirty="0"/>
                        <a:t>Status Update</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08880256"/>
                  </a:ext>
                </a:extLst>
              </a:tr>
              <a:tr h="1678658">
                <a:tc>
                  <a:txBody>
                    <a:bodyPr/>
                    <a:lstStyle/>
                    <a:p>
                      <a:r>
                        <a:rPr lang="en-US" sz="1600"/>
                        <a:t>FMP remain open until 9 pm at least one day a week</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0" lvl="0" indent="0">
                        <a:buNone/>
                      </a:pPr>
                      <a:r>
                        <a:rPr lang="en-US" sz="1200" b="0" i="0" u="none" strike="noStrike" noProof="0">
                          <a:latin typeface="Arial"/>
                        </a:rPr>
                        <a:t>Improve primary care access for patients</a:t>
                      </a:r>
                      <a:endParaRPr lang="en-US"/>
                    </a:p>
                    <a:p>
                      <a:pPr marL="0" lvl="0" indent="0">
                        <a:buNone/>
                      </a:pPr>
                      <a:r>
                        <a:rPr lang="en-US" sz="1200" b="0" i="0" u="none" strike="noStrike" noProof="0">
                          <a:latin typeface="Arial"/>
                        </a:rPr>
                        <a:t>from 90210</a:t>
                      </a:r>
                    </a:p>
                    <a:p>
                      <a:pPr marL="0" lvl="0" indent="0">
                        <a:buNone/>
                      </a:pPr>
                      <a:endParaRPr lang="en-US" sz="1200" b="0" i="0" u="none" strike="noStrike" noProof="0">
                        <a:latin typeface="Arial"/>
                      </a:endParaRPr>
                    </a:p>
                    <a:p>
                      <a:pPr marL="0" lvl="0" indent="0">
                        <a:buNone/>
                      </a:pPr>
                      <a:r>
                        <a:rPr lang="en-US" sz="1200" b="0" i="0" u="none" strike="noStrike" noProof="0">
                          <a:latin typeface="Arial"/>
                        </a:rPr>
                        <a:t>Reduction of barriers to care</a:t>
                      </a:r>
                    </a:p>
                    <a:p>
                      <a:pPr marL="0" lvl="0" indent="0">
                        <a:buNone/>
                      </a:pPr>
                      <a:endParaRPr lang="en-US" sz="1200" b="0" i="0" u="none" strike="noStrike" noProof="0">
                        <a:latin typeface="Arial"/>
                      </a:endParaRPr>
                    </a:p>
                    <a:p>
                      <a:pPr marL="0" lvl="0" indent="0">
                        <a:buNone/>
                      </a:pPr>
                      <a:r>
                        <a:rPr lang="en-US" sz="1200" b="0" i="0" u="none" strike="noStrike" noProof="0">
                          <a:latin typeface="Arial"/>
                        </a:rPr>
                        <a:t>Joint hospital &amp; GME project</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171450" indent="-171450">
                        <a:buFont typeface="Arial"/>
                        <a:buChar char="•"/>
                      </a:pPr>
                      <a:r>
                        <a:rPr lang="en-US" sz="1200"/>
                        <a:t>Conduct survey of patients for potential hour expansion, including preferred day and time</a:t>
                      </a:r>
                    </a:p>
                    <a:p>
                      <a:pPr marL="171450" lvl="0" indent="-171450">
                        <a:buFont typeface="Arial"/>
                        <a:buChar char="•"/>
                      </a:pPr>
                      <a:r>
                        <a:rPr lang="en-US" sz="1200"/>
                        <a:t>Cost/benefit analysis of extended hours</a:t>
                      </a:r>
                    </a:p>
                    <a:p>
                      <a:pPr marL="171450" lvl="0" indent="-171450">
                        <a:buFont typeface="Arial"/>
                        <a:buChar char="•"/>
                      </a:pPr>
                      <a:r>
                        <a:rPr lang="en-US" sz="1200"/>
                        <a:t>Impact of extended hours on residency</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171450" indent="-171450">
                        <a:buFont typeface="Arial"/>
                        <a:buChar char="•"/>
                      </a:pPr>
                      <a:r>
                        <a:rPr lang="en-US" sz="1200"/>
                        <a:t>Dr. Smith, FM PD</a:t>
                      </a:r>
                    </a:p>
                    <a:p>
                      <a:pPr marL="171450" lvl="0" indent="-171450">
                        <a:buFont typeface="Arial"/>
                        <a:buChar char="•"/>
                      </a:pPr>
                      <a:r>
                        <a:rPr lang="en-US" sz="1200"/>
                        <a:t>Dr. Jones, PGY 1</a:t>
                      </a:r>
                    </a:p>
                    <a:p>
                      <a:pPr marL="171450" lvl="0" indent="-171450">
                        <a:buFont typeface="Arial"/>
                        <a:buChar char="•"/>
                      </a:pPr>
                      <a:r>
                        <a:rPr lang="en-US" sz="1200"/>
                        <a:t>Dr. Dre, PGY 3</a:t>
                      </a:r>
                    </a:p>
                    <a:p>
                      <a:pPr marL="171450" lvl="0" indent="-171450">
                        <a:buFont typeface="Arial"/>
                        <a:buChar char="•"/>
                      </a:pPr>
                      <a:r>
                        <a:rPr lang="en-US" sz="1200"/>
                        <a:t>Ms. Pacman, FMP admin</a:t>
                      </a:r>
                    </a:p>
                    <a:p>
                      <a:pPr marL="171450" lvl="0" indent="-171450">
                        <a:buFont typeface="Arial"/>
                        <a:buChar char="•"/>
                      </a:pPr>
                      <a:r>
                        <a:rPr lang="en-US" sz="1200"/>
                        <a:t>Mr. Rogers, COO</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marL="0" lvl="0" indent="0">
                        <a:buNone/>
                      </a:pPr>
                      <a:r>
                        <a:rPr lang="en-US" sz="1200"/>
                        <a:t>12/22 -  survey identified Monday and Wednesday as preferred days.  </a:t>
                      </a:r>
                    </a:p>
                    <a:p>
                      <a:pPr marL="0" lvl="0" indent="0">
                        <a:buNone/>
                      </a:pPr>
                      <a:endParaRPr lang="en-US" sz="1200"/>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8087280"/>
                  </a:ext>
                </a:extLst>
              </a:tr>
              <a:tr h="1678658">
                <a:tc>
                  <a:txBody>
                    <a:bodyPr/>
                    <a:lstStyle/>
                    <a:p>
                      <a:pPr lvl="0">
                        <a:buNone/>
                      </a:pPr>
                      <a:r>
                        <a:rPr lang="en-US" sz="1600"/>
                        <a:t>Unassigned patient referral from ER to FMP </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lvl="0" indent="0">
                        <a:buNone/>
                      </a:pPr>
                      <a:r>
                        <a:rPr lang="en-US" sz="1200" b="0" i="0" u="none" strike="noStrike" noProof="0">
                          <a:latin typeface="Arial"/>
                        </a:rPr>
                        <a:t>Improve primary care access for patients </a:t>
                      </a:r>
                      <a:endParaRPr lang="en-US"/>
                    </a:p>
                    <a:p>
                      <a:pPr marL="0" lvl="0" indent="0">
                        <a:buNone/>
                      </a:pPr>
                      <a:r>
                        <a:rPr lang="en-US" sz="1200" b="0" i="0" u="none" strike="noStrike" noProof="0">
                          <a:latin typeface="Arial"/>
                        </a:rPr>
                        <a:t>from 90210</a:t>
                      </a:r>
                    </a:p>
                    <a:p>
                      <a:pPr marL="0" lvl="0" indent="0">
                        <a:buNone/>
                      </a:pPr>
                      <a:endParaRPr lang="en-US" sz="1200" b="0" i="0" u="none" strike="noStrike" noProof="0">
                        <a:latin typeface="Arial"/>
                      </a:endParaRPr>
                    </a:p>
                    <a:p>
                      <a:pPr marL="0" lvl="0" indent="0">
                        <a:buNone/>
                      </a:pPr>
                      <a:r>
                        <a:rPr lang="en-US" sz="1200" b="0" i="0" u="none" strike="noStrike" noProof="0">
                          <a:latin typeface="Arial"/>
                        </a:rPr>
                        <a:t>Improve primary care access for all patients</a:t>
                      </a:r>
                    </a:p>
                    <a:p>
                      <a:pPr marL="0" lvl="0" indent="0">
                        <a:buNone/>
                      </a:pPr>
                      <a:endParaRPr lang="en-US" sz="1200" b="0" i="0" u="none" strike="noStrike" noProof="0">
                        <a:latin typeface="Arial"/>
                      </a:endParaRPr>
                    </a:p>
                    <a:p>
                      <a:pPr marL="0" lvl="0" indent="0">
                        <a:buNone/>
                      </a:pPr>
                      <a:r>
                        <a:rPr lang="en-US" sz="1200" b="0" i="0" u="none" strike="noStrike" noProof="0">
                          <a:latin typeface="Arial"/>
                        </a:rPr>
                        <a:t>Joint hospital &amp; GME project</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lvl="0" indent="-171450">
                        <a:buFont typeface="Arial"/>
                        <a:buChar char="•"/>
                      </a:pPr>
                      <a:r>
                        <a:rPr lang="en-US" sz="1200"/>
                        <a:t>Unassigned patients given FMP brochure.</a:t>
                      </a:r>
                    </a:p>
                    <a:p>
                      <a:pPr marL="171450" lvl="0" indent="-171450">
                        <a:buFont typeface="Arial"/>
                        <a:buChar char="•"/>
                      </a:pPr>
                      <a:r>
                        <a:rPr lang="en-US" sz="1200"/>
                        <a:t>Barriers discussed during discharge.</a:t>
                      </a:r>
                    </a:p>
                    <a:p>
                      <a:pPr marL="171450" lvl="0" indent="-171450">
                        <a:buFont typeface="Arial"/>
                        <a:buChar char="•"/>
                      </a:pPr>
                      <a:r>
                        <a:rPr lang="en-US" sz="1200"/>
                        <a:t>Appointment made during discharge.</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lvl="0" indent="-171450">
                        <a:buFont typeface="Arial"/>
                        <a:buChar char="•"/>
                      </a:pPr>
                      <a:r>
                        <a:rPr lang="en-US" sz="1200"/>
                        <a:t>Dr. Pepper, FM APD</a:t>
                      </a:r>
                    </a:p>
                    <a:p>
                      <a:pPr marL="171450" lvl="0" indent="-171450">
                        <a:buFont typeface="Arial"/>
                        <a:buChar char="•"/>
                      </a:pPr>
                      <a:r>
                        <a:rPr lang="en-US" sz="1200"/>
                        <a:t>Dr. Johnson, ER director</a:t>
                      </a:r>
                    </a:p>
                    <a:p>
                      <a:pPr marL="171450" lvl="0" indent="-171450">
                        <a:buFont typeface="Arial"/>
                        <a:buChar char="•"/>
                      </a:pPr>
                      <a:r>
                        <a:rPr lang="en-US" sz="1200"/>
                        <a:t>Ms. Jackson, ER Case Manager</a:t>
                      </a:r>
                    </a:p>
                    <a:p>
                      <a:pPr marL="171450" lvl="0" indent="-171450">
                        <a:buFont typeface="Arial"/>
                        <a:buChar char="•"/>
                      </a:pPr>
                      <a:r>
                        <a:rPr lang="en-US" sz="1200"/>
                        <a:t>PGY 2 class FM</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171450" lvl="0" indent="-171450">
                        <a:buFont typeface="Arial"/>
                        <a:buChar char="•"/>
                      </a:pPr>
                      <a:endParaRPr lang="en-US" sz="1200" dirty="0"/>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44425717"/>
                  </a:ext>
                </a:extLst>
              </a:tr>
            </a:tbl>
          </a:graphicData>
        </a:graphic>
      </p:graphicFrame>
      <p:sp>
        <p:nvSpPr>
          <p:cNvPr id="3" name="Title 2">
            <a:extLst>
              <a:ext uri="{FF2B5EF4-FFF2-40B4-BE49-F238E27FC236}">
                <a16:creationId xmlns:a16="http://schemas.microsoft.com/office/drawing/2014/main" id="{8992FD40-7D27-3AEE-D0E7-CDD7BF3F40AB}"/>
              </a:ext>
            </a:extLst>
          </p:cNvPr>
          <p:cNvSpPr>
            <a:spLocks noGrp="1"/>
          </p:cNvSpPr>
          <p:nvPr>
            <p:ph type="title"/>
          </p:nvPr>
        </p:nvSpPr>
        <p:spPr/>
        <p:txBody>
          <a:bodyPr/>
          <a:lstStyle/>
          <a:p>
            <a:r>
              <a:rPr lang="en-US" dirty="0">
                <a:latin typeface="Arial"/>
                <a:cs typeface="Arial"/>
              </a:rPr>
              <a:t>Action Plan</a:t>
            </a:r>
            <a:endParaRPr lang="en-US" dirty="0"/>
          </a:p>
        </p:txBody>
      </p:sp>
      <p:sp>
        <p:nvSpPr>
          <p:cNvPr id="5" name="Slide Number Placeholder 4">
            <a:extLst>
              <a:ext uri="{FF2B5EF4-FFF2-40B4-BE49-F238E27FC236}">
                <a16:creationId xmlns:a16="http://schemas.microsoft.com/office/drawing/2014/main" id="{4A77FF60-E6B8-25BF-537F-03E3657AF7AC}"/>
              </a:ext>
            </a:extLst>
          </p:cNvPr>
          <p:cNvSpPr>
            <a:spLocks noGrp="1"/>
          </p:cNvSpPr>
          <p:nvPr>
            <p:ph type="sldNum" sz="quarter" idx="11"/>
          </p:nvPr>
        </p:nvSpPr>
        <p:spPr/>
        <p:txBody>
          <a:bodyPr/>
          <a:lstStyle/>
          <a:p>
            <a:pPr>
              <a:defRPr/>
            </a:pPr>
            <a:fld id="{6AD68910-38FE-C240-95D4-C063CA8D3DE6}" type="slidenum">
              <a:rPr lang="en-US" altLang="en-US" smtClean="0"/>
              <a:pPr>
                <a:defRPr/>
              </a:pPr>
              <a:t>13</a:t>
            </a:fld>
            <a:endParaRPr lang="en-US" altLang="en-US"/>
          </a:p>
        </p:txBody>
      </p:sp>
      <p:sp>
        <p:nvSpPr>
          <p:cNvPr id="2" name="Footer Placeholder 1">
            <a:extLst>
              <a:ext uri="{FF2B5EF4-FFF2-40B4-BE49-F238E27FC236}">
                <a16:creationId xmlns:a16="http://schemas.microsoft.com/office/drawing/2014/main" id="{FCB16515-F474-D568-E13B-4E50A3A40DA7}"/>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388183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F80387-B6F9-3AAB-D638-75461B8FE167}"/>
              </a:ext>
            </a:extLst>
          </p:cNvPr>
          <p:cNvSpPr>
            <a:spLocks noGrp="1"/>
          </p:cNvSpPr>
          <p:nvPr>
            <p:ph type="title"/>
          </p:nvPr>
        </p:nvSpPr>
        <p:spPr>
          <a:xfrm>
            <a:off x="2003283" y="65259"/>
            <a:ext cx="6526006" cy="1325563"/>
          </a:xfrm>
        </p:spPr>
        <p:txBody>
          <a:bodyPr/>
          <a:lstStyle/>
          <a:p>
            <a:r>
              <a:rPr lang="en-US" dirty="0">
                <a:latin typeface="Arial"/>
                <a:cs typeface="Arial"/>
              </a:rPr>
              <a:t>Role of the GMEC, C-Suite &amp; Academic Leadership</a:t>
            </a:r>
            <a:endParaRPr lang="en-US" dirty="0" err="1"/>
          </a:p>
        </p:txBody>
      </p:sp>
      <p:sp>
        <p:nvSpPr>
          <p:cNvPr id="5" name="Slide Number Placeholder 4">
            <a:extLst>
              <a:ext uri="{FF2B5EF4-FFF2-40B4-BE49-F238E27FC236}">
                <a16:creationId xmlns:a16="http://schemas.microsoft.com/office/drawing/2014/main" id="{8FC6928E-BAEB-8C27-DB30-3E8BC619EF75}"/>
              </a:ext>
            </a:extLst>
          </p:cNvPr>
          <p:cNvSpPr>
            <a:spLocks noGrp="1"/>
          </p:cNvSpPr>
          <p:nvPr>
            <p:ph type="sldNum" sz="quarter" idx="11"/>
          </p:nvPr>
        </p:nvSpPr>
        <p:spPr/>
        <p:txBody>
          <a:bodyPr/>
          <a:lstStyle/>
          <a:p>
            <a:pPr>
              <a:defRPr/>
            </a:pPr>
            <a:fld id="{6AD68910-38FE-C240-95D4-C063CA8D3DE6}" type="slidenum">
              <a:rPr lang="en-US" altLang="en-US" smtClean="0"/>
              <a:pPr>
                <a:defRPr/>
              </a:pPr>
              <a:t>14</a:t>
            </a:fld>
            <a:endParaRPr lang="en-US" altLang="en-US" dirty="0"/>
          </a:p>
        </p:txBody>
      </p:sp>
      <p:sp>
        <p:nvSpPr>
          <p:cNvPr id="7" name="Google Shape;77;p12">
            <a:extLst>
              <a:ext uri="{FF2B5EF4-FFF2-40B4-BE49-F238E27FC236}">
                <a16:creationId xmlns:a16="http://schemas.microsoft.com/office/drawing/2014/main" id="{05C65908-A026-BAB8-188A-C4292B0ACD06}"/>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grpSp>
        <p:nvGrpSpPr>
          <p:cNvPr id="22" name="Group 21">
            <a:extLst>
              <a:ext uri="{FF2B5EF4-FFF2-40B4-BE49-F238E27FC236}">
                <a16:creationId xmlns:a16="http://schemas.microsoft.com/office/drawing/2014/main" id="{C495BCEE-B438-9BA7-BDF9-71CE386387AB}"/>
              </a:ext>
            </a:extLst>
          </p:cNvPr>
          <p:cNvGrpSpPr/>
          <p:nvPr/>
        </p:nvGrpSpPr>
        <p:grpSpPr>
          <a:xfrm>
            <a:off x="2040221" y="1262650"/>
            <a:ext cx="5057925" cy="4914943"/>
            <a:chOff x="2712111" y="1615315"/>
            <a:chExt cx="3719779" cy="3674370"/>
          </a:xfrm>
        </p:grpSpPr>
        <p:sp>
          <p:nvSpPr>
            <p:cNvPr id="4" name="Freeform: Shape 3">
              <a:extLst>
                <a:ext uri="{FF2B5EF4-FFF2-40B4-BE49-F238E27FC236}">
                  <a16:creationId xmlns:a16="http://schemas.microsoft.com/office/drawing/2014/main" id="{937E7FE0-27CE-DC15-A4EF-108CC61DC0B7}"/>
                </a:ext>
              </a:extLst>
            </p:cNvPr>
            <p:cNvSpPr/>
            <p:nvPr/>
          </p:nvSpPr>
          <p:spPr>
            <a:xfrm>
              <a:off x="3377322" y="1615315"/>
              <a:ext cx="2388083" cy="1328071"/>
            </a:xfrm>
            <a:custGeom>
              <a:avLst/>
              <a:gdLst>
                <a:gd name="connsiteX0" fmla="*/ 1257300 w 2514600"/>
                <a:gd name="connsiteY0" fmla="*/ 0 h 1398430"/>
                <a:gd name="connsiteX1" fmla="*/ 2514600 w 2514600"/>
                <a:gd name="connsiteY1" fmla="*/ 1257300 h 1398430"/>
                <a:gd name="connsiteX2" fmla="*/ 2511256 w 2514600"/>
                <a:gd name="connsiteY2" fmla="*/ 1323525 h 1398430"/>
                <a:gd name="connsiteX3" fmla="*/ 2503051 w 2514600"/>
                <a:gd name="connsiteY3" fmla="*/ 1319573 h 1398430"/>
                <a:gd name="connsiteX4" fmla="*/ 1957754 w 2514600"/>
                <a:gd name="connsiteY4" fmla="*/ 1209483 h 1398430"/>
                <a:gd name="connsiteX5" fmla="*/ 1289998 w 2514600"/>
                <a:gd name="connsiteY5" fmla="*/ 1378565 h 1398430"/>
                <a:gd name="connsiteX6" fmla="*/ 1257300 w 2514600"/>
                <a:gd name="connsiteY6" fmla="*/ 1398430 h 1398430"/>
                <a:gd name="connsiteX7" fmla="*/ 1224602 w 2514600"/>
                <a:gd name="connsiteY7" fmla="*/ 1378565 h 1398430"/>
                <a:gd name="connsiteX8" fmla="*/ 556846 w 2514600"/>
                <a:gd name="connsiteY8" fmla="*/ 1209483 h 1398430"/>
                <a:gd name="connsiteX9" fmla="*/ 11549 w 2514600"/>
                <a:gd name="connsiteY9" fmla="*/ 1319573 h 1398430"/>
                <a:gd name="connsiteX10" fmla="*/ 3344 w 2514600"/>
                <a:gd name="connsiteY10" fmla="*/ 1323525 h 1398430"/>
                <a:gd name="connsiteX11" fmla="*/ 0 w 2514600"/>
                <a:gd name="connsiteY11" fmla="*/ 1257300 h 1398430"/>
                <a:gd name="connsiteX12" fmla="*/ 1257300 w 2514600"/>
                <a:gd name="connsiteY12" fmla="*/ 0 h 13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4600" h="1398430">
                  <a:moveTo>
                    <a:pt x="1257300" y="0"/>
                  </a:moveTo>
                  <a:cubicBezTo>
                    <a:pt x="1951688" y="0"/>
                    <a:pt x="2514600" y="562912"/>
                    <a:pt x="2514600" y="1257300"/>
                  </a:cubicBezTo>
                  <a:lnTo>
                    <a:pt x="2511256" y="1323525"/>
                  </a:lnTo>
                  <a:lnTo>
                    <a:pt x="2503051" y="1319573"/>
                  </a:lnTo>
                  <a:cubicBezTo>
                    <a:pt x="2335448" y="1248683"/>
                    <a:pt x="2151179" y="1209483"/>
                    <a:pt x="1957754" y="1209483"/>
                  </a:cubicBezTo>
                  <a:cubicBezTo>
                    <a:pt x="1715973" y="1209483"/>
                    <a:pt x="1488498" y="1270734"/>
                    <a:pt x="1289998" y="1378565"/>
                  </a:cubicBezTo>
                  <a:lnTo>
                    <a:pt x="1257300" y="1398430"/>
                  </a:lnTo>
                  <a:lnTo>
                    <a:pt x="1224602" y="1378565"/>
                  </a:lnTo>
                  <a:cubicBezTo>
                    <a:pt x="1026103" y="1270734"/>
                    <a:pt x="798627" y="1209483"/>
                    <a:pt x="556846" y="1209483"/>
                  </a:cubicBezTo>
                  <a:cubicBezTo>
                    <a:pt x="363421" y="1209483"/>
                    <a:pt x="179152" y="1248683"/>
                    <a:pt x="11549" y="1319573"/>
                  </a:cubicBezTo>
                  <a:lnTo>
                    <a:pt x="3344" y="1323525"/>
                  </a:lnTo>
                  <a:lnTo>
                    <a:pt x="0" y="1257300"/>
                  </a:lnTo>
                  <a:cubicBezTo>
                    <a:pt x="0" y="562912"/>
                    <a:pt x="562912" y="0"/>
                    <a:pt x="1257300" y="0"/>
                  </a:cubicBez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000" b="1" kern="1200">
                  <a:solidFill>
                    <a:schemeClr val="lt1"/>
                  </a:solidFill>
                  <a:latin typeface="+mn-lt"/>
                  <a:ea typeface="+mn-ea"/>
                  <a:cs typeface="+mn-cs"/>
                </a:defRPr>
              </a:lvl1pPr>
              <a:lvl2pPr marL="457200" algn="l" rtl="0" eaLnBrk="0" fontAlgn="base" hangingPunct="0">
                <a:spcBef>
                  <a:spcPct val="0"/>
                </a:spcBef>
                <a:spcAft>
                  <a:spcPct val="0"/>
                </a:spcAft>
                <a:defRPr sz="2000" b="1" kern="1200">
                  <a:solidFill>
                    <a:schemeClr val="lt1"/>
                  </a:solidFill>
                  <a:latin typeface="+mn-lt"/>
                  <a:ea typeface="+mn-ea"/>
                  <a:cs typeface="+mn-cs"/>
                </a:defRPr>
              </a:lvl2pPr>
              <a:lvl3pPr marL="914400" algn="l" rtl="0" eaLnBrk="0" fontAlgn="base" hangingPunct="0">
                <a:spcBef>
                  <a:spcPct val="0"/>
                </a:spcBef>
                <a:spcAft>
                  <a:spcPct val="0"/>
                </a:spcAft>
                <a:defRPr sz="2000" b="1" kern="1200">
                  <a:solidFill>
                    <a:schemeClr val="lt1"/>
                  </a:solidFill>
                  <a:latin typeface="+mn-lt"/>
                  <a:ea typeface="+mn-ea"/>
                  <a:cs typeface="+mn-cs"/>
                </a:defRPr>
              </a:lvl3pPr>
              <a:lvl4pPr marL="1371600" algn="l" rtl="0" eaLnBrk="0" fontAlgn="base" hangingPunct="0">
                <a:spcBef>
                  <a:spcPct val="0"/>
                </a:spcBef>
                <a:spcAft>
                  <a:spcPct val="0"/>
                </a:spcAft>
                <a:defRPr sz="2000" b="1" kern="1200">
                  <a:solidFill>
                    <a:schemeClr val="lt1"/>
                  </a:solidFill>
                  <a:latin typeface="+mn-lt"/>
                  <a:ea typeface="+mn-ea"/>
                  <a:cs typeface="+mn-cs"/>
                </a:defRPr>
              </a:lvl4pPr>
              <a:lvl5pPr marL="1828800" algn="l" rtl="0" eaLnBrk="0" fontAlgn="base" hangingPunct="0">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endParaRPr lang="en-US" sz="1350"/>
            </a:p>
          </p:txBody>
        </p:sp>
        <p:sp>
          <p:nvSpPr>
            <p:cNvPr id="6" name="Freeform: Shape 5">
              <a:extLst>
                <a:ext uri="{FF2B5EF4-FFF2-40B4-BE49-F238E27FC236}">
                  <a16:creationId xmlns:a16="http://schemas.microsoft.com/office/drawing/2014/main" id="{D374C999-7892-2417-0B46-AA9736F278A1}"/>
                </a:ext>
              </a:extLst>
            </p:cNvPr>
            <p:cNvSpPr/>
            <p:nvPr/>
          </p:nvSpPr>
          <p:spPr>
            <a:xfrm>
              <a:off x="4699018" y="2899054"/>
              <a:ext cx="1047542" cy="919493"/>
            </a:xfrm>
            <a:custGeom>
              <a:avLst/>
              <a:gdLst>
                <a:gd name="connsiteX0" fmla="*/ 566037 w 1103039"/>
                <a:gd name="connsiteY0" fmla="*/ 0 h 968206"/>
                <a:gd name="connsiteX1" fmla="*/ 1055957 w 1103039"/>
                <a:gd name="connsiteY1" fmla="*/ 98910 h 968206"/>
                <a:gd name="connsiteX2" fmla="*/ 1103039 w 1103039"/>
                <a:gd name="connsiteY2" fmla="*/ 121591 h 968206"/>
                <a:gd name="connsiteX3" fmla="*/ 1097339 w 1103039"/>
                <a:gd name="connsiteY3" fmla="*/ 158939 h 968206"/>
                <a:gd name="connsiteX4" fmla="*/ 568552 w 1103039"/>
                <a:gd name="connsiteY4" fmla="*/ 948122 h 968206"/>
                <a:gd name="connsiteX5" fmla="*/ 535493 w 1103039"/>
                <a:gd name="connsiteY5" fmla="*/ 968206 h 968206"/>
                <a:gd name="connsiteX6" fmla="*/ 503055 w 1103039"/>
                <a:gd name="connsiteY6" fmla="*/ 842053 h 968206"/>
                <a:gd name="connsiteX7" fmla="*/ 56237 w 1103039"/>
                <a:gd name="connsiteY7" fmla="*/ 177631 h 968206"/>
                <a:gd name="connsiteX8" fmla="*/ 0 w 1103039"/>
                <a:gd name="connsiteY8" fmla="*/ 135578 h 968206"/>
                <a:gd name="connsiteX9" fmla="*/ 76117 w 1103039"/>
                <a:gd name="connsiteY9" fmla="*/ 98910 h 968206"/>
                <a:gd name="connsiteX10" fmla="*/ 566037 w 1103039"/>
                <a:gd name="connsiteY10" fmla="*/ 0 h 96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039" h="968206">
                  <a:moveTo>
                    <a:pt x="566037" y="0"/>
                  </a:moveTo>
                  <a:cubicBezTo>
                    <a:pt x="739819" y="0"/>
                    <a:pt x="905375" y="35220"/>
                    <a:pt x="1055957" y="98910"/>
                  </a:cubicBezTo>
                  <a:lnTo>
                    <a:pt x="1103039" y="121591"/>
                  </a:lnTo>
                  <a:lnTo>
                    <a:pt x="1097339" y="158939"/>
                  </a:lnTo>
                  <a:cubicBezTo>
                    <a:pt x="1030346" y="486328"/>
                    <a:pt x="836107" y="767365"/>
                    <a:pt x="568552" y="948122"/>
                  </a:cubicBezTo>
                  <a:lnTo>
                    <a:pt x="535493" y="968206"/>
                  </a:lnTo>
                  <a:lnTo>
                    <a:pt x="503055" y="842053"/>
                  </a:lnTo>
                  <a:cubicBezTo>
                    <a:pt x="421192" y="578853"/>
                    <a:pt x="263802" y="348930"/>
                    <a:pt x="56237" y="177631"/>
                  </a:cubicBezTo>
                  <a:lnTo>
                    <a:pt x="0" y="135578"/>
                  </a:lnTo>
                  <a:lnTo>
                    <a:pt x="76117" y="98910"/>
                  </a:lnTo>
                  <a:cubicBezTo>
                    <a:pt x="226699" y="35220"/>
                    <a:pt x="392255" y="0"/>
                    <a:pt x="56603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000" b="1" kern="1200">
                  <a:solidFill>
                    <a:schemeClr val="lt1"/>
                  </a:solidFill>
                  <a:latin typeface="+mn-lt"/>
                  <a:ea typeface="+mn-ea"/>
                  <a:cs typeface="+mn-cs"/>
                </a:defRPr>
              </a:lvl1pPr>
              <a:lvl2pPr marL="457200" algn="l" rtl="0" eaLnBrk="0" fontAlgn="base" hangingPunct="0">
                <a:spcBef>
                  <a:spcPct val="0"/>
                </a:spcBef>
                <a:spcAft>
                  <a:spcPct val="0"/>
                </a:spcAft>
                <a:defRPr sz="2000" b="1" kern="1200">
                  <a:solidFill>
                    <a:schemeClr val="lt1"/>
                  </a:solidFill>
                  <a:latin typeface="+mn-lt"/>
                  <a:ea typeface="+mn-ea"/>
                  <a:cs typeface="+mn-cs"/>
                </a:defRPr>
              </a:lvl2pPr>
              <a:lvl3pPr marL="914400" algn="l" rtl="0" eaLnBrk="0" fontAlgn="base" hangingPunct="0">
                <a:spcBef>
                  <a:spcPct val="0"/>
                </a:spcBef>
                <a:spcAft>
                  <a:spcPct val="0"/>
                </a:spcAft>
                <a:defRPr sz="2000" b="1" kern="1200">
                  <a:solidFill>
                    <a:schemeClr val="lt1"/>
                  </a:solidFill>
                  <a:latin typeface="+mn-lt"/>
                  <a:ea typeface="+mn-ea"/>
                  <a:cs typeface="+mn-cs"/>
                </a:defRPr>
              </a:lvl3pPr>
              <a:lvl4pPr marL="1371600" algn="l" rtl="0" eaLnBrk="0" fontAlgn="base" hangingPunct="0">
                <a:spcBef>
                  <a:spcPct val="0"/>
                </a:spcBef>
                <a:spcAft>
                  <a:spcPct val="0"/>
                </a:spcAft>
                <a:defRPr sz="2000" b="1" kern="1200">
                  <a:solidFill>
                    <a:schemeClr val="lt1"/>
                  </a:solidFill>
                  <a:latin typeface="+mn-lt"/>
                  <a:ea typeface="+mn-ea"/>
                  <a:cs typeface="+mn-cs"/>
                </a:defRPr>
              </a:lvl4pPr>
              <a:lvl5pPr marL="1828800" algn="l" rtl="0" eaLnBrk="0" fontAlgn="base" hangingPunct="0">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endParaRPr lang="en-US" sz="1350"/>
            </a:p>
          </p:txBody>
        </p:sp>
        <p:sp>
          <p:nvSpPr>
            <p:cNvPr id="8" name="Freeform: Shape 7">
              <a:extLst>
                <a:ext uri="{FF2B5EF4-FFF2-40B4-BE49-F238E27FC236}">
                  <a16:creationId xmlns:a16="http://schemas.microsoft.com/office/drawing/2014/main" id="{5B34F70F-C8D2-A517-C6B9-432F4310EA21}"/>
                </a:ext>
              </a:extLst>
            </p:cNvPr>
            <p:cNvSpPr/>
            <p:nvPr/>
          </p:nvSpPr>
          <p:spPr>
            <a:xfrm>
              <a:off x="3396369" y="2900328"/>
              <a:ext cx="1046194" cy="918220"/>
            </a:xfrm>
            <a:custGeom>
              <a:avLst/>
              <a:gdLst>
                <a:gd name="connsiteX0" fmla="*/ 536791 w 1101620"/>
                <a:gd name="connsiteY0" fmla="*/ 0 h 966866"/>
                <a:gd name="connsiteX1" fmla="*/ 1026189 w 1101620"/>
                <a:gd name="connsiteY1" fmla="*/ 98805 h 966866"/>
                <a:gd name="connsiteX2" fmla="*/ 1101620 w 1101620"/>
                <a:gd name="connsiteY2" fmla="*/ 135142 h 966866"/>
                <a:gd name="connsiteX3" fmla="*/ 1046591 w 1101620"/>
                <a:gd name="connsiteY3" fmla="*/ 176291 h 966866"/>
                <a:gd name="connsiteX4" fmla="*/ 599773 w 1101620"/>
                <a:gd name="connsiteY4" fmla="*/ 840713 h 966866"/>
                <a:gd name="connsiteX5" fmla="*/ 567335 w 1101620"/>
                <a:gd name="connsiteY5" fmla="*/ 966866 h 966866"/>
                <a:gd name="connsiteX6" fmla="*/ 534276 w 1101620"/>
                <a:gd name="connsiteY6" fmla="*/ 946782 h 966866"/>
                <a:gd name="connsiteX7" fmla="*/ 5489 w 1101620"/>
                <a:gd name="connsiteY7" fmla="*/ 157599 h 966866"/>
                <a:gd name="connsiteX8" fmla="*/ 0 w 1101620"/>
                <a:gd name="connsiteY8" fmla="*/ 121635 h 966866"/>
                <a:gd name="connsiteX9" fmla="*/ 47393 w 1101620"/>
                <a:gd name="connsiteY9" fmla="*/ 98805 h 966866"/>
                <a:gd name="connsiteX10" fmla="*/ 536791 w 1101620"/>
                <a:gd name="connsiteY10" fmla="*/ 0 h 966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1620" h="966866">
                  <a:moveTo>
                    <a:pt x="536791" y="0"/>
                  </a:moveTo>
                  <a:cubicBezTo>
                    <a:pt x="710388" y="0"/>
                    <a:pt x="875768" y="35182"/>
                    <a:pt x="1026189" y="98805"/>
                  </a:cubicBezTo>
                  <a:lnTo>
                    <a:pt x="1101620" y="135142"/>
                  </a:lnTo>
                  <a:lnTo>
                    <a:pt x="1046591" y="176291"/>
                  </a:lnTo>
                  <a:cubicBezTo>
                    <a:pt x="839026" y="347590"/>
                    <a:pt x="681637" y="577513"/>
                    <a:pt x="599773" y="840713"/>
                  </a:cubicBezTo>
                  <a:lnTo>
                    <a:pt x="567335" y="966866"/>
                  </a:lnTo>
                  <a:lnTo>
                    <a:pt x="534276" y="946782"/>
                  </a:lnTo>
                  <a:cubicBezTo>
                    <a:pt x="266721" y="766025"/>
                    <a:pt x="72482" y="484988"/>
                    <a:pt x="5489" y="157599"/>
                  </a:cubicBezTo>
                  <a:lnTo>
                    <a:pt x="0" y="121635"/>
                  </a:lnTo>
                  <a:lnTo>
                    <a:pt x="47393" y="98805"/>
                  </a:lnTo>
                  <a:cubicBezTo>
                    <a:pt x="197814" y="35182"/>
                    <a:pt x="363194" y="0"/>
                    <a:pt x="53679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000" b="1" kern="1200">
                  <a:solidFill>
                    <a:schemeClr val="lt1"/>
                  </a:solidFill>
                  <a:latin typeface="+mn-lt"/>
                  <a:ea typeface="+mn-ea"/>
                  <a:cs typeface="+mn-cs"/>
                </a:defRPr>
              </a:lvl1pPr>
              <a:lvl2pPr marL="457200" algn="l" rtl="0" eaLnBrk="0" fontAlgn="base" hangingPunct="0">
                <a:spcBef>
                  <a:spcPct val="0"/>
                </a:spcBef>
                <a:spcAft>
                  <a:spcPct val="0"/>
                </a:spcAft>
                <a:defRPr sz="2000" b="1" kern="1200">
                  <a:solidFill>
                    <a:schemeClr val="lt1"/>
                  </a:solidFill>
                  <a:latin typeface="+mn-lt"/>
                  <a:ea typeface="+mn-ea"/>
                  <a:cs typeface="+mn-cs"/>
                </a:defRPr>
              </a:lvl2pPr>
              <a:lvl3pPr marL="914400" algn="l" rtl="0" eaLnBrk="0" fontAlgn="base" hangingPunct="0">
                <a:spcBef>
                  <a:spcPct val="0"/>
                </a:spcBef>
                <a:spcAft>
                  <a:spcPct val="0"/>
                </a:spcAft>
                <a:defRPr sz="2000" b="1" kern="1200">
                  <a:solidFill>
                    <a:schemeClr val="lt1"/>
                  </a:solidFill>
                  <a:latin typeface="+mn-lt"/>
                  <a:ea typeface="+mn-ea"/>
                  <a:cs typeface="+mn-cs"/>
                </a:defRPr>
              </a:lvl3pPr>
              <a:lvl4pPr marL="1371600" algn="l" rtl="0" eaLnBrk="0" fontAlgn="base" hangingPunct="0">
                <a:spcBef>
                  <a:spcPct val="0"/>
                </a:spcBef>
                <a:spcAft>
                  <a:spcPct val="0"/>
                </a:spcAft>
                <a:defRPr sz="2000" b="1" kern="1200">
                  <a:solidFill>
                    <a:schemeClr val="lt1"/>
                  </a:solidFill>
                  <a:latin typeface="+mn-lt"/>
                  <a:ea typeface="+mn-ea"/>
                  <a:cs typeface="+mn-cs"/>
                </a:defRPr>
              </a:lvl4pPr>
              <a:lvl5pPr marL="1828800" algn="l" rtl="0" eaLnBrk="0" fontAlgn="base" hangingPunct="0">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endParaRPr lang="en-US" sz="1350"/>
            </a:p>
          </p:txBody>
        </p:sp>
        <p:sp>
          <p:nvSpPr>
            <p:cNvPr id="9" name="Freeform: Shape 8">
              <a:extLst>
                <a:ext uri="{FF2B5EF4-FFF2-40B4-BE49-F238E27FC236}">
                  <a16:creationId xmlns:a16="http://schemas.microsoft.com/office/drawing/2014/main" id="{910381E1-AE61-D882-90E7-3492A0A3C8DE}"/>
                </a:ext>
              </a:extLst>
            </p:cNvPr>
            <p:cNvSpPr/>
            <p:nvPr/>
          </p:nvSpPr>
          <p:spPr>
            <a:xfrm>
              <a:off x="4699016" y="3083892"/>
              <a:ext cx="1732874" cy="2205793"/>
            </a:xfrm>
            <a:custGeom>
              <a:avLst/>
              <a:gdLst>
                <a:gd name="connsiteX0" fmla="*/ 1236297 w 1824679"/>
                <a:gd name="connsiteY0" fmla="*/ 0 h 2322653"/>
                <a:gd name="connsiteX1" fmla="*/ 1269757 w 1824679"/>
                <a:gd name="connsiteY1" fmla="*/ 20327 h 2322653"/>
                <a:gd name="connsiteX2" fmla="*/ 1824679 w 1824679"/>
                <a:gd name="connsiteY2" fmla="*/ 1064012 h 2322653"/>
                <a:gd name="connsiteX3" fmla="*/ 566039 w 1824679"/>
                <a:gd name="connsiteY3" fmla="*/ 2322653 h 2322653"/>
                <a:gd name="connsiteX4" fmla="*/ 76119 w 1824679"/>
                <a:gd name="connsiteY4" fmla="*/ 2223743 h 2322653"/>
                <a:gd name="connsiteX5" fmla="*/ 0 w 1824679"/>
                <a:gd name="connsiteY5" fmla="*/ 2187075 h 2322653"/>
                <a:gd name="connsiteX6" fmla="*/ 56239 w 1824679"/>
                <a:gd name="connsiteY6" fmla="*/ 2145020 h 2322653"/>
                <a:gd name="connsiteX7" fmla="*/ 566039 w 1824679"/>
                <a:gd name="connsiteY7" fmla="*/ 1064011 h 2322653"/>
                <a:gd name="connsiteX8" fmla="*/ 559125 w 1824679"/>
                <a:gd name="connsiteY8" fmla="*/ 927082 h 2322653"/>
                <a:gd name="connsiteX9" fmla="*/ 648846 w 1824679"/>
                <a:gd name="connsiteY9" fmla="*/ 872575 h 2322653"/>
                <a:gd name="connsiteX10" fmla="*/ 1203511 w 1824679"/>
                <a:gd name="connsiteY10" fmla="*/ 127507 h 2322653"/>
                <a:gd name="connsiteX11" fmla="*/ 1236297 w 1824679"/>
                <a:gd name="connsiteY11" fmla="*/ 0 h 23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4679" h="2322653">
                  <a:moveTo>
                    <a:pt x="1236297" y="0"/>
                  </a:moveTo>
                  <a:lnTo>
                    <a:pt x="1269757" y="20327"/>
                  </a:lnTo>
                  <a:cubicBezTo>
                    <a:pt x="1604557" y="246514"/>
                    <a:pt x="1824679" y="629557"/>
                    <a:pt x="1824679" y="1064012"/>
                  </a:cubicBezTo>
                  <a:cubicBezTo>
                    <a:pt x="1824679" y="1759140"/>
                    <a:pt x="1261167" y="2322653"/>
                    <a:pt x="566039" y="2322653"/>
                  </a:cubicBezTo>
                  <a:cubicBezTo>
                    <a:pt x="392257" y="2322653"/>
                    <a:pt x="226701" y="2287434"/>
                    <a:pt x="76119" y="2223743"/>
                  </a:cubicBezTo>
                  <a:lnTo>
                    <a:pt x="0" y="2187075"/>
                  </a:lnTo>
                  <a:lnTo>
                    <a:pt x="56239" y="2145020"/>
                  </a:lnTo>
                  <a:cubicBezTo>
                    <a:pt x="367587" y="1888073"/>
                    <a:pt x="566039" y="1499217"/>
                    <a:pt x="566039" y="1064011"/>
                  </a:cubicBezTo>
                  <a:lnTo>
                    <a:pt x="559125" y="927082"/>
                  </a:lnTo>
                  <a:lnTo>
                    <a:pt x="648846" y="872575"/>
                  </a:lnTo>
                  <a:cubicBezTo>
                    <a:pt x="909697" y="696348"/>
                    <a:pt x="1108004" y="434573"/>
                    <a:pt x="1203511" y="127507"/>
                  </a:cubicBezTo>
                  <a:lnTo>
                    <a:pt x="1236297" y="0"/>
                  </a:lnTo>
                  <a:close/>
                </a:path>
              </a:pathLst>
            </a:cu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000" b="1" kern="1200">
                  <a:solidFill>
                    <a:schemeClr val="lt1"/>
                  </a:solidFill>
                  <a:latin typeface="+mn-lt"/>
                  <a:ea typeface="+mn-ea"/>
                  <a:cs typeface="+mn-cs"/>
                </a:defRPr>
              </a:lvl1pPr>
              <a:lvl2pPr marL="457200" algn="l" rtl="0" eaLnBrk="0" fontAlgn="base" hangingPunct="0">
                <a:spcBef>
                  <a:spcPct val="0"/>
                </a:spcBef>
                <a:spcAft>
                  <a:spcPct val="0"/>
                </a:spcAft>
                <a:defRPr sz="2000" b="1" kern="1200">
                  <a:solidFill>
                    <a:schemeClr val="lt1"/>
                  </a:solidFill>
                  <a:latin typeface="+mn-lt"/>
                  <a:ea typeface="+mn-ea"/>
                  <a:cs typeface="+mn-cs"/>
                </a:defRPr>
              </a:lvl2pPr>
              <a:lvl3pPr marL="914400" algn="l" rtl="0" eaLnBrk="0" fontAlgn="base" hangingPunct="0">
                <a:spcBef>
                  <a:spcPct val="0"/>
                </a:spcBef>
                <a:spcAft>
                  <a:spcPct val="0"/>
                </a:spcAft>
                <a:defRPr sz="2000" b="1" kern="1200">
                  <a:solidFill>
                    <a:schemeClr val="lt1"/>
                  </a:solidFill>
                  <a:latin typeface="+mn-lt"/>
                  <a:ea typeface="+mn-ea"/>
                  <a:cs typeface="+mn-cs"/>
                </a:defRPr>
              </a:lvl3pPr>
              <a:lvl4pPr marL="1371600" algn="l" rtl="0" eaLnBrk="0" fontAlgn="base" hangingPunct="0">
                <a:spcBef>
                  <a:spcPct val="0"/>
                </a:spcBef>
                <a:spcAft>
                  <a:spcPct val="0"/>
                </a:spcAft>
                <a:defRPr sz="2000" b="1" kern="1200">
                  <a:solidFill>
                    <a:schemeClr val="lt1"/>
                  </a:solidFill>
                  <a:latin typeface="+mn-lt"/>
                  <a:ea typeface="+mn-ea"/>
                  <a:cs typeface="+mn-cs"/>
                </a:defRPr>
              </a:lvl4pPr>
              <a:lvl5pPr marL="1828800" algn="l" rtl="0" eaLnBrk="0" fontAlgn="base" hangingPunct="0">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endParaRPr lang="en-US" sz="1350"/>
            </a:p>
          </p:txBody>
        </p:sp>
        <p:sp>
          <p:nvSpPr>
            <p:cNvPr id="10" name="Freeform: Shape 9">
              <a:extLst>
                <a:ext uri="{FF2B5EF4-FFF2-40B4-BE49-F238E27FC236}">
                  <a16:creationId xmlns:a16="http://schemas.microsoft.com/office/drawing/2014/main" id="{29B3DBAB-D8EF-2797-1C9C-83D349416E87}"/>
                </a:ext>
              </a:extLst>
            </p:cNvPr>
            <p:cNvSpPr/>
            <p:nvPr/>
          </p:nvSpPr>
          <p:spPr>
            <a:xfrm>
              <a:off x="2712111" y="3085178"/>
              <a:ext cx="1730452" cy="2203232"/>
            </a:xfrm>
            <a:custGeom>
              <a:avLst/>
              <a:gdLst>
                <a:gd name="connsiteX0" fmla="*/ 587390 w 1822129"/>
                <a:gd name="connsiteY0" fmla="*/ 0 h 2319957"/>
                <a:gd name="connsiteX1" fmla="*/ 619828 w 1822129"/>
                <a:gd name="connsiteY1" fmla="*/ 126153 h 2319957"/>
                <a:gd name="connsiteX2" fmla="*/ 1174493 w 1822129"/>
                <a:gd name="connsiteY2" fmla="*/ 871221 h 2319957"/>
                <a:gd name="connsiteX3" fmla="*/ 1264214 w 1822129"/>
                <a:gd name="connsiteY3" fmla="*/ 925728 h 2319957"/>
                <a:gd name="connsiteX4" fmla="*/ 1257300 w 1822129"/>
                <a:gd name="connsiteY4" fmla="*/ 1062657 h 2319957"/>
                <a:gd name="connsiteX5" fmla="*/ 1767100 w 1822129"/>
                <a:gd name="connsiteY5" fmla="*/ 2143666 h 2319957"/>
                <a:gd name="connsiteX6" fmla="*/ 1822129 w 1822129"/>
                <a:gd name="connsiteY6" fmla="*/ 2184816 h 2319957"/>
                <a:gd name="connsiteX7" fmla="*/ 1746698 w 1822129"/>
                <a:gd name="connsiteY7" fmla="*/ 2221152 h 2319957"/>
                <a:gd name="connsiteX8" fmla="*/ 1257300 w 1822129"/>
                <a:gd name="connsiteY8" fmla="*/ 2319957 h 2319957"/>
                <a:gd name="connsiteX9" fmla="*/ 0 w 1822129"/>
                <a:gd name="connsiteY9" fmla="*/ 1062657 h 2319957"/>
                <a:gd name="connsiteX10" fmla="*/ 554331 w 1822129"/>
                <a:gd name="connsiteY10" fmla="*/ 20084 h 2319957"/>
                <a:gd name="connsiteX11" fmla="*/ 587390 w 1822129"/>
                <a:gd name="connsiteY11" fmla="*/ 0 h 23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2129" h="2319957">
                  <a:moveTo>
                    <a:pt x="587390" y="0"/>
                  </a:moveTo>
                  <a:lnTo>
                    <a:pt x="619828" y="126153"/>
                  </a:lnTo>
                  <a:cubicBezTo>
                    <a:pt x="715335" y="433219"/>
                    <a:pt x="913642" y="694994"/>
                    <a:pt x="1174493" y="871221"/>
                  </a:cubicBezTo>
                  <a:lnTo>
                    <a:pt x="1264214" y="925728"/>
                  </a:lnTo>
                  <a:lnTo>
                    <a:pt x="1257300" y="1062657"/>
                  </a:lnTo>
                  <a:cubicBezTo>
                    <a:pt x="1257300" y="1497863"/>
                    <a:pt x="1455753" y="1886719"/>
                    <a:pt x="1767100" y="2143666"/>
                  </a:cubicBezTo>
                  <a:lnTo>
                    <a:pt x="1822129" y="2184816"/>
                  </a:lnTo>
                  <a:lnTo>
                    <a:pt x="1746698" y="2221152"/>
                  </a:lnTo>
                  <a:cubicBezTo>
                    <a:pt x="1596277" y="2284775"/>
                    <a:pt x="1430897" y="2319957"/>
                    <a:pt x="1257300" y="2319957"/>
                  </a:cubicBezTo>
                  <a:cubicBezTo>
                    <a:pt x="562912" y="2319957"/>
                    <a:pt x="0" y="1757045"/>
                    <a:pt x="0" y="1062657"/>
                  </a:cubicBezTo>
                  <a:cubicBezTo>
                    <a:pt x="0" y="628665"/>
                    <a:pt x="219887" y="246030"/>
                    <a:pt x="554331" y="20084"/>
                  </a:cubicBezTo>
                  <a:lnTo>
                    <a:pt x="587390" y="0"/>
                  </a:lnTo>
                  <a:close/>
                </a:path>
              </a:pathLst>
            </a:cu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000" b="1" kern="1200">
                  <a:solidFill>
                    <a:schemeClr val="lt1"/>
                  </a:solidFill>
                  <a:latin typeface="+mn-lt"/>
                  <a:ea typeface="+mn-ea"/>
                  <a:cs typeface="+mn-cs"/>
                </a:defRPr>
              </a:lvl1pPr>
              <a:lvl2pPr marL="457200" algn="l" rtl="0" eaLnBrk="0" fontAlgn="base" hangingPunct="0">
                <a:spcBef>
                  <a:spcPct val="0"/>
                </a:spcBef>
                <a:spcAft>
                  <a:spcPct val="0"/>
                </a:spcAft>
                <a:defRPr sz="2000" b="1" kern="1200">
                  <a:solidFill>
                    <a:schemeClr val="lt1"/>
                  </a:solidFill>
                  <a:latin typeface="+mn-lt"/>
                  <a:ea typeface="+mn-ea"/>
                  <a:cs typeface="+mn-cs"/>
                </a:defRPr>
              </a:lvl2pPr>
              <a:lvl3pPr marL="914400" algn="l" rtl="0" eaLnBrk="0" fontAlgn="base" hangingPunct="0">
                <a:spcBef>
                  <a:spcPct val="0"/>
                </a:spcBef>
                <a:spcAft>
                  <a:spcPct val="0"/>
                </a:spcAft>
                <a:defRPr sz="2000" b="1" kern="1200">
                  <a:solidFill>
                    <a:schemeClr val="lt1"/>
                  </a:solidFill>
                  <a:latin typeface="+mn-lt"/>
                  <a:ea typeface="+mn-ea"/>
                  <a:cs typeface="+mn-cs"/>
                </a:defRPr>
              </a:lvl3pPr>
              <a:lvl4pPr marL="1371600" algn="l" rtl="0" eaLnBrk="0" fontAlgn="base" hangingPunct="0">
                <a:spcBef>
                  <a:spcPct val="0"/>
                </a:spcBef>
                <a:spcAft>
                  <a:spcPct val="0"/>
                </a:spcAft>
                <a:defRPr sz="2000" b="1" kern="1200">
                  <a:solidFill>
                    <a:schemeClr val="lt1"/>
                  </a:solidFill>
                  <a:latin typeface="+mn-lt"/>
                  <a:ea typeface="+mn-ea"/>
                  <a:cs typeface="+mn-cs"/>
                </a:defRPr>
              </a:lvl4pPr>
              <a:lvl5pPr marL="1828800" algn="l" rtl="0" eaLnBrk="0" fontAlgn="base" hangingPunct="0">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endParaRPr lang="en-US" sz="1350"/>
            </a:p>
          </p:txBody>
        </p:sp>
        <p:sp>
          <p:nvSpPr>
            <p:cNvPr id="11" name="Freeform: Shape 10">
              <a:extLst>
                <a:ext uri="{FF2B5EF4-FFF2-40B4-BE49-F238E27FC236}">
                  <a16:creationId xmlns:a16="http://schemas.microsoft.com/office/drawing/2014/main" id="{6A1C84DE-B9B2-37C5-0D71-22FFC07F353E}"/>
                </a:ext>
              </a:extLst>
            </p:cNvPr>
            <p:cNvSpPr/>
            <p:nvPr/>
          </p:nvSpPr>
          <p:spPr>
            <a:xfrm>
              <a:off x="4041261" y="4030877"/>
              <a:ext cx="1058931" cy="1055806"/>
            </a:xfrm>
            <a:custGeom>
              <a:avLst/>
              <a:gdLst>
                <a:gd name="connsiteX0" fmla="*/ 3376 w 1115032"/>
                <a:gd name="connsiteY0" fmla="*/ 0 h 1111741"/>
                <a:gd name="connsiteX1" fmla="*/ 12889 w 1115032"/>
                <a:gd name="connsiteY1" fmla="*/ 4583 h 1111741"/>
                <a:gd name="connsiteX2" fmla="*/ 558186 w 1115032"/>
                <a:gd name="connsiteY2" fmla="*/ 114673 h 1111741"/>
                <a:gd name="connsiteX3" fmla="*/ 1103483 w 1115032"/>
                <a:gd name="connsiteY3" fmla="*/ 4583 h 1111741"/>
                <a:gd name="connsiteX4" fmla="*/ 1111688 w 1115032"/>
                <a:gd name="connsiteY4" fmla="*/ 631 h 1111741"/>
                <a:gd name="connsiteX5" fmla="*/ 1115032 w 1115032"/>
                <a:gd name="connsiteY5" fmla="*/ 66856 h 1111741"/>
                <a:gd name="connsiteX6" fmla="*/ 560701 w 1115032"/>
                <a:gd name="connsiteY6" fmla="*/ 1109429 h 1111741"/>
                <a:gd name="connsiteX7" fmla="*/ 556896 w 1115032"/>
                <a:gd name="connsiteY7" fmla="*/ 1111741 h 1111741"/>
                <a:gd name="connsiteX8" fmla="*/ 554922 w 1115032"/>
                <a:gd name="connsiteY8" fmla="*/ 1110542 h 1111741"/>
                <a:gd name="connsiteX9" fmla="*/ 0 w 1115032"/>
                <a:gd name="connsiteY9" fmla="*/ 66857 h 1111741"/>
                <a:gd name="connsiteX10" fmla="*/ 3376 w 1115032"/>
                <a:gd name="connsiteY10" fmla="*/ 0 h 11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5032" h="1111741">
                  <a:moveTo>
                    <a:pt x="3376" y="0"/>
                  </a:moveTo>
                  <a:lnTo>
                    <a:pt x="12889" y="4583"/>
                  </a:lnTo>
                  <a:cubicBezTo>
                    <a:pt x="180492" y="75473"/>
                    <a:pt x="364761" y="114673"/>
                    <a:pt x="558186" y="114673"/>
                  </a:cubicBezTo>
                  <a:cubicBezTo>
                    <a:pt x="751611" y="114673"/>
                    <a:pt x="935880" y="75473"/>
                    <a:pt x="1103483" y="4583"/>
                  </a:cubicBezTo>
                  <a:lnTo>
                    <a:pt x="1111688" y="631"/>
                  </a:lnTo>
                  <a:lnTo>
                    <a:pt x="1115032" y="66856"/>
                  </a:lnTo>
                  <a:cubicBezTo>
                    <a:pt x="1115032" y="500849"/>
                    <a:pt x="895145" y="883483"/>
                    <a:pt x="560701" y="1109429"/>
                  </a:cubicBezTo>
                  <a:lnTo>
                    <a:pt x="556896" y="1111741"/>
                  </a:lnTo>
                  <a:lnTo>
                    <a:pt x="554922" y="1110542"/>
                  </a:lnTo>
                  <a:cubicBezTo>
                    <a:pt x="220122" y="884355"/>
                    <a:pt x="0" y="501312"/>
                    <a:pt x="0" y="66857"/>
                  </a:cubicBezTo>
                  <a:lnTo>
                    <a:pt x="337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algn="l" rtl="0" eaLnBrk="0" fontAlgn="base" hangingPunct="0">
                <a:spcBef>
                  <a:spcPct val="0"/>
                </a:spcBef>
                <a:spcAft>
                  <a:spcPct val="0"/>
                </a:spcAft>
                <a:defRPr sz="2000" b="1" kern="1200">
                  <a:solidFill>
                    <a:schemeClr val="lt1"/>
                  </a:solidFill>
                  <a:latin typeface="+mn-lt"/>
                  <a:ea typeface="+mn-ea"/>
                  <a:cs typeface="+mn-cs"/>
                </a:defRPr>
              </a:lvl1pPr>
              <a:lvl2pPr marL="457200" algn="l" rtl="0" eaLnBrk="0" fontAlgn="base" hangingPunct="0">
                <a:spcBef>
                  <a:spcPct val="0"/>
                </a:spcBef>
                <a:spcAft>
                  <a:spcPct val="0"/>
                </a:spcAft>
                <a:defRPr sz="2000" b="1" kern="1200">
                  <a:solidFill>
                    <a:schemeClr val="lt1"/>
                  </a:solidFill>
                  <a:latin typeface="+mn-lt"/>
                  <a:ea typeface="+mn-ea"/>
                  <a:cs typeface="+mn-cs"/>
                </a:defRPr>
              </a:lvl2pPr>
              <a:lvl3pPr marL="914400" algn="l" rtl="0" eaLnBrk="0" fontAlgn="base" hangingPunct="0">
                <a:spcBef>
                  <a:spcPct val="0"/>
                </a:spcBef>
                <a:spcAft>
                  <a:spcPct val="0"/>
                </a:spcAft>
                <a:defRPr sz="2000" b="1" kern="1200">
                  <a:solidFill>
                    <a:schemeClr val="lt1"/>
                  </a:solidFill>
                  <a:latin typeface="+mn-lt"/>
                  <a:ea typeface="+mn-ea"/>
                  <a:cs typeface="+mn-cs"/>
                </a:defRPr>
              </a:lvl3pPr>
              <a:lvl4pPr marL="1371600" algn="l" rtl="0" eaLnBrk="0" fontAlgn="base" hangingPunct="0">
                <a:spcBef>
                  <a:spcPct val="0"/>
                </a:spcBef>
                <a:spcAft>
                  <a:spcPct val="0"/>
                </a:spcAft>
                <a:defRPr sz="2000" b="1" kern="1200">
                  <a:solidFill>
                    <a:schemeClr val="lt1"/>
                  </a:solidFill>
                  <a:latin typeface="+mn-lt"/>
                  <a:ea typeface="+mn-ea"/>
                  <a:cs typeface="+mn-cs"/>
                </a:defRPr>
              </a:lvl4pPr>
              <a:lvl5pPr marL="1828800" algn="l" rtl="0" eaLnBrk="0" fontAlgn="base" hangingPunct="0">
                <a:spcBef>
                  <a:spcPct val="0"/>
                </a:spcBef>
                <a:spcAft>
                  <a:spcPct val="0"/>
                </a:spcAft>
                <a:defRPr sz="2000" b="1" kern="1200">
                  <a:solidFill>
                    <a:schemeClr val="lt1"/>
                  </a:solidFill>
                  <a:latin typeface="+mn-lt"/>
                  <a:ea typeface="+mn-ea"/>
                  <a:cs typeface="+mn-cs"/>
                </a:defRPr>
              </a:lvl5pPr>
              <a:lvl6pPr marL="2286000" algn="l" defTabSz="914400" rtl="0" eaLnBrk="1" latinLnBrk="0" hangingPunct="1">
                <a:defRPr sz="2000" b="1" kern="1200">
                  <a:solidFill>
                    <a:schemeClr val="lt1"/>
                  </a:solidFill>
                  <a:latin typeface="+mn-lt"/>
                  <a:ea typeface="+mn-ea"/>
                  <a:cs typeface="+mn-cs"/>
                </a:defRPr>
              </a:lvl6pPr>
              <a:lvl7pPr marL="2743200" algn="l" defTabSz="914400" rtl="0" eaLnBrk="1" latinLnBrk="0" hangingPunct="1">
                <a:defRPr sz="2000" b="1" kern="1200">
                  <a:solidFill>
                    <a:schemeClr val="lt1"/>
                  </a:solidFill>
                  <a:latin typeface="+mn-lt"/>
                  <a:ea typeface="+mn-ea"/>
                  <a:cs typeface="+mn-cs"/>
                </a:defRPr>
              </a:lvl7pPr>
              <a:lvl8pPr marL="3200400" algn="l" defTabSz="914400" rtl="0" eaLnBrk="1" latinLnBrk="0" hangingPunct="1">
                <a:defRPr sz="2000" b="1" kern="1200">
                  <a:solidFill>
                    <a:schemeClr val="lt1"/>
                  </a:solidFill>
                  <a:latin typeface="+mn-lt"/>
                  <a:ea typeface="+mn-ea"/>
                  <a:cs typeface="+mn-cs"/>
                </a:defRPr>
              </a:lvl8pPr>
              <a:lvl9pPr marL="3657600" algn="l" defTabSz="914400" rtl="0" eaLnBrk="1" latinLnBrk="0" hangingPunct="1">
                <a:defRPr sz="2000" b="1" kern="1200">
                  <a:solidFill>
                    <a:schemeClr val="lt1"/>
                  </a:solidFill>
                  <a:latin typeface="+mn-lt"/>
                  <a:ea typeface="+mn-ea"/>
                  <a:cs typeface="+mn-cs"/>
                </a:defRPr>
              </a:lvl9pPr>
            </a:lstStyle>
            <a:p>
              <a:pPr algn="ctr"/>
              <a:endParaRPr lang="en-US" sz="1350"/>
            </a:p>
          </p:txBody>
        </p:sp>
        <p:sp>
          <p:nvSpPr>
            <p:cNvPr id="12" name="Rectangle 11">
              <a:extLst>
                <a:ext uri="{FF2B5EF4-FFF2-40B4-BE49-F238E27FC236}">
                  <a16:creationId xmlns:a16="http://schemas.microsoft.com/office/drawing/2014/main" id="{DFC67EEE-4E64-4264-9D7C-0E00B86EE91B}"/>
                </a:ext>
              </a:extLst>
            </p:cNvPr>
            <p:cNvSpPr/>
            <p:nvPr/>
          </p:nvSpPr>
          <p:spPr>
            <a:xfrm>
              <a:off x="4255108" y="1668600"/>
              <a:ext cx="631233" cy="276109"/>
            </a:xfrm>
            <a:prstGeom prst="rect">
              <a:avLst/>
            </a:prstGeom>
          </p:spPr>
          <p:txBody>
            <a:bodyPr wrap="none" lIns="91440" tIns="45720" rIns="91440" bIns="45720" anchor="b">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r>
                <a:rPr lang="en-US" sz="1800" u="sng" dirty="0">
                  <a:latin typeface="Calibri"/>
                  <a:cs typeface="Calibri"/>
                </a:rPr>
                <a:t>C-Suite</a:t>
              </a:r>
              <a:endParaRPr lang="en-US" sz="1400" b="1" u="sng"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EFB27244-FDFD-5E68-39A2-13E9E973A9B1}"/>
                </a:ext>
              </a:extLst>
            </p:cNvPr>
            <p:cNvSpPr/>
            <p:nvPr/>
          </p:nvSpPr>
          <p:spPr>
            <a:xfrm>
              <a:off x="2908814" y="3627691"/>
              <a:ext cx="610485" cy="299119"/>
            </a:xfrm>
            <a:prstGeom prst="rect">
              <a:avLst/>
            </a:prstGeom>
          </p:spPr>
          <p:txBody>
            <a:bodyPr wrap="none" lIns="91440" tIns="45720" rIns="91440" bIns="45720" anchor="b">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r"/>
              <a:r>
                <a:rPr lang="en-US" b="1" u="sng" dirty="0">
                  <a:latin typeface="Calibri"/>
                  <a:cs typeface="Calibri"/>
                </a:rPr>
                <a:t>GMEC</a:t>
              </a:r>
            </a:p>
          </p:txBody>
        </p:sp>
        <p:sp>
          <p:nvSpPr>
            <p:cNvPr id="14" name="Rectangle 13">
              <a:extLst>
                <a:ext uri="{FF2B5EF4-FFF2-40B4-BE49-F238E27FC236}">
                  <a16:creationId xmlns:a16="http://schemas.microsoft.com/office/drawing/2014/main" id="{CE1EF918-8847-40C6-97B9-334D3962E4D2}"/>
                </a:ext>
              </a:extLst>
            </p:cNvPr>
            <p:cNvSpPr/>
            <p:nvPr/>
          </p:nvSpPr>
          <p:spPr>
            <a:xfrm>
              <a:off x="5485861" y="3767432"/>
              <a:ext cx="402243" cy="276109"/>
            </a:xfrm>
            <a:prstGeom prst="rect">
              <a:avLst/>
            </a:prstGeom>
          </p:spPr>
          <p:txBody>
            <a:bodyPr wrap="none" lIns="91440" tIns="45720" rIns="91440" bIns="45720" anchor="b">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r>
                <a:rPr lang="en-US" sz="1800" b="1" u="sng" dirty="0">
                  <a:latin typeface="Calibri" panose="020F0502020204030204" pitchFamily="34" charset="0"/>
                  <a:cs typeface="Calibri" panose="020F0502020204030204" pitchFamily="34" charset="0"/>
                </a:rPr>
                <a:t>DIO</a:t>
              </a:r>
            </a:p>
          </p:txBody>
        </p:sp>
        <p:sp>
          <p:nvSpPr>
            <p:cNvPr id="15" name="Rectangle 14">
              <a:extLst>
                <a:ext uri="{FF2B5EF4-FFF2-40B4-BE49-F238E27FC236}">
                  <a16:creationId xmlns:a16="http://schemas.microsoft.com/office/drawing/2014/main" id="{C395BAB9-31C6-942C-8EAB-61AA72864010}"/>
                </a:ext>
              </a:extLst>
            </p:cNvPr>
            <p:cNvSpPr/>
            <p:nvPr/>
          </p:nvSpPr>
          <p:spPr>
            <a:xfrm>
              <a:off x="4091442" y="3338997"/>
              <a:ext cx="1025241" cy="483192"/>
            </a:xfrm>
            <a:prstGeom prst="rect">
              <a:avLst/>
            </a:prstGeom>
          </p:spPr>
          <p:txBody>
            <a:bodyPr wrap="square" lIns="91440" tIns="45720" rIns="91440" bIns="45720" anchor="ctr">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r>
                <a:rPr lang="en-US" sz="1800" b="1">
                  <a:latin typeface="Calibri" panose="020F0502020204030204" pitchFamily="34" charset="0"/>
                  <a:cs typeface="Calibri" panose="020F0502020204030204" pitchFamily="34" charset="0"/>
                </a:rPr>
                <a:t>Common Goals</a:t>
              </a:r>
            </a:p>
          </p:txBody>
        </p:sp>
        <p:sp>
          <p:nvSpPr>
            <p:cNvPr id="16" name="Rectangle 15">
              <a:extLst>
                <a:ext uri="{FF2B5EF4-FFF2-40B4-BE49-F238E27FC236}">
                  <a16:creationId xmlns:a16="http://schemas.microsoft.com/office/drawing/2014/main" id="{6B93A44D-B666-4A82-60C8-C69B4E7A75F2}"/>
                </a:ext>
              </a:extLst>
            </p:cNvPr>
            <p:cNvSpPr/>
            <p:nvPr/>
          </p:nvSpPr>
          <p:spPr>
            <a:xfrm>
              <a:off x="3732815" y="1915726"/>
              <a:ext cx="1675820" cy="1104438"/>
            </a:xfrm>
            <a:prstGeom prst="rect">
              <a:avLst/>
            </a:prstGeom>
          </p:spPr>
          <p:txBody>
            <a:bodyPr wrap="square" lIns="91440" tIns="45720" rIns="91440" bIns="45720" anchor="t">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r>
                <a:rPr lang="en-US" sz="1800" dirty="0">
                  <a:latin typeface="Calibri" panose="020F0502020204030204" pitchFamily="34" charset="0"/>
                  <a:cs typeface="Calibri" panose="020F0502020204030204" pitchFamily="34" charset="0"/>
                </a:rPr>
                <a:t>Guide</a:t>
              </a:r>
            </a:p>
            <a:p>
              <a:pPr algn="ctr"/>
              <a:r>
                <a:rPr lang="en-US" sz="1800" dirty="0">
                  <a:latin typeface="Calibri" panose="020F0502020204030204" pitchFamily="34" charset="0"/>
                  <a:cs typeface="Calibri" panose="020F0502020204030204" pitchFamily="34" charset="0"/>
                </a:rPr>
                <a:t>Support</a:t>
              </a:r>
            </a:p>
            <a:p>
              <a:pPr algn="ctr"/>
              <a:r>
                <a:rPr lang="en-US" sz="1800" dirty="0">
                  <a:latin typeface="Calibri" panose="020F0502020204030204" pitchFamily="34" charset="0"/>
                  <a:cs typeface="Calibri" panose="020F0502020204030204" pitchFamily="34" charset="0"/>
                </a:rPr>
                <a:t>Confirm</a:t>
              </a:r>
            </a:p>
            <a:p>
              <a:pPr algn="ctr"/>
              <a:r>
                <a:rPr lang="en-US" sz="1800" dirty="0">
                  <a:latin typeface="Calibri" panose="020F0502020204030204" pitchFamily="34" charset="0"/>
                  <a:cs typeface="Calibri" panose="020F0502020204030204" pitchFamily="34" charset="0"/>
                </a:rPr>
                <a:t>Question</a:t>
              </a:r>
            </a:p>
            <a:p>
              <a:pPr algn="ctr"/>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pPr algn="ctr"/>
              <a:endParaRPr lang="en-US" sz="9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4693816-DE78-B1DE-CE7B-29EEB2195B0D}"/>
                </a:ext>
              </a:extLst>
            </p:cNvPr>
            <p:cNvSpPr/>
            <p:nvPr/>
          </p:nvSpPr>
          <p:spPr>
            <a:xfrm>
              <a:off x="2859468" y="3867556"/>
              <a:ext cx="1103306" cy="1173465"/>
            </a:xfrm>
            <a:prstGeom prst="rect">
              <a:avLst/>
            </a:prstGeom>
          </p:spPr>
          <p:txBody>
            <a:bodyPr wrap="square" lIns="91440" tIns="45720" rIns="91440" bIns="45720" anchor="t">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r>
                <a:rPr lang="en-US" sz="1600" dirty="0">
                  <a:latin typeface="Calibri"/>
                  <a:cs typeface="Calibri"/>
                </a:rPr>
                <a:t>Develop</a:t>
              </a:r>
            </a:p>
            <a:p>
              <a:pPr algn="ctr"/>
              <a:r>
                <a:rPr lang="en-US" sz="1600" dirty="0">
                  <a:latin typeface="Calibri"/>
                  <a:cs typeface="Calibri"/>
                </a:rPr>
                <a:t>Question</a:t>
              </a:r>
            </a:p>
            <a:p>
              <a:pPr algn="ctr"/>
              <a:r>
                <a:rPr lang="en-US" sz="1600" dirty="0">
                  <a:latin typeface="Calibri"/>
                  <a:cs typeface="Calibri"/>
                </a:rPr>
                <a:t>Prepare</a:t>
              </a:r>
            </a:p>
            <a:p>
              <a:pPr algn="ctr"/>
              <a:r>
                <a:rPr lang="en-US" sz="1600" dirty="0">
                  <a:latin typeface="Calibri"/>
                  <a:cs typeface="Calibri"/>
                </a:rPr>
                <a:t>Participate</a:t>
              </a:r>
            </a:p>
            <a:p>
              <a:pPr algn="ctr"/>
              <a:r>
                <a:rPr lang="en-US" sz="1600" dirty="0">
                  <a:latin typeface="Calibri"/>
                  <a:cs typeface="Calibri"/>
                </a:rPr>
                <a:t>Support</a:t>
              </a:r>
            </a:p>
            <a:p>
              <a:pPr algn="ctr"/>
              <a:r>
                <a:rPr lang="en-US" sz="1600" dirty="0">
                  <a:latin typeface="Calibri"/>
                  <a:cs typeface="Calibri"/>
                </a:rPr>
                <a:t>Oversee</a:t>
              </a:r>
            </a:p>
          </p:txBody>
        </p:sp>
        <p:sp>
          <p:nvSpPr>
            <p:cNvPr id="18" name="Rectangle 17">
              <a:extLst>
                <a:ext uri="{FF2B5EF4-FFF2-40B4-BE49-F238E27FC236}">
                  <a16:creationId xmlns:a16="http://schemas.microsoft.com/office/drawing/2014/main" id="{6BDC070E-D5FE-A7DA-2BAB-04DB58B6BA7B}"/>
                </a:ext>
              </a:extLst>
            </p:cNvPr>
            <p:cNvSpPr/>
            <p:nvPr/>
          </p:nvSpPr>
          <p:spPr>
            <a:xfrm>
              <a:off x="5155921" y="3874459"/>
              <a:ext cx="1103306" cy="1092933"/>
            </a:xfrm>
            <a:prstGeom prst="rect">
              <a:avLst/>
            </a:prstGeom>
          </p:spPr>
          <p:txBody>
            <a:bodyPr wrap="square" lIns="91440" tIns="45720" rIns="91440" bIns="45720" anchor="t">
              <a:spAutoFit/>
            </a:bodyPr>
            <a:ls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endParaRPr lang="en-US" sz="900" dirty="0">
                <a:solidFill>
                  <a:schemeClr val="tx1">
                    <a:lumMod val="65000"/>
                    <a:lumOff val="35000"/>
                  </a:schemeClr>
                </a:solidFill>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Lead</a:t>
              </a:r>
            </a:p>
            <a:p>
              <a:pPr algn="ctr"/>
              <a:r>
                <a:rPr lang="en-US" sz="1600" dirty="0">
                  <a:latin typeface="Calibri" panose="020F0502020204030204" pitchFamily="34" charset="0"/>
                  <a:cs typeface="Calibri" panose="020F0502020204030204" pitchFamily="34" charset="0"/>
                </a:rPr>
                <a:t>Develop</a:t>
              </a:r>
            </a:p>
            <a:p>
              <a:pPr algn="ctr"/>
              <a:r>
                <a:rPr lang="en-US" sz="1600" dirty="0">
                  <a:latin typeface="Calibri" panose="020F0502020204030204" pitchFamily="34" charset="0"/>
                  <a:cs typeface="Calibri" panose="020F0502020204030204" pitchFamily="34" charset="0"/>
                </a:rPr>
                <a:t>Share</a:t>
              </a:r>
            </a:p>
            <a:p>
              <a:pPr algn="ctr"/>
              <a:r>
                <a:rPr lang="en-US" sz="1600" dirty="0">
                  <a:latin typeface="Calibri" panose="020F0502020204030204" pitchFamily="34" charset="0"/>
                  <a:cs typeface="Calibri" panose="020F0502020204030204" pitchFamily="34" charset="0"/>
                </a:rPr>
                <a:t>Listen</a:t>
              </a:r>
            </a:p>
            <a:p>
              <a:pPr algn="ctr"/>
              <a:r>
                <a:rPr lang="en-US" sz="1600" dirty="0">
                  <a:latin typeface="Calibri" panose="020F0502020204030204" pitchFamily="34" charset="0"/>
                  <a:cs typeface="Calibri" panose="020F0502020204030204" pitchFamily="34" charset="0"/>
                </a:rPr>
                <a:t>Support</a:t>
              </a:r>
            </a:p>
          </p:txBody>
        </p:sp>
        <p:pic>
          <p:nvPicPr>
            <p:cNvPr id="19" name="Graphic 14" descr="Unlock">
              <a:extLst>
                <a:ext uri="{FF2B5EF4-FFF2-40B4-BE49-F238E27FC236}">
                  <a16:creationId xmlns:a16="http://schemas.microsoft.com/office/drawing/2014/main" id="{0CA19E6A-0012-D035-6E93-E87B8CA6BC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5077" y="3030326"/>
              <a:ext cx="473306" cy="473306"/>
            </a:xfrm>
            <a:prstGeom prst="rect">
              <a:avLst/>
            </a:prstGeom>
          </p:spPr>
        </p:pic>
        <p:pic>
          <p:nvPicPr>
            <p:cNvPr id="20" name="Graphic 15" descr="Tools">
              <a:extLst>
                <a:ext uri="{FF2B5EF4-FFF2-40B4-BE49-F238E27FC236}">
                  <a16:creationId xmlns:a16="http://schemas.microsoft.com/office/drawing/2014/main" id="{783851FA-EE18-C8E3-D753-BB8D25736F8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3195" y="3030326"/>
              <a:ext cx="473306" cy="473306"/>
            </a:xfrm>
            <a:prstGeom prst="rect">
              <a:avLst/>
            </a:prstGeom>
          </p:spPr>
        </p:pic>
        <p:pic>
          <p:nvPicPr>
            <p:cNvPr id="21" name="Graphic 16" descr="Bullseye">
              <a:extLst>
                <a:ext uri="{FF2B5EF4-FFF2-40B4-BE49-F238E27FC236}">
                  <a16:creationId xmlns:a16="http://schemas.microsoft.com/office/drawing/2014/main" id="{DCA2B0D8-AF2E-5310-BEBA-0309CD2ED7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7680" y="4284459"/>
              <a:ext cx="548640" cy="548640"/>
            </a:xfrm>
            <a:prstGeom prst="rect">
              <a:avLst/>
            </a:prstGeom>
          </p:spPr>
        </p:pic>
      </p:grpSp>
    </p:spTree>
    <p:extLst>
      <p:ext uri="{BB962C8B-B14F-4D97-AF65-F5344CB8AC3E}">
        <p14:creationId xmlns:p14="http://schemas.microsoft.com/office/powerpoint/2010/main" val="313281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41">
            <a:extLst>
              <a:ext uri="{FF2B5EF4-FFF2-40B4-BE49-F238E27FC236}">
                <a16:creationId xmlns:a16="http://schemas.microsoft.com/office/drawing/2014/main" id="{2D4D62E8-7DA6-462A-9A1C-936C760FFCFF}"/>
              </a:ext>
            </a:extLst>
          </p:cNvPr>
          <p:cNvSpPr>
            <a:spLocks/>
          </p:cNvSpPr>
          <p:nvPr/>
        </p:nvSpPr>
        <p:spPr bwMode="auto">
          <a:xfrm flipH="1">
            <a:off x="4691961" y="1953268"/>
            <a:ext cx="1274137" cy="1271666"/>
          </a:xfrm>
          <a:custGeom>
            <a:avLst/>
            <a:gdLst>
              <a:gd name="T0" fmla="*/ 1537 w 3610"/>
              <a:gd name="T1" fmla="*/ 0 h 3603"/>
              <a:gd name="T2" fmla="*/ 1552 w 3610"/>
              <a:gd name="T3" fmla="*/ 356 h 3603"/>
              <a:gd name="T4" fmla="*/ 1647 w 3610"/>
              <a:gd name="T5" fmla="*/ 486 h 3603"/>
              <a:gd name="T6" fmla="*/ 1807 w 3610"/>
              <a:gd name="T7" fmla="*/ 536 h 3603"/>
              <a:gd name="T8" fmla="*/ 2428 w 3610"/>
              <a:gd name="T9" fmla="*/ 526 h 3603"/>
              <a:gd name="T10" fmla="*/ 2558 w 3610"/>
              <a:gd name="T11" fmla="*/ 426 h 3603"/>
              <a:gd name="T12" fmla="*/ 2609 w 3610"/>
              <a:gd name="T13" fmla="*/ 270 h 3603"/>
              <a:gd name="T14" fmla="*/ 3410 w 3610"/>
              <a:gd name="T15" fmla="*/ 0 h 3603"/>
              <a:gd name="T16" fmla="*/ 3525 w 3610"/>
              <a:gd name="T17" fmla="*/ 40 h 3603"/>
              <a:gd name="T18" fmla="*/ 3600 w 3610"/>
              <a:gd name="T19" fmla="*/ 135 h 3603"/>
              <a:gd name="T20" fmla="*/ 3610 w 3610"/>
              <a:gd name="T21" fmla="*/ 996 h 3603"/>
              <a:gd name="T22" fmla="*/ 3254 w 3610"/>
              <a:gd name="T23" fmla="*/ 1011 h 3603"/>
              <a:gd name="T24" fmla="*/ 3119 w 3610"/>
              <a:gd name="T25" fmla="*/ 1106 h 3603"/>
              <a:gd name="T26" fmla="*/ 3069 w 3610"/>
              <a:gd name="T27" fmla="*/ 1266 h 3603"/>
              <a:gd name="T28" fmla="*/ 3084 w 3610"/>
              <a:gd name="T29" fmla="*/ 1887 h 3603"/>
              <a:gd name="T30" fmla="*/ 3179 w 3610"/>
              <a:gd name="T31" fmla="*/ 2017 h 3603"/>
              <a:gd name="T32" fmla="*/ 3340 w 3610"/>
              <a:gd name="T33" fmla="*/ 2072 h 3603"/>
              <a:gd name="T34" fmla="*/ 3610 w 3610"/>
              <a:gd name="T35" fmla="*/ 2867 h 3603"/>
              <a:gd name="T36" fmla="*/ 3570 w 3610"/>
              <a:gd name="T37" fmla="*/ 2987 h 3603"/>
              <a:gd name="T38" fmla="*/ 3470 w 3610"/>
              <a:gd name="T39" fmla="*/ 3057 h 3603"/>
              <a:gd name="T40" fmla="*/ 2609 w 3610"/>
              <a:gd name="T41" fmla="*/ 3067 h 3603"/>
              <a:gd name="T42" fmla="*/ 2599 w 3610"/>
              <a:gd name="T43" fmla="*/ 3418 h 3603"/>
              <a:gd name="T44" fmla="*/ 2498 w 3610"/>
              <a:gd name="T45" fmla="*/ 3553 h 3603"/>
              <a:gd name="T46" fmla="*/ 2343 w 3610"/>
              <a:gd name="T47" fmla="*/ 3603 h 3603"/>
              <a:gd name="T48" fmla="*/ 1722 w 3610"/>
              <a:gd name="T49" fmla="*/ 3588 h 3603"/>
              <a:gd name="T50" fmla="*/ 1587 w 3610"/>
              <a:gd name="T51" fmla="*/ 3493 h 3603"/>
              <a:gd name="T52" fmla="*/ 1537 w 3610"/>
              <a:gd name="T53" fmla="*/ 3333 h 3603"/>
              <a:gd name="T54" fmla="*/ 741 w 3610"/>
              <a:gd name="T55" fmla="*/ 3067 h 3603"/>
              <a:gd name="T56" fmla="*/ 621 w 3610"/>
              <a:gd name="T57" fmla="*/ 3027 h 3603"/>
              <a:gd name="T58" fmla="*/ 551 w 3610"/>
              <a:gd name="T59" fmla="*/ 2932 h 3603"/>
              <a:gd name="T60" fmla="*/ 541 w 3610"/>
              <a:gd name="T61" fmla="*/ 2072 h 3603"/>
              <a:gd name="T62" fmla="*/ 185 w 3610"/>
              <a:gd name="T63" fmla="*/ 2057 h 3603"/>
              <a:gd name="T64" fmla="*/ 55 w 3610"/>
              <a:gd name="T65" fmla="*/ 1962 h 3603"/>
              <a:gd name="T66" fmla="*/ 0 w 3610"/>
              <a:gd name="T67" fmla="*/ 1802 h 3603"/>
              <a:gd name="T68" fmla="*/ 15 w 3610"/>
              <a:gd name="T69" fmla="*/ 1181 h 3603"/>
              <a:gd name="T70" fmla="*/ 110 w 3610"/>
              <a:gd name="T71" fmla="*/ 1051 h 3603"/>
              <a:gd name="T72" fmla="*/ 270 w 3610"/>
              <a:gd name="T73" fmla="*/ 996 h 3603"/>
              <a:gd name="T74" fmla="*/ 541 w 3610"/>
              <a:gd name="T75" fmla="*/ 200 h 3603"/>
              <a:gd name="T76" fmla="*/ 581 w 3610"/>
              <a:gd name="T77" fmla="*/ 80 h 3603"/>
              <a:gd name="T78" fmla="*/ 676 w 3610"/>
              <a:gd name="T79" fmla="*/ 10 h 3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10" h="3603">
                <a:moveTo>
                  <a:pt x="741" y="0"/>
                </a:moveTo>
                <a:lnTo>
                  <a:pt x="1537" y="0"/>
                </a:lnTo>
                <a:lnTo>
                  <a:pt x="1537" y="270"/>
                </a:lnTo>
                <a:lnTo>
                  <a:pt x="1552" y="356"/>
                </a:lnTo>
                <a:lnTo>
                  <a:pt x="1587" y="426"/>
                </a:lnTo>
                <a:lnTo>
                  <a:pt x="1647" y="486"/>
                </a:lnTo>
                <a:lnTo>
                  <a:pt x="1722" y="526"/>
                </a:lnTo>
                <a:lnTo>
                  <a:pt x="1807" y="536"/>
                </a:lnTo>
                <a:lnTo>
                  <a:pt x="2343" y="536"/>
                </a:lnTo>
                <a:lnTo>
                  <a:pt x="2428" y="526"/>
                </a:lnTo>
                <a:lnTo>
                  <a:pt x="2498" y="486"/>
                </a:lnTo>
                <a:lnTo>
                  <a:pt x="2558" y="426"/>
                </a:lnTo>
                <a:lnTo>
                  <a:pt x="2599" y="356"/>
                </a:lnTo>
                <a:lnTo>
                  <a:pt x="2609" y="270"/>
                </a:lnTo>
                <a:lnTo>
                  <a:pt x="2609" y="0"/>
                </a:lnTo>
                <a:lnTo>
                  <a:pt x="3410" y="0"/>
                </a:lnTo>
                <a:lnTo>
                  <a:pt x="3470" y="10"/>
                </a:lnTo>
                <a:lnTo>
                  <a:pt x="3525" y="40"/>
                </a:lnTo>
                <a:lnTo>
                  <a:pt x="3570" y="80"/>
                </a:lnTo>
                <a:lnTo>
                  <a:pt x="3600" y="135"/>
                </a:lnTo>
                <a:lnTo>
                  <a:pt x="3610" y="200"/>
                </a:lnTo>
                <a:lnTo>
                  <a:pt x="3610" y="996"/>
                </a:lnTo>
                <a:lnTo>
                  <a:pt x="3340" y="996"/>
                </a:lnTo>
                <a:lnTo>
                  <a:pt x="3254" y="1011"/>
                </a:lnTo>
                <a:lnTo>
                  <a:pt x="3179" y="1051"/>
                </a:lnTo>
                <a:lnTo>
                  <a:pt x="3119" y="1106"/>
                </a:lnTo>
                <a:lnTo>
                  <a:pt x="3084" y="1181"/>
                </a:lnTo>
                <a:lnTo>
                  <a:pt x="3069" y="1266"/>
                </a:lnTo>
                <a:lnTo>
                  <a:pt x="3069" y="1802"/>
                </a:lnTo>
                <a:lnTo>
                  <a:pt x="3084" y="1887"/>
                </a:lnTo>
                <a:lnTo>
                  <a:pt x="3119" y="1962"/>
                </a:lnTo>
                <a:lnTo>
                  <a:pt x="3179" y="2017"/>
                </a:lnTo>
                <a:lnTo>
                  <a:pt x="3254" y="2057"/>
                </a:lnTo>
                <a:lnTo>
                  <a:pt x="3340" y="2072"/>
                </a:lnTo>
                <a:lnTo>
                  <a:pt x="3610" y="2072"/>
                </a:lnTo>
                <a:lnTo>
                  <a:pt x="3610" y="2867"/>
                </a:lnTo>
                <a:lnTo>
                  <a:pt x="3600" y="2932"/>
                </a:lnTo>
                <a:lnTo>
                  <a:pt x="3570" y="2987"/>
                </a:lnTo>
                <a:lnTo>
                  <a:pt x="3525" y="3027"/>
                </a:lnTo>
                <a:lnTo>
                  <a:pt x="3470" y="3057"/>
                </a:lnTo>
                <a:lnTo>
                  <a:pt x="3410" y="3067"/>
                </a:lnTo>
                <a:lnTo>
                  <a:pt x="2609" y="3067"/>
                </a:lnTo>
                <a:lnTo>
                  <a:pt x="2609" y="3333"/>
                </a:lnTo>
                <a:lnTo>
                  <a:pt x="2599" y="3418"/>
                </a:lnTo>
                <a:lnTo>
                  <a:pt x="2558" y="3493"/>
                </a:lnTo>
                <a:lnTo>
                  <a:pt x="2498" y="3553"/>
                </a:lnTo>
                <a:lnTo>
                  <a:pt x="2428" y="3588"/>
                </a:lnTo>
                <a:lnTo>
                  <a:pt x="2343" y="3603"/>
                </a:lnTo>
                <a:lnTo>
                  <a:pt x="1807" y="3603"/>
                </a:lnTo>
                <a:lnTo>
                  <a:pt x="1722" y="3588"/>
                </a:lnTo>
                <a:lnTo>
                  <a:pt x="1647" y="3553"/>
                </a:lnTo>
                <a:lnTo>
                  <a:pt x="1587" y="3493"/>
                </a:lnTo>
                <a:lnTo>
                  <a:pt x="1552" y="3418"/>
                </a:lnTo>
                <a:lnTo>
                  <a:pt x="1537" y="3333"/>
                </a:lnTo>
                <a:lnTo>
                  <a:pt x="1537" y="3067"/>
                </a:lnTo>
                <a:lnTo>
                  <a:pt x="741" y="3067"/>
                </a:lnTo>
                <a:lnTo>
                  <a:pt x="676" y="3057"/>
                </a:lnTo>
                <a:lnTo>
                  <a:pt x="621" y="3027"/>
                </a:lnTo>
                <a:lnTo>
                  <a:pt x="581" y="2987"/>
                </a:lnTo>
                <a:lnTo>
                  <a:pt x="551" y="2932"/>
                </a:lnTo>
                <a:lnTo>
                  <a:pt x="541" y="2867"/>
                </a:lnTo>
                <a:lnTo>
                  <a:pt x="541" y="2072"/>
                </a:lnTo>
                <a:lnTo>
                  <a:pt x="270" y="2072"/>
                </a:lnTo>
                <a:lnTo>
                  <a:pt x="185" y="2057"/>
                </a:lnTo>
                <a:lnTo>
                  <a:pt x="110" y="2017"/>
                </a:lnTo>
                <a:lnTo>
                  <a:pt x="55" y="1962"/>
                </a:lnTo>
                <a:lnTo>
                  <a:pt x="15" y="1887"/>
                </a:lnTo>
                <a:lnTo>
                  <a:pt x="0" y="1802"/>
                </a:lnTo>
                <a:lnTo>
                  <a:pt x="0" y="1266"/>
                </a:lnTo>
                <a:lnTo>
                  <a:pt x="15" y="1181"/>
                </a:lnTo>
                <a:lnTo>
                  <a:pt x="55" y="1106"/>
                </a:lnTo>
                <a:lnTo>
                  <a:pt x="110" y="1051"/>
                </a:lnTo>
                <a:lnTo>
                  <a:pt x="185" y="1011"/>
                </a:lnTo>
                <a:lnTo>
                  <a:pt x="270" y="996"/>
                </a:lnTo>
                <a:lnTo>
                  <a:pt x="541" y="996"/>
                </a:lnTo>
                <a:lnTo>
                  <a:pt x="541" y="200"/>
                </a:lnTo>
                <a:lnTo>
                  <a:pt x="551" y="135"/>
                </a:lnTo>
                <a:lnTo>
                  <a:pt x="581" y="80"/>
                </a:lnTo>
                <a:lnTo>
                  <a:pt x="621" y="40"/>
                </a:lnTo>
                <a:lnTo>
                  <a:pt x="676" y="10"/>
                </a:lnTo>
                <a:lnTo>
                  <a:pt x="741" y="0"/>
                </a:lnTo>
                <a:close/>
              </a:path>
            </a:pathLst>
          </a:custGeom>
          <a:solidFill>
            <a:schemeClr val="accent5"/>
          </a:solidFill>
          <a:ln w="25400">
            <a:solidFill>
              <a:schemeClr val="accent5">
                <a:lumMod val="50000"/>
              </a:schemeClr>
            </a:solid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87" name="Freeform 38">
            <a:extLst>
              <a:ext uri="{FF2B5EF4-FFF2-40B4-BE49-F238E27FC236}">
                <a16:creationId xmlns:a16="http://schemas.microsoft.com/office/drawing/2014/main" id="{025B9628-358A-4F95-A606-0A843C6D2C13}"/>
              </a:ext>
            </a:extLst>
          </p:cNvPr>
          <p:cNvSpPr>
            <a:spLocks/>
          </p:cNvSpPr>
          <p:nvPr/>
        </p:nvSpPr>
        <p:spPr bwMode="auto">
          <a:xfrm>
            <a:off x="528538" y="1943738"/>
            <a:ext cx="1461552" cy="1081076"/>
          </a:xfrm>
          <a:custGeom>
            <a:avLst/>
            <a:gdLst>
              <a:gd name="T0" fmla="*/ 1537 w 4141"/>
              <a:gd name="T1" fmla="*/ 0 h 3063"/>
              <a:gd name="T2" fmla="*/ 1552 w 4141"/>
              <a:gd name="T3" fmla="*/ 351 h 3063"/>
              <a:gd name="T4" fmla="*/ 1647 w 4141"/>
              <a:gd name="T5" fmla="*/ 481 h 3063"/>
              <a:gd name="T6" fmla="*/ 1803 w 4141"/>
              <a:gd name="T7" fmla="*/ 536 h 3063"/>
              <a:gd name="T8" fmla="*/ 2429 w 4141"/>
              <a:gd name="T9" fmla="*/ 521 h 3063"/>
              <a:gd name="T10" fmla="*/ 2559 w 4141"/>
              <a:gd name="T11" fmla="*/ 426 h 3063"/>
              <a:gd name="T12" fmla="*/ 2609 w 4141"/>
              <a:gd name="T13" fmla="*/ 266 h 3063"/>
              <a:gd name="T14" fmla="*/ 3410 w 4141"/>
              <a:gd name="T15" fmla="*/ 0 h 3063"/>
              <a:gd name="T16" fmla="*/ 3525 w 4141"/>
              <a:gd name="T17" fmla="*/ 35 h 3063"/>
              <a:gd name="T18" fmla="*/ 3595 w 4141"/>
              <a:gd name="T19" fmla="*/ 135 h 3063"/>
              <a:gd name="T20" fmla="*/ 3605 w 4141"/>
              <a:gd name="T21" fmla="*/ 996 h 3063"/>
              <a:gd name="T22" fmla="*/ 3956 w 4141"/>
              <a:gd name="T23" fmla="*/ 1011 h 3063"/>
              <a:gd name="T24" fmla="*/ 4091 w 4141"/>
              <a:gd name="T25" fmla="*/ 1106 h 3063"/>
              <a:gd name="T26" fmla="*/ 4141 w 4141"/>
              <a:gd name="T27" fmla="*/ 1261 h 3063"/>
              <a:gd name="T28" fmla="*/ 4126 w 4141"/>
              <a:gd name="T29" fmla="*/ 1887 h 3063"/>
              <a:gd name="T30" fmla="*/ 4031 w 4141"/>
              <a:gd name="T31" fmla="*/ 2017 h 3063"/>
              <a:gd name="T32" fmla="*/ 3871 w 4141"/>
              <a:gd name="T33" fmla="*/ 2067 h 3063"/>
              <a:gd name="T34" fmla="*/ 3605 w 4141"/>
              <a:gd name="T35" fmla="*/ 2867 h 3063"/>
              <a:gd name="T36" fmla="*/ 3570 w 4141"/>
              <a:gd name="T37" fmla="*/ 2983 h 3063"/>
              <a:gd name="T38" fmla="*/ 3470 w 4141"/>
              <a:gd name="T39" fmla="*/ 3053 h 3063"/>
              <a:gd name="T40" fmla="*/ 2609 w 4141"/>
              <a:gd name="T41" fmla="*/ 3063 h 3063"/>
              <a:gd name="T42" fmla="*/ 2594 w 4141"/>
              <a:gd name="T43" fmla="*/ 2712 h 3063"/>
              <a:gd name="T44" fmla="*/ 2499 w 4141"/>
              <a:gd name="T45" fmla="*/ 2582 h 3063"/>
              <a:gd name="T46" fmla="*/ 2343 w 4141"/>
              <a:gd name="T47" fmla="*/ 2527 h 3063"/>
              <a:gd name="T48" fmla="*/ 1717 w 4141"/>
              <a:gd name="T49" fmla="*/ 2542 h 3063"/>
              <a:gd name="T50" fmla="*/ 1587 w 4141"/>
              <a:gd name="T51" fmla="*/ 2637 h 3063"/>
              <a:gd name="T52" fmla="*/ 1537 w 4141"/>
              <a:gd name="T53" fmla="*/ 2797 h 3063"/>
              <a:gd name="T54" fmla="*/ 736 w 4141"/>
              <a:gd name="T55" fmla="*/ 3063 h 3063"/>
              <a:gd name="T56" fmla="*/ 621 w 4141"/>
              <a:gd name="T57" fmla="*/ 3028 h 3063"/>
              <a:gd name="T58" fmla="*/ 551 w 4141"/>
              <a:gd name="T59" fmla="*/ 2928 h 3063"/>
              <a:gd name="T60" fmla="*/ 541 w 4141"/>
              <a:gd name="T61" fmla="*/ 2067 h 3063"/>
              <a:gd name="T62" fmla="*/ 185 w 4141"/>
              <a:gd name="T63" fmla="*/ 2052 h 3063"/>
              <a:gd name="T64" fmla="*/ 50 w 4141"/>
              <a:gd name="T65" fmla="*/ 1957 h 3063"/>
              <a:gd name="T66" fmla="*/ 0 w 4141"/>
              <a:gd name="T67" fmla="*/ 1802 h 3063"/>
              <a:gd name="T68" fmla="*/ 15 w 4141"/>
              <a:gd name="T69" fmla="*/ 1176 h 3063"/>
              <a:gd name="T70" fmla="*/ 110 w 4141"/>
              <a:gd name="T71" fmla="*/ 1046 h 3063"/>
              <a:gd name="T72" fmla="*/ 270 w 4141"/>
              <a:gd name="T73" fmla="*/ 996 h 3063"/>
              <a:gd name="T74" fmla="*/ 541 w 4141"/>
              <a:gd name="T75" fmla="*/ 196 h 3063"/>
              <a:gd name="T76" fmla="*/ 576 w 4141"/>
              <a:gd name="T77" fmla="*/ 80 h 3063"/>
              <a:gd name="T78" fmla="*/ 676 w 4141"/>
              <a:gd name="T79" fmla="*/ 10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41" h="3063">
                <a:moveTo>
                  <a:pt x="736" y="0"/>
                </a:moveTo>
                <a:lnTo>
                  <a:pt x="1537" y="0"/>
                </a:lnTo>
                <a:lnTo>
                  <a:pt x="1537" y="266"/>
                </a:lnTo>
                <a:lnTo>
                  <a:pt x="1552" y="351"/>
                </a:lnTo>
                <a:lnTo>
                  <a:pt x="1587" y="426"/>
                </a:lnTo>
                <a:lnTo>
                  <a:pt x="1647" y="481"/>
                </a:lnTo>
                <a:lnTo>
                  <a:pt x="1717" y="521"/>
                </a:lnTo>
                <a:lnTo>
                  <a:pt x="1803" y="536"/>
                </a:lnTo>
                <a:lnTo>
                  <a:pt x="2343" y="536"/>
                </a:lnTo>
                <a:lnTo>
                  <a:pt x="2429" y="521"/>
                </a:lnTo>
                <a:lnTo>
                  <a:pt x="2499" y="481"/>
                </a:lnTo>
                <a:lnTo>
                  <a:pt x="2559" y="426"/>
                </a:lnTo>
                <a:lnTo>
                  <a:pt x="2594" y="351"/>
                </a:lnTo>
                <a:lnTo>
                  <a:pt x="2609" y="266"/>
                </a:lnTo>
                <a:lnTo>
                  <a:pt x="2609" y="0"/>
                </a:lnTo>
                <a:lnTo>
                  <a:pt x="3410" y="0"/>
                </a:lnTo>
                <a:lnTo>
                  <a:pt x="3470" y="10"/>
                </a:lnTo>
                <a:lnTo>
                  <a:pt x="3525" y="35"/>
                </a:lnTo>
                <a:lnTo>
                  <a:pt x="3570" y="80"/>
                </a:lnTo>
                <a:lnTo>
                  <a:pt x="3595" y="135"/>
                </a:lnTo>
                <a:lnTo>
                  <a:pt x="3605" y="196"/>
                </a:lnTo>
                <a:lnTo>
                  <a:pt x="3605" y="996"/>
                </a:lnTo>
                <a:lnTo>
                  <a:pt x="3871" y="996"/>
                </a:lnTo>
                <a:lnTo>
                  <a:pt x="3956" y="1011"/>
                </a:lnTo>
                <a:lnTo>
                  <a:pt x="4031" y="1046"/>
                </a:lnTo>
                <a:lnTo>
                  <a:pt x="4091" y="1106"/>
                </a:lnTo>
                <a:lnTo>
                  <a:pt x="4126" y="1176"/>
                </a:lnTo>
                <a:lnTo>
                  <a:pt x="4141" y="1261"/>
                </a:lnTo>
                <a:lnTo>
                  <a:pt x="4141" y="1802"/>
                </a:lnTo>
                <a:lnTo>
                  <a:pt x="4126" y="1887"/>
                </a:lnTo>
                <a:lnTo>
                  <a:pt x="4091" y="1957"/>
                </a:lnTo>
                <a:lnTo>
                  <a:pt x="4031" y="2017"/>
                </a:lnTo>
                <a:lnTo>
                  <a:pt x="3956" y="2052"/>
                </a:lnTo>
                <a:lnTo>
                  <a:pt x="3871" y="2067"/>
                </a:lnTo>
                <a:lnTo>
                  <a:pt x="3605" y="2067"/>
                </a:lnTo>
                <a:lnTo>
                  <a:pt x="3605" y="2867"/>
                </a:lnTo>
                <a:lnTo>
                  <a:pt x="3595" y="2928"/>
                </a:lnTo>
                <a:lnTo>
                  <a:pt x="3570" y="2983"/>
                </a:lnTo>
                <a:lnTo>
                  <a:pt x="3525" y="3028"/>
                </a:lnTo>
                <a:lnTo>
                  <a:pt x="3470" y="3053"/>
                </a:lnTo>
                <a:lnTo>
                  <a:pt x="3410" y="3063"/>
                </a:lnTo>
                <a:lnTo>
                  <a:pt x="2609" y="3063"/>
                </a:lnTo>
                <a:lnTo>
                  <a:pt x="2609" y="2797"/>
                </a:lnTo>
                <a:lnTo>
                  <a:pt x="2594" y="2712"/>
                </a:lnTo>
                <a:lnTo>
                  <a:pt x="2559" y="2637"/>
                </a:lnTo>
                <a:lnTo>
                  <a:pt x="2499" y="2582"/>
                </a:lnTo>
                <a:lnTo>
                  <a:pt x="2429" y="2542"/>
                </a:lnTo>
                <a:lnTo>
                  <a:pt x="2343" y="2527"/>
                </a:lnTo>
                <a:lnTo>
                  <a:pt x="1803" y="2527"/>
                </a:lnTo>
                <a:lnTo>
                  <a:pt x="1717" y="2542"/>
                </a:lnTo>
                <a:lnTo>
                  <a:pt x="1647" y="2582"/>
                </a:lnTo>
                <a:lnTo>
                  <a:pt x="1587" y="2637"/>
                </a:lnTo>
                <a:lnTo>
                  <a:pt x="1552" y="2712"/>
                </a:lnTo>
                <a:lnTo>
                  <a:pt x="1537" y="2797"/>
                </a:lnTo>
                <a:lnTo>
                  <a:pt x="1537" y="3063"/>
                </a:lnTo>
                <a:lnTo>
                  <a:pt x="736" y="3063"/>
                </a:lnTo>
                <a:lnTo>
                  <a:pt x="676" y="3053"/>
                </a:lnTo>
                <a:lnTo>
                  <a:pt x="621" y="3028"/>
                </a:lnTo>
                <a:lnTo>
                  <a:pt x="576" y="2983"/>
                </a:lnTo>
                <a:lnTo>
                  <a:pt x="551" y="2928"/>
                </a:lnTo>
                <a:lnTo>
                  <a:pt x="541" y="2867"/>
                </a:lnTo>
                <a:lnTo>
                  <a:pt x="541" y="2067"/>
                </a:lnTo>
                <a:lnTo>
                  <a:pt x="270" y="2067"/>
                </a:lnTo>
                <a:lnTo>
                  <a:pt x="185" y="2052"/>
                </a:lnTo>
                <a:lnTo>
                  <a:pt x="110" y="2017"/>
                </a:lnTo>
                <a:lnTo>
                  <a:pt x="50" y="1957"/>
                </a:lnTo>
                <a:lnTo>
                  <a:pt x="15" y="1887"/>
                </a:lnTo>
                <a:lnTo>
                  <a:pt x="0" y="1802"/>
                </a:lnTo>
                <a:lnTo>
                  <a:pt x="0" y="1261"/>
                </a:lnTo>
                <a:lnTo>
                  <a:pt x="15" y="1176"/>
                </a:lnTo>
                <a:lnTo>
                  <a:pt x="50" y="1106"/>
                </a:lnTo>
                <a:lnTo>
                  <a:pt x="110" y="1046"/>
                </a:lnTo>
                <a:lnTo>
                  <a:pt x="185" y="1011"/>
                </a:lnTo>
                <a:lnTo>
                  <a:pt x="270" y="996"/>
                </a:lnTo>
                <a:lnTo>
                  <a:pt x="541" y="996"/>
                </a:lnTo>
                <a:lnTo>
                  <a:pt x="541" y="196"/>
                </a:lnTo>
                <a:lnTo>
                  <a:pt x="551" y="135"/>
                </a:lnTo>
                <a:lnTo>
                  <a:pt x="576" y="80"/>
                </a:lnTo>
                <a:lnTo>
                  <a:pt x="621" y="35"/>
                </a:lnTo>
                <a:lnTo>
                  <a:pt x="676" y="10"/>
                </a:lnTo>
                <a:lnTo>
                  <a:pt x="736" y="0"/>
                </a:lnTo>
                <a:close/>
              </a:path>
            </a:pathLst>
          </a:custGeom>
          <a:solidFill>
            <a:schemeClr val="accent1"/>
          </a:solidFill>
          <a:ln w="25400">
            <a:solidFill>
              <a:schemeClr val="accent1">
                <a:lumMod val="50000"/>
              </a:schemeClr>
            </a:solidFill>
            <a:prstDash val="solid"/>
            <a:round/>
            <a:headEnd/>
            <a:tailEnd/>
          </a:ln>
        </p:spPr>
        <p:txBody>
          <a:bodyPr vert="horz" wrap="square" lIns="68598" tIns="34299" rIns="68598" bIns="34299" numCol="1" anchor="t" anchorCtr="0" compatLnSpc="1">
            <a:prstTxWarp prst="textNoShape">
              <a:avLst/>
            </a:prstTxWarp>
          </a:bodyPr>
          <a:lstStyle/>
          <a:p>
            <a:endParaRPr lang="en-IN" sz="1500" dirty="0"/>
          </a:p>
        </p:txBody>
      </p:sp>
      <p:sp>
        <p:nvSpPr>
          <p:cNvPr id="2" name="Title 1"/>
          <p:cNvSpPr>
            <a:spLocks noGrp="1"/>
          </p:cNvSpPr>
          <p:nvPr>
            <p:ph type="title"/>
          </p:nvPr>
        </p:nvSpPr>
        <p:spPr/>
        <p:txBody>
          <a:bodyPr/>
          <a:lstStyle/>
          <a:p>
            <a:r>
              <a:rPr lang="en-US" b="0" i="0" dirty="0">
                <a:solidFill>
                  <a:srgbClr val="000000"/>
                </a:solidFill>
                <a:effectLst/>
              </a:rPr>
              <a:t>Institutional Self-Study Summary Form</a:t>
            </a:r>
            <a:endParaRPr lang="en-IN" dirty="0">
              <a:solidFill>
                <a:schemeClr val="tx1">
                  <a:lumMod val="75000"/>
                  <a:lumOff val="25000"/>
                </a:schemeClr>
              </a:solidFill>
            </a:endParaRPr>
          </a:p>
        </p:txBody>
      </p:sp>
      <p:sp>
        <p:nvSpPr>
          <p:cNvPr id="12" name="Rectangle: Rounded Corners 11">
            <a:extLst>
              <a:ext uri="{FF2B5EF4-FFF2-40B4-BE49-F238E27FC236}">
                <a16:creationId xmlns:a16="http://schemas.microsoft.com/office/drawing/2014/main" id="{B89FF80A-D6FD-49BB-BF11-7755E35D22D4}"/>
              </a:ext>
            </a:extLst>
          </p:cNvPr>
          <p:cNvSpPr/>
          <p:nvPr/>
        </p:nvSpPr>
        <p:spPr>
          <a:xfrm>
            <a:off x="637496" y="3429000"/>
            <a:ext cx="1268168" cy="628814"/>
          </a:xfrm>
          <a:prstGeom prst="roundRect">
            <a:avLst>
              <a:gd name="adj" fmla="val 556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23" name="Rectangle: Rounded Corners 122">
            <a:extLst>
              <a:ext uri="{FF2B5EF4-FFF2-40B4-BE49-F238E27FC236}">
                <a16:creationId xmlns:a16="http://schemas.microsoft.com/office/drawing/2014/main" id="{0E331172-77AF-4315-8C57-3FBF11862AE3}"/>
              </a:ext>
            </a:extLst>
          </p:cNvPr>
          <p:cNvSpPr/>
          <p:nvPr/>
        </p:nvSpPr>
        <p:spPr>
          <a:xfrm>
            <a:off x="7238337" y="3429000"/>
            <a:ext cx="1268168" cy="628814"/>
          </a:xfrm>
          <a:prstGeom prst="roundRect">
            <a:avLst>
              <a:gd name="adj" fmla="val 40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25" name="Rectangle: Rounded Corners 124">
            <a:extLst>
              <a:ext uri="{FF2B5EF4-FFF2-40B4-BE49-F238E27FC236}">
                <a16:creationId xmlns:a16="http://schemas.microsoft.com/office/drawing/2014/main" id="{AA263FC6-73F0-4E1D-8832-A39D54463541}"/>
              </a:ext>
            </a:extLst>
          </p:cNvPr>
          <p:cNvSpPr/>
          <p:nvPr/>
        </p:nvSpPr>
        <p:spPr>
          <a:xfrm>
            <a:off x="5918169" y="3429000"/>
            <a:ext cx="1268168" cy="628814"/>
          </a:xfrm>
          <a:prstGeom prst="roundRect">
            <a:avLst>
              <a:gd name="adj" fmla="val 37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26" name="Rectangle: Rounded Corners 125">
            <a:extLst>
              <a:ext uri="{FF2B5EF4-FFF2-40B4-BE49-F238E27FC236}">
                <a16:creationId xmlns:a16="http://schemas.microsoft.com/office/drawing/2014/main" id="{48ABD8B2-16D3-43E9-97FF-28344CFC3CA5}"/>
              </a:ext>
            </a:extLst>
          </p:cNvPr>
          <p:cNvSpPr/>
          <p:nvPr/>
        </p:nvSpPr>
        <p:spPr>
          <a:xfrm>
            <a:off x="4598001" y="3429000"/>
            <a:ext cx="1268168" cy="628814"/>
          </a:xfrm>
          <a:prstGeom prst="roundRect">
            <a:avLst>
              <a:gd name="adj" fmla="val 37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27" name="Rectangle: Rounded Corners 126">
            <a:extLst>
              <a:ext uri="{FF2B5EF4-FFF2-40B4-BE49-F238E27FC236}">
                <a16:creationId xmlns:a16="http://schemas.microsoft.com/office/drawing/2014/main" id="{37DCA11D-4D27-4D23-B3B3-1090EFF8C510}"/>
              </a:ext>
            </a:extLst>
          </p:cNvPr>
          <p:cNvSpPr/>
          <p:nvPr/>
        </p:nvSpPr>
        <p:spPr>
          <a:xfrm>
            <a:off x="1957664" y="3429000"/>
            <a:ext cx="1268168" cy="628814"/>
          </a:xfrm>
          <a:prstGeom prst="roundRect">
            <a:avLst>
              <a:gd name="adj" fmla="val 377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30" name="Rectangle: Rounded Corners 129">
            <a:extLst>
              <a:ext uri="{FF2B5EF4-FFF2-40B4-BE49-F238E27FC236}">
                <a16:creationId xmlns:a16="http://schemas.microsoft.com/office/drawing/2014/main" id="{3DD31660-A0BF-4B4E-9BB1-BB8D05EDDB0C}"/>
              </a:ext>
            </a:extLst>
          </p:cNvPr>
          <p:cNvSpPr/>
          <p:nvPr/>
        </p:nvSpPr>
        <p:spPr>
          <a:xfrm>
            <a:off x="3277833" y="3429000"/>
            <a:ext cx="1268168" cy="628814"/>
          </a:xfrm>
          <a:prstGeom prst="roundRect">
            <a:avLst>
              <a:gd name="adj" fmla="val 375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p>
        </p:txBody>
      </p:sp>
      <p:sp>
        <p:nvSpPr>
          <p:cNvPr id="131" name="TextBox 130">
            <a:extLst>
              <a:ext uri="{FF2B5EF4-FFF2-40B4-BE49-F238E27FC236}">
                <a16:creationId xmlns:a16="http://schemas.microsoft.com/office/drawing/2014/main" id="{2F5158BD-1D72-43F3-AEEE-CE36A6DE54C6}"/>
              </a:ext>
            </a:extLst>
          </p:cNvPr>
          <p:cNvSpPr txBox="1"/>
          <p:nvPr/>
        </p:nvSpPr>
        <p:spPr>
          <a:xfrm>
            <a:off x="713884" y="3503551"/>
            <a:ext cx="1115393" cy="479711"/>
          </a:xfrm>
          <a:prstGeom prst="rect">
            <a:avLst/>
          </a:prstGeom>
          <a:noFill/>
        </p:spPr>
        <p:txBody>
          <a:bodyPr wrap="square" lIns="0" tIns="0" rIns="0" bIns="0" rtlCol="0" anchor="ctr">
            <a:noAutofit/>
          </a:bodyPr>
          <a:lstStyle/>
          <a:p>
            <a:pPr algn="ctr"/>
            <a:r>
              <a:rPr lang="en-US" sz="1350" kern="0" dirty="0">
                <a:solidFill>
                  <a:schemeClr val="accent1"/>
                </a:solidFill>
                <a:latin typeface="Cavolini" panose="03000502040302020204" pitchFamily="66" charset="0"/>
                <a:cs typeface="Cavolini" panose="03000502040302020204" pitchFamily="66" charset="0"/>
              </a:rPr>
              <a:t>Self-Study Team</a:t>
            </a:r>
          </a:p>
        </p:txBody>
      </p:sp>
      <p:sp>
        <p:nvSpPr>
          <p:cNvPr id="132" name="TextBox 131">
            <a:extLst>
              <a:ext uri="{FF2B5EF4-FFF2-40B4-BE49-F238E27FC236}">
                <a16:creationId xmlns:a16="http://schemas.microsoft.com/office/drawing/2014/main" id="{7705CF2C-1A34-44D5-AC0B-FF19645322C8}"/>
              </a:ext>
            </a:extLst>
          </p:cNvPr>
          <p:cNvSpPr txBox="1"/>
          <p:nvPr/>
        </p:nvSpPr>
        <p:spPr>
          <a:xfrm>
            <a:off x="2028676" y="3503551"/>
            <a:ext cx="1115393" cy="479711"/>
          </a:xfrm>
          <a:prstGeom prst="rect">
            <a:avLst/>
          </a:prstGeom>
          <a:noFill/>
        </p:spPr>
        <p:txBody>
          <a:bodyPr wrap="square" lIns="0" tIns="0" rIns="0" bIns="0" rtlCol="0" anchor="ctr">
            <a:noAutofit/>
          </a:bodyPr>
          <a:lstStyle/>
          <a:p>
            <a:pPr algn="ctr"/>
            <a:r>
              <a:rPr lang="en-US" sz="1350" kern="0" dirty="0">
                <a:solidFill>
                  <a:schemeClr val="accent2"/>
                </a:solidFill>
                <a:latin typeface="Cavolini" panose="03000502040302020204" pitchFamily="66" charset="0"/>
                <a:cs typeface="Cavolini" panose="03000502040302020204" pitchFamily="66" charset="0"/>
              </a:rPr>
              <a:t>SI Mission</a:t>
            </a:r>
          </a:p>
        </p:txBody>
      </p:sp>
      <p:sp>
        <p:nvSpPr>
          <p:cNvPr id="133" name="TextBox 132">
            <a:extLst>
              <a:ext uri="{FF2B5EF4-FFF2-40B4-BE49-F238E27FC236}">
                <a16:creationId xmlns:a16="http://schemas.microsoft.com/office/drawing/2014/main" id="{31919BAF-175F-4491-93FB-1E066F8869C0}"/>
              </a:ext>
            </a:extLst>
          </p:cNvPr>
          <p:cNvSpPr txBox="1"/>
          <p:nvPr/>
        </p:nvSpPr>
        <p:spPr>
          <a:xfrm>
            <a:off x="3271078" y="3484536"/>
            <a:ext cx="1268168" cy="479711"/>
          </a:xfrm>
          <a:prstGeom prst="rect">
            <a:avLst/>
          </a:prstGeom>
          <a:noFill/>
        </p:spPr>
        <p:txBody>
          <a:bodyPr wrap="square" lIns="0" tIns="0" rIns="0" bIns="0" rtlCol="0" anchor="ctr">
            <a:noAutofit/>
          </a:bodyPr>
          <a:lstStyle/>
          <a:p>
            <a:pPr algn="ctr"/>
            <a:r>
              <a:rPr lang="en-US" sz="1350" kern="0" dirty="0">
                <a:solidFill>
                  <a:schemeClr val="accent4"/>
                </a:solidFill>
                <a:latin typeface="Cavolini" panose="03000502040302020204" pitchFamily="66" charset="0"/>
                <a:cs typeface="Cavolini" panose="03000502040302020204" pitchFamily="66" charset="0"/>
              </a:rPr>
              <a:t>Opportunities</a:t>
            </a:r>
          </a:p>
          <a:p>
            <a:pPr algn="ctr"/>
            <a:r>
              <a:rPr lang="en-US" sz="1350" kern="0" dirty="0">
                <a:solidFill>
                  <a:schemeClr val="accent4"/>
                </a:solidFill>
                <a:latin typeface="Cavolini" panose="03000502040302020204" pitchFamily="66" charset="0"/>
                <a:cs typeface="Cavolini" panose="03000502040302020204" pitchFamily="66" charset="0"/>
              </a:rPr>
              <a:t>Threats</a:t>
            </a:r>
          </a:p>
        </p:txBody>
      </p:sp>
      <p:sp>
        <p:nvSpPr>
          <p:cNvPr id="134" name="TextBox 133">
            <a:extLst>
              <a:ext uri="{FF2B5EF4-FFF2-40B4-BE49-F238E27FC236}">
                <a16:creationId xmlns:a16="http://schemas.microsoft.com/office/drawing/2014/main" id="{76878D80-A5BB-4133-825E-7CE88FA8D4C0}"/>
              </a:ext>
            </a:extLst>
          </p:cNvPr>
          <p:cNvSpPr txBox="1"/>
          <p:nvPr/>
        </p:nvSpPr>
        <p:spPr>
          <a:xfrm>
            <a:off x="4674388" y="3503551"/>
            <a:ext cx="1115393" cy="479711"/>
          </a:xfrm>
          <a:prstGeom prst="rect">
            <a:avLst/>
          </a:prstGeom>
          <a:noFill/>
        </p:spPr>
        <p:txBody>
          <a:bodyPr wrap="square" lIns="0" tIns="0" rIns="0" bIns="0" rtlCol="0" anchor="ctr">
            <a:noAutofit/>
          </a:bodyPr>
          <a:lstStyle/>
          <a:p>
            <a:pPr algn="ctr"/>
            <a:r>
              <a:rPr lang="en-US" sz="1350" kern="0" dirty="0">
                <a:solidFill>
                  <a:schemeClr val="accent5"/>
                </a:solidFill>
                <a:latin typeface="Cavolini" panose="03000502040302020204" pitchFamily="66" charset="0"/>
                <a:cs typeface="Cavolini" panose="03000502040302020204" pitchFamily="66" charset="0"/>
              </a:rPr>
              <a:t>Aims</a:t>
            </a:r>
          </a:p>
        </p:txBody>
      </p:sp>
      <p:sp>
        <p:nvSpPr>
          <p:cNvPr id="135" name="TextBox 134">
            <a:extLst>
              <a:ext uri="{FF2B5EF4-FFF2-40B4-BE49-F238E27FC236}">
                <a16:creationId xmlns:a16="http://schemas.microsoft.com/office/drawing/2014/main" id="{DBCB1BB2-5D26-4E3C-9771-CE50DF97F7A0}"/>
              </a:ext>
            </a:extLst>
          </p:cNvPr>
          <p:cNvSpPr txBox="1"/>
          <p:nvPr/>
        </p:nvSpPr>
        <p:spPr>
          <a:xfrm>
            <a:off x="5994557" y="3503551"/>
            <a:ext cx="1115393" cy="479711"/>
          </a:xfrm>
          <a:prstGeom prst="rect">
            <a:avLst/>
          </a:prstGeom>
          <a:noFill/>
        </p:spPr>
        <p:txBody>
          <a:bodyPr wrap="square" lIns="0" tIns="0" rIns="0" bIns="0" rtlCol="0" anchor="ctr">
            <a:noAutofit/>
          </a:bodyPr>
          <a:lstStyle/>
          <a:p>
            <a:pPr algn="ctr"/>
            <a:r>
              <a:rPr lang="en-US" sz="1350" kern="0" dirty="0">
                <a:solidFill>
                  <a:schemeClr val="accent3"/>
                </a:solidFill>
                <a:latin typeface="Cavolini" panose="03000502040302020204" pitchFamily="66" charset="0"/>
                <a:cs typeface="Cavolini" panose="03000502040302020204" pitchFamily="66" charset="0"/>
              </a:rPr>
              <a:t>Advancing Aims</a:t>
            </a:r>
          </a:p>
        </p:txBody>
      </p:sp>
      <p:sp>
        <p:nvSpPr>
          <p:cNvPr id="136" name="TextBox 135">
            <a:extLst>
              <a:ext uri="{FF2B5EF4-FFF2-40B4-BE49-F238E27FC236}">
                <a16:creationId xmlns:a16="http://schemas.microsoft.com/office/drawing/2014/main" id="{23552CBD-CEDA-4F45-AA6F-BE855EE7C31D}"/>
              </a:ext>
            </a:extLst>
          </p:cNvPr>
          <p:cNvSpPr txBox="1"/>
          <p:nvPr/>
        </p:nvSpPr>
        <p:spPr>
          <a:xfrm>
            <a:off x="7314724" y="3503551"/>
            <a:ext cx="1115393" cy="479711"/>
          </a:xfrm>
          <a:prstGeom prst="rect">
            <a:avLst/>
          </a:prstGeom>
          <a:noFill/>
        </p:spPr>
        <p:txBody>
          <a:bodyPr wrap="square" lIns="0" tIns="0" rIns="0" bIns="0" rtlCol="0" anchor="ctr">
            <a:noAutofit/>
          </a:bodyPr>
          <a:lstStyle/>
          <a:p>
            <a:pPr algn="ctr"/>
            <a:r>
              <a:rPr lang="en-US" sz="1350" kern="0" dirty="0">
                <a:solidFill>
                  <a:schemeClr val="tx2"/>
                </a:solidFill>
                <a:latin typeface="Cavolini" panose="03000502040302020204" pitchFamily="66" charset="0"/>
                <a:cs typeface="Cavolini" panose="03000502040302020204" pitchFamily="66" charset="0"/>
              </a:rPr>
              <a:t>SI Actions</a:t>
            </a:r>
          </a:p>
        </p:txBody>
      </p:sp>
      <p:sp>
        <p:nvSpPr>
          <p:cNvPr id="122" name="Freeform 40">
            <a:extLst>
              <a:ext uri="{FF2B5EF4-FFF2-40B4-BE49-F238E27FC236}">
                <a16:creationId xmlns:a16="http://schemas.microsoft.com/office/drawing/2014/main" id="{6CAD98FD-A7A6-4C5F-AE36-BFB969A11A94}"/>
              </a:ext>
            </a:extLst>
          </p:cNvPr>
          <p:cNvSpPr>
            <a:spLocks/>
          </p:cNvSpPr>
          <p:nvPr/>
        </p:nvSpPr>
        <p:spPr bwMode="auto">
          <a:xfrm>
            <a:off x="7091917" y="2041338"/>
            <a:ext cx="1270961" cy="1462258"/>
          </a:xfrm>
          <a:custGeom>
            <a:avLst/>
            <a:gdLst>
              <a:gd name="T0" fmla="*/ 1803 w 3601"/>
              <a:gd name="T1" fmla="*/ 0 h 4143"/>
              <a:gd name="T2" fmla="*/ 1963 w 3601"/>
              <a:gd name="T3" fmla="*/ 55 h 4143"/>
              <a:gd name="T4" fmla="*/ 2058 w 3601"/>
              <a:gd name="T5" fmla="*/ 185 h 4143"/>
              <a:gd name="T6" fmla="*/ 2073 w 3601"/>
              <a:gd name="T7" fmla="*/ 540 h 4143"/>
              <a:gd name="T8" fmla="*/ 2930 w 3601"/>
              <a:gd name="T9" fmla="*/ 550 h 4143"/>
              <a:gd name="T10" fmla="*/ 3030 w 3601"/>
              <a:gd name="T11" fmla="*/ 620 h 4143"/>
              <a:gd name="T12" fmla="*/ 3070 w 3601"/>
              <a:gd name="T13" fmla="*/ 736 h 4143"/>
              <a:gd name="T14" fmla="*/ 3335 w 3601"/>
              <a:gd name="T15" fmla="*/ 1536 h 4143"/>
              <a:gd name="T16" fmla="*/ 3490 w 3601"/>
              <a:gd name="T17" fmla="*/ 1586 h 4143"/>
              <a:gd name="T18" fmla="*/ 3591 w 3601"/>
              <a:gd name="T19" fmla="*/ 1716 h 4143"/>
              <a:gd name="T20" fmla="*/ 3601 w 3601"/>
              <a:gd name="T21" fmla="*/ 2342 h 4143"/>
              <a:gd name="T22" fmla="*/ 3550 w 3601"/>
              <a:gd name="T23" fmla="*/ 2497 h 4143"/>
              <a:gd name="T24" fmla="*/ 3420 w 3601"/>
              <a:gd name="T25" fmla="*/ 2592 h 4143"/>
              <a:gd name="T26" fmla="*/ 3070 w 3601"/>
              <a:gd name="T27" fmla="*/ 2607 h 4143"/>
              <a:gd name="T28" fmla="*/ 3060 w 3601"/>
              <a:gd name="T29" fmla="*/ 3468 h 4143"/>
              <a:gd name="T30" fmla="*/ 2985 w 3601"/>
              <a:gd name="T31" fmla="*/ 3568 h 4143"/>
              <a:gd name="T32" fmla="*/ 2869 w 3601"/>
              <a:gd name="T33" fmla="*/ 3603 h 4143"/>
              <a:gd name="T34" fmla="*/ 2073 w 3601"/>
              <a:gd name="T35" fmla="*/ 3873 h 4143"/>
              <a:gd name="T36" fmla="*/ 2018 w 3601"/>
              <a:gd name="T37" fmla="*/ 4033 h 4143"/>
              <a:gd name="T38" fmla="*/ 1888 w 3601"/>
              <a:gd name="T39" fmla="*/ 4128 h 4143"/>
              <a:gd name="T40" fmla="*/ 1267 w 3601"/>
              <a:gd name="T41" fmla="*/ 4143 h 4143"/>
              <a:gd name="T42" fmla="*/ 1107 w 3601"/>
              <a:gd name="T43" fmla="*/ 4088 h 4143"/>
              <a:gd name="T44" fmla="*/ 1012 w 3601"/>
              <a:gd name="T45" fmla="*/ 3958 h 4143"/>
              <a:gd name="T46" fmla="*/ 997 w 3601"/>
              <a:gd name="T47" fmla="*/ 3603 h 4143"/>
              <a:gd name="T48" fmla="*/ 135 w 3601"/>
              <a:gd name="T49" fmla="*/ 3593 h 4143"/>
              <a:gd name="T50" fmla="*/ 40 w 3601"/>
              <a:gd name="T51" fmla="*/ 3523 h 4143"/>
              <a:gd name="T52" fmla="*/ 0 w 3601"/>
              <a:gd name="T53" fmla="*/ 3407 h 4143"/>
              <a:gd name="T54" fmla="*/ 266 w 3601"/>
              <a:gd name="T55" fmla="*/ 2607 h 4143"/>
              <a:gd name="T56" fmla="*/ 426 w 3601"/>
              <a:gd name="T57" fmla="*/ 2557 h 4143"/>
              <a:gd name="T58" fmla="*/ 521 w 3601"/>
              <a:gd name="T59" fmla="*/ 2427 h 4143"/>
              <a:gd name="T60" fmla="*/ 536 w 3601"/>
              <a:gd name="T61" fmla="*/ 1801 h 4143"/>
              <a:gd name="T62" fmla="*/ 481 w 3601"/>
              <a:gd name="T63" fmla="*/ 1646 h 4143"/>
              <a:gd name="T64" fmla="*/ 351 w 3601"/>
              <a:gd name="T65" fmla="*/ 1551 h 4143"/>
              <a:gd name="T66" fmla="*/ 0 w 3601"/>
              <a:gd name="T67" fmla="*/ 1536 h 4143"/>
              <a:gd name="T68" fmla="*/ 10 w 3601"/>
              <a:gd name="T69" fmla="*/ 675 h 4143"/>
              <a:gd name="T70" fmla="*/ 80 w 3601"/>
              <a:gd name="T71" fmla="*/ 575 h 4143"/>
              <a:gd name="T72" fmla="*/ 201 w 3601"/>
              <a:gd name="T73" fmla="*/ 540 h 4143"/>
              <a:gd name="T74" fmla="*/ 997 w 3601"/>
              <a:gd name="T75" fmla="*/ 270 h 4143"/>
              <a:gd name="T76" fmla="*/ 1052 w 3601"/>
              <a:gd name="T77" fmla="*/ 110 h 4143"/>
              <a:gd name="T78" fmla="*/ 1182 w 3601"/>
              <a:gd name="T79" fmla="*/ 1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1" h="4143">
                <a:moveTo>
                  <a:pt x="1267" y="0"/>
                </a:moveTo>
                <a:lnTo>
                  <a:pt x="1803" y="0"/>
                </a:lnTo>
                <a:lnTo>
                  <a:pt x="1888" y="15"/>
                </a:lnTo>
                <a:lnTo>
                  <a:pt x="1963" y="55"/>
                </a:lnTo>
                <a:lnTo>
                  <a:pt x="2018" y="110"/>
                </a:lnTo>
                <a:lnTo>
                  <a:pt x="2058" y="185"/>
                </a:lnTo>
                <a:lnTo>
                  <a:pt x="2073" y="270"/>
                </a:lnTo>
                <a:lnTo>
                  <a:pt x="2073" y="540"/>
                </a:lnTo>
                <a:lnTo>
                  <a:pt x="2869" y="540"/>
                </a:lnTo>
                <a:lnTo>
                  <a:pt x="2930" y="550"/>
                </a:lnTo>
                <a:lnTo>
                  <a:pt x="2985" y="575"/>
                </a:lnTo>
                <a:lnTo>
                  <a:pt x="3030" y="620"/>
                </a:lnTo>
                <a:lnTo>
                  <a:pt x="3060" y="675"/>
                </a:lnTo>
                <a:lnTo>
                  <a:pt x="3070" y="736"/>
                </a:lnTo>
                <a:lnTo>
                  <a:pt x="3070" y="1536"/>
                </a:lnTo>
                <a:lnTo>
                  <a:pt x="3335" y="1536"/>
                </a:lnTo>
                <a:lnTo>
                  <a:pt x="3420" y="1551"/>
                </a:lnTo>
                <a:lnTo>
                  <a:pt x="3490" y="1586"/>
                </a:lnTo>
                <a:lnTo>
                  <a:pt x="3550" y="1646"/>
                </a:lnTo>
                <a:lnTo>
                  <a:pt x="3591" y="1716"/>
                </a:lnTo>
                <a:lnTo>
                  <a:pt x="3601" y="1801"/>
                </a:lnTo>
                <a:lnTo>
                  <a:pt x="3601" y="2342"/>
                </a:lnTo>
                <a:lnTo>
                  <a:pt x="3591" y="2427"/>
                </a:lnTo>
                <a:lnTo>
                  <a:pt x="3550" y="2497"/>
                </a:lnTo>
                <a:lnTo>
                  <a:pt x="3490" y="2557"/>
                </a:lnTo>
                <a:lnTo>
                  <a:pt x="3420" y="2592"/>
                </a:lnTo>
                <a:lnTo>
                  <a:pt x="3335" y="2607"/>
                </a:lnTo>
                <a:lnTo>
                  <a:pt x="3070" y="2607"/>
                </a:lnTo>
                <a:lnTo>
                  <a:pt x="3070" y="3407"/>
                </a:lnTo>
                <a:lnTo>
                  <a:pt x="3060" y="3468"/>
                </a:lnTo>
                <a:lnTo>
                  <a:pt x="3030" y="3523"/>
                </a:lnTo>
                <a:lnTo>
                  <a:pt x="2985" y="3568"/>
                </a:lnTo>
                <a:lnTo>
                  <a:pt x="2930" y="3593"/>
                </a:lnTo>
                <a:lnTo>
                  <a:pt x="2869" y="3603"/>
                </a:lnTo>
                <a:lnTo>
                  <a:pt x="2073" y="3603"/>
                </a:lnTo>
                <a:lnTo>
                  <a:pt x="2073" y="3873"/>
                </a:lnTo>
                <a:lnTo>
                  <a:pt x="2058" y="3958"/>
                </a:lnTo>
                <a:lnTo>
                  <a:pt x="2018" y="4033"/>
                </a:lnTo>
                <a:lnTo>
                  <a:pt x="1963" y="4088"/>
                </a:lnTo>
                <a:lnTo>
                  <a:pt x="1888" y="4128"/>
                </a:lnTo>
                <a:lnTo>
                  <a:pt x="1803" y="4143"/>
                </a:lnTo>
                <a:lnTo>
                  <a:pt x="1267" y="4143"/>
                </a:lnTo>
                <a:lnTo>
                  <a:pt x="1182" y="4128"/>
                </a:lnTo>
                <a:lnTo>
                  <a:pt x="1107" y="4088"/>
                </a:lnTo>
                <a:lnTo>
                  <a:pt x="1052" y="4033"/>
                </a:lnTo>
                <a:lnTo>
                  <a:pt x="1012" y="3958"/>
                </a:lnTo>
                <a:lnTo>
                  <a:pt x="997" y="3873"/>
                </a:lnTo>
                <a:lnTo>
                  <a:pt x="997" y="3603"/>
                </a:lnTo>
                <a:lnTo>
                  <a:pt x="201" y="3603"/>
                </a:lnTo>
                <a:lnTo>
                  <a:pt x="135" y="3593"/>
                </a:lnTo>
                <a:lnTo>
                  <a:pt x="80" y="3568"/>
                </a:lnTo>
                <a:lnTo>
                  <a:pt x="40" y="3523"/>
                </a:lnTo>
                <a:lnTo>
                  <a:pt x="10" y="3468"/>
                </a:lnTo>
                <a:lnTo>
                  <a:pt x="0" y="3407"/>
                </a:lnTo>
                <a:lnTo>
                  <a:pt x="0" y="2607"/>
                </a:lnTo>
                <a:lnTo>
                  <a:pt x="266" y="2607"/>
                </a:lnTo>
                <a:lnTo>
                  <a:pt x="351" y="2592"/>
                </a:lnTo>
                <a:lnTo>
                  <a:pt x="426" y="2557"/>
                </a:lnTo>
                <a:lnTo>
                  <a:pt x="481" y="2497"/>
                </a:lnTo>
                <a:lnTo>
                  <a:pt x="521" y="2427"/>
                </a:lnTo>
                <a:lnTo>
                  <a:pt x="536" y="2342"/>
                </a:lnTo>
                <a:lnTo>
                  <a:pt x="536" y="1801"/>
                </a:lnTo>
                <a:lnTo>
                  <a:pt x="521" y="1716"/>
                </a:lnTo>
                <a:lnTo>
                  <a:pt x="481" y="1646"/>
                </a:lnTo>
                <a:lnTo>
                  <a:pt x="426" y="1586"/>
                </a:lnTo>
                <a:lnTo>
                  <a:pt x="351" y="1551"/>
                </a:lnTo>
                <a:lnTo>
                  <a:pt x="266" y="1536"/>
                </a:lnTo>
                <a:lnTo>
                  <a:pt x="0" y="1536"/>
                </a:lnTo>
                <a:lnTo>
                  <a:pt x="0" y="736"/>
                </a:lnTo>
                <a:lnTo>
                  <a:pt x="10" y="675"/>
                </a:lnTo>
                <a:lnTo>
                  <a:pt x="40" y="620"/>
                </a:lnTo>
                <a:lnTo>
                  <a:pt x="80" y="575"/>
                </a:lnTo>
                <a:lnTo>
                  <a:pt x="135" y="550"/>
                </a:lnTo>
                <a:lnTo>
                  <a:pt x="201" y="540"/>
                </a:lnTo>
                <a:lnTo>
                  <a:pt x="997" y="540"/>
                </a:lnTo>
                <a:lnTo>
                  <a:pt x="997" y="270"/>
                </a:lnTo>
                <a:lnTo>
                  <a:pt x="1012" y="185"/>
                </a:lnTo>
                <a:lnTo>
                  <a:pt x="1052" y="110"/>
                </a:lnTo>
                <a:lnTo>
                  <a:pt x="1107" y="55"/>
                </a:lnTo>
                <a:lnTo>
                  <a:pt x="1182" y="15"/>
                </a:lnTo>
                <a:lnTo>
                  <a:pt x="1267" y="0"/>
                </a:lnTo>
                <a:close/>
              </a:path>
            </a:pathLst>
          </a:custGeom>
          <a:solidFill>
            <a:schemeClr val="tx1">
              <a:alpha val="19000"/>
            </a:schemeClr>
          </a:solidFill>
          <a:ln w="0">
            <a:noFill/>
            <a:prstDash val="solid"/>
            <a:round/>
            <a:headEnd/>
            <a:tailEnd/>
          </a:ln>
          <a:effectLst>
            <a:softEdge rad="279400"/>
          </a:effectLst>
        </p:spPr>
        <p:txBody>
          <a:bodyPr vert="horz" wrap="square" lIns="68598" tIns="34299" rIns="68598" bIns="34299" numCol="1" anchor="t" anchorCtr="0" compatLnSpc="1">
            <a:prstTxWarp prst="textNoShape">
              <a:avLst/>
            </a:prstTxWarp>
          </a:bodyPr>
          <a:lstStyle/>
          <a:p>
            <a:endParaRPr lang="en-IN" sz="1500"/>
          </a:p>
        </p:txBody>
      </p:sp>
      <p:sp>
        <p:nvSpPr>
          <p:cNvPr id="92" name="Freeform 40">
            <a:extLst>
              <a:ext uri="{FF2B5EF4-FFF2-40B4-BE49-F238E27FC236}">
                <a16:creationId xmlns:a16="http://schemas.microsoft.com/office/drawing/2014/main" id="{B8933672-81AA-4584-947B-4A25C655C492}"/>
              </a:ext>
            </a:extLst>
          </p:cNvPr>
          <p:cNvSpPr>
            <a:spLocks/>
          </p:cNvSpPr>
          <p:nvPr/>
        </p:nvSpPr>
        <p:spPr bwMode="auto">
          <a:xfrm>
            <a:off x="7337261" y="1754311"/>
            <a:ext cx="1270961" cy="1462258"/>
          </a:xfrm>
          <a:custGeom>
            <a:avLst/>
            <a:gdLst>
              <a:gd name="T0" fmla="*/ 1803 w 3601"/>
              <a:gd name="T1" fmla="*/ 0 h 4143"/>
              <a:gd name="T2" fmla="*/ 1963 w 3601"/>
              <a:gd name="T3" fmla="*/ 55 h 4143"/>
              <a:gd name="T4" fmla="*/ 2058 w 3601"/>
              <a:gd name="T5" fmla="*/ 185 h 4143"/>
              <a:gd name="T6" fmla="*/ 2073 w 3601"/>
              <a:gd name="T7" fmla="*/ 540 h 4143"/>
              <a:gd name="T8" fmla="*/ 2930 w 3601"/>
              <a:gd name="T9" fmla="*/ 550 h 4143"/>
              <a:gd name="T10" fmla="*/ 3030 w 3601"/>
              <a:gd name="T11" fmla="*/ 620 h 4143"/>
              <a:gd name="T12" fmla="*/ 3070 w 3601"/>
              <a:gd name="T13" fmla="*/ 736 h 4143"/>
              <a:gd name="T14" fmla="*/ 3335 w 3601"/>
              <a:gd name="T15" fmla="*/ 1536 h 4143"/>
              <a:gd name="T16" fmla="*/ 3490 w 3601"/>
              <a:gd name="T17" fmla="*/ 1586 h 4143"/>
              <a:gd name="T18" fmla="*/ 3591 w 3601"/>
              <a:gd name="T19" fmla="*/ 1716 h 4143"/>
              <a:gd name="T20" fmla="*/ 3601 w 3601"/>
              <a:gd name="T21" fmla="*/ 2342 h 4143"/>
              <a:gd name="T22" fmla="*/ 3550 w 3601"/>
              <a:gd name="T23" fmla="*/ 2497 h 4143"/>
              <a:gd name="T24" fmla="*/ 3420 w 3601"/>
              <a:gd name="T25" fmla="*/ 2592 h 4143"/>
              <a:gd name="T26" fmla="*/ 3070 w 3601"/>
              <a:gd name="T27" fmla="*/ 2607 h 4143"/>
              <a:gd name="T28" fmla="*/ 3060 w 3601"/>
              <a:gd name="T29" fmla="*/ 3468 h 4143"/>
              <a:gd name="T30" fmla="*/ 2985 w 3601"/>
              <a:gd name="T31" fmla="*/ 3568 h 4143"/>
              <a:gd name="T32" fmla="*/ 2869 w 3601"/>
              <a:gd name="T33" fmla="*/ 3603 h 4143"/>
              <a:gd name="T34" fmla="*/ 2073 w 3601"/>
              <a:gd name="T35" fmla="*/ 3873 h 4143"/>
              <a:gd name="T36" fmla="*/ 2018 w 3601"/>
              <a:gd name="T37" fmla="*/ 4033 h 4143"/>
              <a:gd name="T38" fmla="*/ 1888 w 3601"/>
              <a:gd name="T39" fmla="*/ 4128 h 4143"/>
              <a:gd name="T40" fmla="*/ 1267 w 3601"/>
              <a:gd name="T41" fmla="*/ 4143 h 4143"/>
              <a:gd name="T42" fmla="*/ 1107 w 3601"/>
              <a:gd name="T43" fmla="*/ 4088 h 4143"/>
              <a:gd name="T44" fmla="*/ 1012 w 3601"/>
              <a:gd name="T45" fmla="*/ 3958 h 4143"/>
              <a:gd name="T46" fmla="*/ 997 w 3601"/>
              <a:gd name="T47" fmla="*/ 3603 h 4143"/>
              <a:gd name="T48" fmla="*/ 135 w 3601"/>
              <a:gd name="T49" fmla="*/ 3593 h 4143"/>
              <a:gd name="T50" fmla="*/ 40 w 3601"/>
              <a:gd name="T51" fmla="*/ 3523 h 4143"/>
              <a:gd name="T52" fmla="*/ 0 w 3601"/>
              <a:gd name="T53" fmla="*/ 3407 h 4143"/>
              <a:gd name="T54" fmla="*/ 266 w 3601"/>
              <a:gd name="T55" fmla="*/ 2607 h 4143"/>
              <a:gd name="T56" fmla="*/ 426 w 3601"/>
              <a:gd name="T57" fmla="*/ 2557 h 4143"/>
              <a:gd name="T58" fmla="*/ 521 w 3601"/>
              <a:gd name="T59" fmla="*/ 2427 h 4143"/>
              <a:gd name="T60" fmla="*/ 536 w 3601"/>
              <a:gd name="T61" fmla="*/ 1801 h 4143"/>
              <a:gd name="T62" fmla="*/ 481 w 3601"/>
              <a:gd name="T63" fmla="*/ 1646 h 4143"/>
              <a:gd name="T64" fmla="*/ 351 w 3601"/>
              <a:gd name="T65" fmla="*/ 1551 h 4143"/>
              <a:gd name="T66" fmla="*/ 0 w 3601"/>
              <a:gd name="T67" fmla="*/ 1536 h 4143"/>
              <a:gd name="T68" fmla="*/ 10 w 3601"/>
              <a:gd name="T69" fmla="*/ 675 h 4143"/>
              <a:gd name="T70" fmla="*/ 80 w 3601"/>
              <a:gd name="T71" fmla="*/ 575 h 4143"/>
              <a:gd name="T72" fmla="*/ 201 w 3601"/>
              <a:gd name="T73" fmla="*/ 540 h 4143"/>
              <a:gd name="T74" fmla="*/ 997 w 3601"/>
              <a:gd name="T75" fmla="*/ 270 h 4143"/>
              <a:gd name="T76" fmla="*/ 1052 w 3601"/>
              <a:gd name="T77" fmla="*/ 110 h 4143"/>
              <a:gd name="T78" fmla="*/ 1182 w 3601"/>
              <a:gd name="T79" fmla="*/ 1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1" h="4143">
                <a:moveTo>
                  <a:pt x="1267" y="0"/>
                </a:moveTo>
                <a:lnTo>
                  <a:pt x="1803" y="0"/>
                </a:lnTo>
                <a:lnTo>
                  <a:pt x="1888" y="15"/>
                </a:lnTo>
                <a:lnTo>
                  <a:pt x="1963" y="55"/>
                </a:lnTo>
                <a:lnTo>
                  <a:pt x="2018" y="110"/>
                </a:lnTo>
                <a:lnTo>
                  <a:pt x="2058" y="185"/>
                </a:lnTo>
                <a:lnTo>
                  <a:pt x="2073" y="270"/>
                </a:lnTo>
                <a:lnTo>
                  <a:pt x="2073" y="540"/>
                </a:lnTo>
                <a:lnTo>
                  <a:pt x="2869" y="540"/>
                </a:lnTo>
                <a:lnTo>
                  <a:pt x="2930" y="550"/>
                </a:lnTo>
                <a:lnTo>
                  <a:pt x="2985" y="575"/>
                </a:lnTo>
                <a:lnTo>
                  <a:pt x="3030" y="620"/>
                </a:lnTo>
                <a:lnTo>
                  <a:pt x="3060" y="675"/>
                </a:lnTo>
                <a:lnTo>
                  <a:pt x="3070" y="736"/>
                </a:lnTo>
                <a:lnTo>
                  <a:pt x="3070" y="1536"/>
                </a:lnTo>
                <a:lnTo>
                  <a:pt x="3335" y="1536"/>
                </a:lnTo>
                <a:lnTo>
                  <a:pt x="3420" y="1551"/>
                </a:lnTo>
                <a:lnTo>
                  <a:pt x="3490" y="1586"/>
                </a:lnTo>
                <a:lnTo>
                  <a:pt x="3550" y="1646"/>
                </a:lnTo>
                <a:lnTo>
                  <a:pt x="3591" y="1716"/>
                </a:lnTo>
                <a:lnTo>
                  <a:pt x="3601" y="1801"/>
                </a:lnTo>
                <a:lnTo>
                  <a:pt x="3601" y="2342"/>
                </a:lnTo>
                <a:lnTo>
                  <a:pt x="3591" y="2427"/>
                </a:lnTo>
                <a:lnTo>
                  <a:pt x="3550" y="2497"/>
                </a:lnTo>
                <a:lnTo>
                  <a:pt x="3490" y="2557"/>
                </a:lnTo>
                <a:lnTo>
                  <a:pt x="3420" y="2592"/>
                </a:lnTo>
                <a:lnTo>
                  <a:pt x="3335" y="2607"/>
                </a:lnTo>
                <a:lnTo>
                  <a:pt x="3070" y="2607"/>
                </a:lnTo>
                <a:lnTo>
                  <a:pt x="3070" y="3407"/>
                </a:lnTo>
                <a:lnTo>
                  <a:pt x="3060" y="3468"/>
                </a:lnTo>
                <a:lnTo>
                  <a:pt x="3030" y="3523"/>
                </a:lnTo>
                <a:lnTo>
                  <a:pt x="2985" y="3568"/>
                </a:lnTo>
                <a:lnTo>
                  <a:pt x="2930" y="3593"/>
                </a:lnTo>
                <a:lnTo>
                  <a:pt x="2869" y="3603"/>
                </a:lnTo>
                <a:lnTo>
                  <a:pt x="2073" y="3603"/>
                </a:lnTo>
                <a:lnTo>
                  <a:pt x="2073" y="3873"/>
                </a:lnTo>
                <a:lnTo>
                  <a:pt x="2058" y="3958"/>
                </a:lnTo>
                <a:lnTo>
                  <a:pt x="2018" y="4033"/>
                </a:lnTo>
                <a:lnTo>
                  <a:pt x="1963" y="4088"/>
                </a:lnTo>
                <a:lnTo>
                  <a:pt x="1888" y="4128"/>
                </a:lnTo>
                <a:lnTo>
                  <a:pt x="1803" y="4143"/>
                </a:lnTo>
                <a:lnTo>
                  <a:pt x="1267" y="4143"/>
                </a:lnTo>
                <a:lnTo>
                  <a:pt x="1182" y="4128"/>
                </a:lnTo>
                <a:lnTo>
                  <a:pt x="1107" y="4088"/>
                </a:lnTo>
                <a:lnTo>
                  <a:pt x="1052" y="4033"/>
                </a:lnTo>
                <a:lnTo>
                  <a:pt x="1012" y="3958"/>
                </a:lnTo>
                <a:lnTo>
                  <a:pt x="997" y="3873"/>
                </a:lnTo>
                <a:lnTo>
                  <a:pt x="997" y="3603"/>
                </a:lnTo>
                <a:lnTo>
                  <a:pt x="201" y="3603"/>
                </a:lnTo>
                <a:lnTo>
                  <a:pt x="135" y="3593"/>
                </a:lnTo>
                <a:lnTo>
                  <a:pt x="80" y="3568"/>
                </a:lnTo>
                <a:lnTo>
                  <a:pt x="40" y="3523"/>
                </a:lnTo>
                <a:lnTo>
                  <a:pt x="10" y="3468"/>
                </a:lnTo>
                <a:lnTo>
                  <a:pt x="0" y="3407"/>
                </a:lnTo>
                <a:lnTo>
                  <a:pt x="0" y="2607"/>
                </a:lnTo>
                <a:lnTo>
                  <a:pt x="266" y="2607"/>
                </a:lnTo>
                <a:lnTo>
                  <a:pt x="351" y="2592"/>
                </a:lnTo>
                <a:lnTo>
                  <a:pt x="426" y="2557"/>
                </a:lnTo>
                <a:lnTo>
                  <a:pt x="481" y="2497"/>
                </a:lnTo>
                <a:lnTo>
                  <a:pt x="521" y="2427"/>
                </a:lnTo>
                <a:lnTo>
                  <a:pt x="536" y="2342"/>
                </a:lnTo>
                <a:lnTo>
                  <a:pt x="536" y="1801"/>
                </a:lnTo>
                <a:lnTo>
                  <a:pt x="521" y="1716"/>
                </a:lnTo>
                <a:lnTo>
                  <a:pt x="481" y="1646"/>
                </a:lnTo>
                <a:lnTo>
                  <a:pt x="426" y="1586"/>
                </a:lnTo>
                <a:lnTo>
                  <a:pt x="351" y="1551"/>
                </a:lnTo>
                <a:lnTo>
                  <a:pt x="266" y="1536"/>
                </a:lnTo>
                <a:lnTo>
                  <a:pt x="0" y="1536"/>
                </a:lnTo>
                <a:lnTo>
                  <a:pt x="0" y="736"/>
                </a:lnTo>
                <a:lnTo>
                  <a:pt x="10" y="675"/>
                </a:lnTo>
                <a:lnTo>
                  <a:pt x="40" y="620"/>
                </a:lnTo>
                <a:lnTo>
                  <a:pt x="80" y="575"/>
                </a:lnTo>
                <a:lnTo>
                  <a:pt x="135" y="550"/>
                </a:lnTo>
                <a:lnTo>
                  <a:pt x="201" y="540"/>
                </a:lnTo>
                <a:lnTo>
                  <a:pt x="997" y="540"/>
                </a:lnTo>
                <a:lnTo>
                  <a:pt x="997" y="270"/>
                </a:lnTo>
                <a:lnTo>
                  <a:pt x="1012" y="185"/>
                </a:lnTo>
                <a:lnTo>
                  <a:pt x="1052" y="110"/>
                </a:lnTo>
                <a:lnTo>
                  <a:pt x="1107" y="55"/>
                </a:lnTo>
                <a:lnTo>
                  <a:pt x="1182" y="15"/>
                </a:lnTo>
                <a:lnTo>
                  <a:pt x="1267" y="0"/>
                </a:lnTo>
                <a:close/>
              </a:path>
            </a:pathLst>
          </a:custGeom>
          <a:solidFill>
            <a:schemeClr val="tx2"/>
          </a:solidFill>
          <a:ln w="25400">
            <a:solidFill>
              <a:schemeClr val="tx2">
                <a:lumMod val="50000"/>
              </a:schemeClr>
            </a:solid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nvGrpSpPr>
          <p:cNvPr id="157" name="Group 156">
            <a:extLst>
              <a:ext uri="{FF2B5EF4-FFF2-40B4-BE49-F238E27FC236}">
                <a16:creationId xmlns:a16="http://schemas.microsoft.com/office/drawing/2014/main" id="{28183EFB-D095-4988-A634-08E6B3D579C1}"/>
              </a:ext>
            </a:extLst>
          </p:cNvPr>
          <p:cNvGrpSpPr/>
          <p:nvPr/>
        </p:nvGrpSpPr>
        <p:grpSpPr>
          <a:xfrm>
            <a:off x="5032904" y="2231930"/>
            <a:ext cx="588463" cy="625317"/>
            <a:chOff x="3932238" y="461963"/>
            <a:chExt cx="5205413" cy="5203826"/>
          </a:xfrm>
          <a:solidFill>
            <a:schemeClr val="bg1"/>
          </a:solidFill>
        </p:grpSpPr>
        <p:sp>
          <p:nvSpPr>
            <p:cNvPr id="158" name="Freeform 93">
              <a:extLst>
                <a:ext uri="{FF2B5EF4-FFF2-40B4-BE49-F238E27FC236}">
                  <a16:creationId xmlns:a16="http://schemas.microsoft.com/office/drawing/2014/main" id="{9D5A7A2F-0931-4616-9F64-F09B8B2723C7}"/>
                </a:ext>
              </a:extLst>
            </p:cNvPr>
            <p:cNvSpPr>
              <a:spLocks/>
            </p:cNvSpPr>
            <p:nvPr/>
          </p:nvSpPr>
          <p:spPr bwMode="auto">
            <a:xfrm>
              <a:off x="3932238" y="914401"/>
              <a:ext cx="4754563" cy="4751388"/>
            </a:xfrm>
            <a:custGeom>
              <a:avLst/>
              <a:gdLst>
                <a:gd name="T0" fmla="*/ 3518 w 5990"/>
                <a:gd name="T1" fmla="*/ 46 h 5986"/>
                <a:gd name="T2" fmla="*/ 4183 w 5990"/>
                <a:gd name="T3" fmla="*/ 247 h 5986"/>
                <a:gd name="T4" fmla="*/ 4673 w 5990"/>
                <a:gd name="T5" fmla="*/ 522 h 5986"/>
                <a:gd name="T6" fmla="*/ 4701 w 5990"/>
                <a:gd name="T7" fmla="*/ 660 h 5986"/>
                <a:gd name="T8" fmla="*/ 4595 w 5990"/>
                <a:gd name="T9" fmla="*/ 756 h 5986"/>
                <a:gd name="T10" fmla="*/ 4336 w 5990"/>
                <a:gd name="T11" fmla="*/ 642 h 5986"/>
                <a:gd name="T12" fmla="*/ 3690 w 5990"/>
                <a:gd name="T13" fmla="*/ 377 h 5986"/>
                <a:gd name="T14" fmla="*/ 2994 w 5990"/>
                <a:gd name="T15" fmla="*/ 285 h 5986"/>
                <a:gd name="T16" fmla="*/ 2276 w 5990"/>
                <a:gd name="T17" fmla="*/ 383 h 5986"/>
                <a:gd name="T18" fmla="*/ 1628 w 5990"/>
                <a:gd name="T19" fmla="*/ 656 h 5986"/>
                <a:gd name="T20" fmla="*/ 1079 w 5990"/>
                <a:gd name="T21" fmla="*/ 1080 h 5986"/>
                <a:gd name="T22" fmla="*/ 656 w 5990"/>
                <a:gd name="T23" fmla="*/ 1629 h 5986"/>
                <a:gd name="T24" fmla="*/ 383 w 5990"/>
                <a:gd name="T25" fmla="*/ 2274 h 5986"/>
                <a:gd name="T26" fmla="*/ 285 w 5990"/>
                <a:gd name="T27" fmla="*/ 2994 h 5986"/>
                <a:gd name="T28" fmla="*/ 383 w 5990"/>
                <a:gd name="T29" fmla="*/ 3712 h 5986"/>
                <a:gd name="T30" fmla="*/ 656 w 5990"/>
                <a:gd name="T31" fmla="*/ 4359 h 5986"/>
                <a:gd name="T32" fmla="*/ 1079 w 5990"/>
                <a:gd name="T33" fmla="*/ 4908 h 5986"/>
                <a:gd name="T34" fmla="*/ 1628 w 5990"/>
                <a:gd name="T35" fmla="*/ 5330 h 5986"/>
                <a:gd name="T36" fmla="*/ 2276 w 5990"/>
                <a:gd name="T37" fmla="*/ 5603 h 5986"/>
                <a:gd name="T38" fmla="*/ 2994 w 5990"/>
                <a:gd name="T39" fmla="*/ 5701 h 5986"/>
                <a:gd name="T40" fmla="*/ 3714 w 5990"/>
                <a:gd name="T41" fmla="*/ 5603 h 5986"/>
                <a:gd name="T42" fmla="*/ 4360 w 5990"/>
                <a:gd name="T43" fmla="*/ 5330 h 5986"/>
                <a:gd name="T44" fmla="*/ 4909 w 5990"/>
                <a:gd name="T45" fmla="*/ 4908 h 5986"/>
                <a:gd name="T46" fmla="*/ 5333 w 5990"/>
                <a:gd name="T47" fmla="*/ 4359 h 5986"/>
                <a:gd name="T48" fmla="*/ 5607 w 5990"/>
                <a:gd name="T49" fmla="*/ 3712 h 5986"/>
                <a:gd name="T50" fmla="*/ 5704 w 5990"/>
                <a:gd name="T51" fmla="*/ 2994 h 5986"/>
                <a:gd name="T52" fmla="*/ 5613 w 5990"/>
                <a:gd name="T53" fmla="*/ 2298 h 5986"/>
                <a:gd name="T54" fmla="*/ 5347 w 5990"/>
                <a:gd name="T55" fmla="*/ 1653 h 5986"/>
                <a:gd name="T56" fmla="*/ 5234 w 5990"/>
                <a:gd name="T57" fmla="*/ 1393 h 5986"/>
                <a:gd name="T58" fmla="*/ 5329 w 5990"/>
                <a:gd name="T59" fmla="*/ 1288 h 5986"/>
                <a:gd name="T60" fmla="*/ 5467 w 5990"/>
                <a:gd name="T61" fmla="*/ 1316 h 5986"/>
                <a:gd name="T62" fmla="*/ 5742 w 5990"/>
                <a:gd name="T63" fmla="*/ 1806 h 5986"/>
                <a:gd name="T64" fmla="*/ 5944 w 5990"/>
                <a:gd name="T65" fmla="*/ 2470 h 5986"/>
                <a:gd name="T66" fmla="*/ 5982 w 5990"/>
                <a:gd name="T67" fmla="*/ 3189 h 5986"/>
                <a:gd name="T68" fmla="*/ 5836 w 5990"/>
                <a:gd name="T69" fmla="*/ 3939 h 5986"/>
                <a:gd name="T70" fmla="*/ 5515 w 5990"/>
                <a:gd name="T71" fmla="*/ 4607 h 5986"/>
                <a:gd name="T72" fmla="*/ 5044 w 5990"/>
                <a:gd name="T73" fmla="*/ 5173 h 5986"/>
                <a:gd name="T74" fmla="*/ 4452 w 5990"/>
                <a:gd name="T75" fmla="*/ 5607 h 5986"/>
                <a:gd name="T76" fmla="*/ 3760 w 5990"/>
                <a:gd name="T77" fmla="*/ 5886 h 5986"/>
                <a:gd name="T78" fmla="*/ 2994 w 5990"/>
                <a:gd name="T79" fmla="*/ 5986 h 5986"/>
                <a:gd name="T80" fmla="*/ 2230 w 5990"/>
                <a:gd name="T81" fmla="*/ 5886 h 5986"/>
                <a:gd name="T82" fmla="*/ 1538 w 5990"/>
                <a:gd name="T83" fmla="*/ 5607 h 5986"/>
                <a:gd name="T84" fmla="*/ 943 w 5990"/>
                <a:gd name="T85" fmla="*/ 5173 h 5986"/>
                <a:gd name="T86" fmla="*/ 475 w 5990"/>
                <a:gd name="T87" fmla="*/ 4607 h 5986"/>
                <a:gd name="T88" fmla="*/ 154 w 5990"/>
                <a:gd name="T89" fmla="*/ 3939 h 5986"/>
                <a:gd name="T90" fmla="*/ 6 w 5990"/>
                <a:gd name="T91" fmla="*/ 3189 h 5986"/>
                <a:gd name="T92" fmla="*/ 56 w 5990"/>
                <a:gd name="T93" fmla="*/ 2414 h 5986"/>
                <a:gd name="T94" fmla="*/ 293 w 5990"/>
                <a:gd name="T95" fmla="*/ 1702 h 5986"/>
                <a:gd name="T96" fmla="*/ 692 w 5990"/>
                <a:gd name="T97" fmla="*/ 1082 h 5986"/>
                <a:gd name="T98" fmla="*/ 1227 w 5990"/>
                <a:gd name="T99" fmla="*/ 578 h 5986"/>
                <a:gd name="T100" fmla="*/ 1873 w 5990"/>
                <a:gd name="T101" fmla="*/ 219 h 5986"/>
                <a:gd name="T102" fmla="*/ 2605 w 5990"/>
                <a:gd name="T103" fmla="*/ 26 h 5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0" h="5986">
                  <a:moveTo>
                    <a:pt x="2994" y="0"/>
                  </a:moveTo>
                  <a:lnTo>
                    <a:pt x="3171" y="6"/>
                  </a:lnTo>
                  <a:lnTo>
                    <a:pt x="3345" y="22"/>
                  </a:lnTo>
                  <a:lnTo>
                    <a:pt x="3518" y="46"/>
                  </a:lnTo>
                  <a:lnTo>
                    <a:pt x="3688" y="82"/>
                  </a:lnTo>
                  <a:lnTo>
                    <a:pt x="3855" y="128"/>
                  </a:lnTo>
                  <a:lnTo>
                    <a:pt x="4021" y="181"/>
                  </a:lnTo>
                  <a:lnTo>
                    <a:pt x="4183" y="247"/>
                  </a:lnTo>
                  <a:lnTo>
                    <a:pt x="4342" y="321"/>
                  </a:lnTo>
                  <a:lnTo>
                    <a:pt x="4496" y="405"/>
                  </a:lnTo>
                  <a:lnTo>
                    <a:pt x="4645" y="498"/>
                  </a:lnTo>
                  <a:lnTo>
                    <a:pt x="4673" y="522"/>
                  </a:lnTo>
                  <a:lnTo>
                    <a:pt x="4695" y="554"/>
                  </a:lnTo>
                  <a:lnTo>
                    <a:pt x="4705" y="588"/>
                  </a:lnTo>
                  <a:lnTo>
                    <a:pt x="4709" y="624"/>
                  </a:lnTo>
                  <a:lnTo>
                    <a:pt x="4701" y="660"/>
                  </a:lnTo>
                  <a:lnTo>
                    <a:pt x="4685" y="696"/>
                  </a:lnTo>
                  <a:lnTo>
                    <a:pt x="4659" y="724"/>
                  </a:lnTo>
                  <a:lnTo>
                    <a:pt x="4629" y="744"/>
                  </a:lnTo>
                  <a:lnTo>
                    <a:pt x="4595" y="756"/>
                  </a:lnTo>
                  <a:lnTo>
                    <a:pt x="4558" y="758"/>
                  </a:lnTo>
                  <a:lnTo>
                    <a:pt x="4522" y="752"/>
                  </a:lnTo>
                  <a:lnTo>
                    <a:pt x="4488" y="736"/>
                  </a:lnTo>
                  <a:lnTo>
                    <a:pt x="4336" y="642"/>
                  </a:lnTo>
                  <a:lnTo>
                    <a:pt x="4181" y="560"/>
                  </a:lnTo>
                  <a:lnTo>
                    <a:pt x="4021" y="488"/>
                  </a:lnTo>
                  <a:lnTo>
                    <a:pt x="3857" y="427"/>
                  </a:lnTo>
                  <a:lnTo>
                    <a:pt x="3690" y="377"/>
                  </a:lnTo>
                  <a:lnTo>
                    <a:pt x="3520" y="337"/>
                  </a:lnTo>
                  <a:lnTo>
                    <a:pt x="3347" y="309"/>
                  </a:lnTo>
                  <a:lnTo>
                    <a:pt x="3171" y="291"/>
                  </a:lnTo>
                  <a:lnTo>
                    <a:pt x="2994" y="285"/>
                  </a:lnTo>
                  <a:lnTo>
                    <a:pt x="2808" y="291"/>
                  </a:lnTo>
                  <a:lnTo>
                    <a:pt x="2627" y="311"/>
                  </a:lnTo>
                  <a:lnTo>
                    <a:pt x="2449" y="341"/>
                  </a:lnTo>
                  <a:lnTo>
                    <a:pt x="2276" y="383"/>
                  </a:lnTo>
                  <a:lnTo>
                    <a:pt x="2106" y="435"/>
                  </a:lnTo>
                  <a:lnTo>
                    <a:pt x="1941" y="498"/>
                  </a:lnTo>
                  <a:lnTo>
                    <a:pt x="1781" y="572"/>
                  </a:lnTo>
                  <a:lnTo>
                    <a:pt x="1628" y="656"/>
                  </a:lnTo>
                  <a:lnTo>
                    <a:pt x="1480" y="750"/>
                  </a:lnTo>
                  <a:lnTo>
                    <a:pt x="1340" y="851"/>
                  </a:lnTo>
                  <a:lnTo>
                    <a:pt x="1207" y="961"/>
                  </a:lnTo>
                  <a:lnTo>
                    <a:pt x="1079" y="1080"/>
                  </a:lnTo>
                  <a:lnTo>
                    <a:pt x="961" y="1206"/>
                  </a:lnTo>
                  <a:lnTo>
                    <a:pt x="850" y="1340"/>
                  </a:lnTo>
                  <a:lnTo>
                    <a:pt x="748" y="1481"/>
                  </a:lnTo>
                  <a:lnTo>
                    <a:pt x="656" y="1629"/>
                  </a:lnTo>
                  <a:lnTo>
                    <a:pt x="572" y="1782"/>
                  </a:lnTo>
                  <a:lnTo>
                    <a:pt x="499" y="1940"/>
                  </a:lnTo>
                  <a:lnTo>
                    <a:pt x="435" y="2105"/>
                  </a:lnTo>
                  <a:lnTo>
                    <a:pt x="383" y="2274"/>
                  </a:lnTo>
                  <a:lnTo>
                    <a:pt x="341" y="2448"/>
                  </a:lnTo>
                  <a:lnTo>
                    <a:pt x="309" y="2627"/>
                  </a:lnTo>
                  <a:lnTo>
                    <a:pt x="291" y="2809"/>
                  </a:lnTo>
                  <a:lnTo>
                    <a:pt x="285" y="2994"/>
                  </a:lnTo>
                  <a:lnTo>
                    <a:pt x="291" y="3179"/>
                  </a:lnTo>
                  <a:lnTo>
                    <a:pt x="309" y="3361"/>
                  </a:lnTo>
                  <a:lnTo>
                    <a:pt x="341" y="3538"/>
                  </a:lnTo>
                  <a:lnTo>
                    <a:pt x="383" y="3712"/>
                  </a:lnTo>
                  <a:lnTo>
                    <a:pt x="435" y="3881"/>
                  </a:lnTo>
                  <a:lnTo>
                    <a:pt x="499" y="4047"/>
                  </a:lnTo>
                  <a:lnTo>
                    <a:pt x="572" y="4206"/>
                  </a:lnTo>
                  <a:lnTo>
                    <a:pt x="656" y="4359"/>
                  </a:lnTo>
                  <a:lnTo>
                    <a:pt x="748" y="4507"/>
                  </a:lnTo>
                  <a:lnTo>
                    <a:pt x="850" y="4647"/>
                  </a:lnTo>
                  <a:lnTo>
                    <a:pt x="961" y="4780"/>
                  </a:lnTo>
                  <a:lnTo>
                    <a:pt x="1079" y="4908"/>
                  </a:lnTo>
                  <a:lnTo>
                    <a:pt x="1207" y="5025"/>
                  </a:lnTo>
                  <a:lnTo>
                    <a:pt x="1340" y="5137"/>
                  </a:lnTo>
                  <a:lnTo>
                    <a:pt x="1480" y="5239"/>
                  </a:lnTo>
                  <a:lnTo>
                    <a:pt x="1628" y="5330"/>
                  </a:lnTo>
                  <a:lnTo>
                    <a:pt x="1781" y="5414"/>
                  </a:lnTo>
                  <a:lnTo>
                    <a:pt x="1941" y="5488"/>
                  </a:lnTo>
                  <a:lnTo>
                    <a:pt x="2106" y="5552"/>
                  </a:lnTo>
                  <a:lnTo>
                    <a:pt x="2276" y="5603"/>
                  </a:lnTo>
                  <a:lnTo>
                    <a:pt x="2449" y="5645"/>
                  </a:lnTo>
                  <a:lnTo>
                    <a:pt x="2627" y="5677"/>
                  </a:lnTo>
                  <a:lnTo>
                    <a:pt x="2808" y="5695"/>
                  </a:lnTo>
                  <a:lnTo>
                    <a:pt x="2994" y="5701"/>
                  </a:lnTo>
                  <a:lnTo>
                    <a:pt x="3179" y="5695"/>
                  </a:lnTo>
                  <a:lnTo>
                    <a:pt x="3361" y="5677"/>
                  </a:lnTo>
                  <a:lnTo>
                    <a:pt x="3540" y="5645"/>
                  </a:lnTo>
                  <a:lnTo>
                    <a:pt x="3714" y="5603"/>
                  </a:lnTo>
                  <a:lnTo>
                    <a:pt x="3883" y="5552"/>
                  </a:lnTo>
                  <a:lnTo>
                    <a:pt x="4049" y="5488"/>
                  </a:lnTo>
                  <a:lnTo>
                    <a:pt x="4206" y="5414"/>
                  </a:lnTo>
                  <a:lnTo>
                    <a:pt x="4360" y="5330"/>
                  </a:lnTo>
                  <a:lnTo>
                    <a:pt x="4508" y="5239"/>
                  </a:lnTo>
                  <a:lnTo>
                    <a:pt x="4649" y="5137"/>
                  </a:lnTo>
                  <a:lnTo>
                    <a:pt x="4783" y="5025"/>
                  </a:lnTo>
                  <a:lnTo>
                    <a:pt x="4909" y="4908"/>
                  </a:lnTo>
                  <a:lnTo>
                    <a:pt x="5028" y="4780"/>
                  </a:lnTo>
                  <a:lnTo>
                    <a:pt x="5138" y="4647"/>
                  </a:lnTo>
                  <a:lnTo>
                    <a:pt x="5240" y="4507"/>
                  </a:lnTo>
                  <a:lnTo>
                    <a:pt x="5333" y="4359"/>
                  </a:lnTo>
                  <a:lnTo>
                    <a:pt x="5417" y="4206"/>
                  </a:lnTo>
                  <a:lnTo>
                    <a:pt x="5491" y="4047"/>
                  </a:lnTo>
                  <a:lnTo>
                    <a:pt x="5555" y="3881"/>
                  </a:lnTo>
                  <a:lnTo>
                    <a:pt x="5607" y="3712"/>
                  </a:lnTo>
                  <a:lnTo>
                    <a:pt x="5649" y="3538"/>
                  </a:lnTo>
                  <a:lnTo>
                    <a:pt x="5678" y="3361"/>
                  </a:lnTo>
                  <a:lnTo>
                    <a:pt x="5698" y="3177"/>
                  </a:lnTo>
                  <a:lnTo>
                    <a:pt x="5704" y="2994"/>
                  </a:lnTo>
                  <a:lnTo>
                    <a:pt x="5698" y="2817"/>
                  </a:lnTo>
                  <a:lnTo>
                    <a:pt x="5680" y="2641"/>
                  </a:lnTo>
                  <a:lnTo>
                    <a:pt x="5653" y="2468"/>
                  </a:lnTo>
                  <a:lnTo>
                    <a:pt x="5613" y="2298"/>
                  </a:lnTo>
                  <a:lnTo>
                    <a:pt x="5563" y="2131"/>
                  </a:lnTo>
                  <a:lnTo>
                    <a:pt x="5501" y="1967"/>
                  </a:lnTo>
                  <a:lnTo>
                    <a:pt x="5429" y="1808"/>
                  </a:lnTo>
                  <a:lnTo>
                    <a:pt x="5347" y="1653"/>
                  </a:lnTo>
                  <a:lnTo>
                    <a:pt x="5254" y="1501"/>
                  </a:lnTo>
                  <a:lnTo>
                    <a:pt x="5238" y="1467"/>
                  </a:lnTo>
                  <a:lnTo>
                    <a:pt x="5230" y="1429"/>
                  </a:lnTo>
                  <a:lnTo>
                    <a:pt x="5234" y="1393"/>
                  </a:lnTo>
                  <a:lnTo>
                    <a:pt x="5246" y="1360"/>
                  </a:lnTo>
                  <a:lnTo>
                    <a:pt x="5266" y="1328"/>
                  </a:lnTo>
                  <a:lnTo>
                    <a:pt x="5293" y="1304"/>
                  </a:lnTo>
                  <a:lnTo>
                    <a:pt x="5329" y="1288"/>
                  </a:lnTo>
                  <a:lnTo>
                    <a:pt x="5365" y="1280"/>
                  </a:lnTo>
                  <a:lnTo>
                    <a:pt x="5401" y="1282"/>
                  </a:lnTo>
                  <a:lnTo>
                    <a:pt x="5435" y="1294"/>
                  </a:lnTo>
                  <a:lnTo>
                    <a:pt x="5467" y="1316"/>
                  </a:lnTo>
                  <a:lnTo>
                    <a:pt x="5491" y="1344"/>
                  </a:lnTo>
                  <a:lnTo>
                    <a:pt x="5585" y="1493"/>
                  </a:lnTo>
                  <a:lnTo>
                    <a:pt x="5668" y="1647"/>
                  </a:lnTo>
                  <a:lnTo>
                    <a:pt x="5742" y="1806"/>
                  </a:lnTo>
                  <a:lnTo>
                    <a:pt x="5808" y="1967"/>
                  </a:lnTo>
                  <a:lnTo>
                    <a:pt x="5862" y="2133"/>
                  </a:lnTo>
                  <a:lnTo>
                    <a:pt x="5908" y="2300"/>
                  </a:lnTo>
                  <a:lnTo>
                    <a:pt x="5944" y="2470"/>
                  </a:lnTo>
                  <a:lnTo>
                    <a:pt x="5968" y="2643"/>
                  </a:lnTo>
                  <a:lnTo>
                    <a:pt x="5984" y="2817"/>
                  </a:lnTo>
                  <a:lnTo>
                    <a:pt x="5990" y="2994"/>
                  </a:lnTo>
                  <a:lnTo>
                    <a:pt x="5982" y="3189"/>
                  </a:lnTo>
                  <a:lnTo>
                    <a:pt x="5964" y="3383"/>
                  </a:lnTo>
                  <a:lnTo>
                    <a:pt x="5932" y="3572"/>
                  </a:lnTo>
                  <a:lnTo>
                    <a:pt x="5890" y="3758"/>
                  </a:lnTo>
                  <a:lnTo>
                    <a:pt x="5836" y="3939"/>
                  </a:lnTo>
                  <a:lnTo>
                    <a:pt x="5770" y="4114"/>
                  </a:lnTo>
                  <a:lnTo>
                    <a:pt x="5696" y="4284"/>
                  </a:lnTo>
                  <a:lnTo>
                    <a:pt x="5611" y="4449"/>
                  </a:lnTo>
                  <a:lnTo>
                    <a:pt x="5515" y="4607"/>
                  </a:lnTo>
                  <a:lnTo>
                    <a:pt x="5411" y="4760"/>
                  </a:lnTo>
                  <a:lnTo>
                    <a:pt x="5297" y="4906"/>
                  </a:lnTo>
                  <a:lnTo>
                    <a:pt x="5176" y="5043"/>
                  </a:lnTo>
                  <a:lnTo>
                    <a:pt x="5044" y="5173"/>
                  </a:lnTo>
                  <a:lnTo>
                    <a:pt x="4907" y="5294"/>
                  </a:lnTo>
                  <a:lnTo>
                    <a:pt x="4761" y="5408"/>
                  </a:lnTo>
                  <a:lnTo>
                    <a:pt x="4609" y="5512"/>
                  </a:lnTo>
                  <a:lnTo>
                    <a:pt x="4452" y="5607"/>
                  </a:lnTo>
                  <a:lnTo>
                    <a:pt x="4286" y="5693"/>
                  </a:lnTo>
                  <a:lnTo>
                    <a:pt x="4117" y="5769"/>
                  </a:lnTo>
                  <a:lnTo>
                    <a:pt x="3939" y="5833"/>
                  </a:lnTo>
                  <a:lnTo>
                    <a:pt x="3760" y="5886"/>
                  </a:lnTo>
                  <a:lnTo>
                    <a:pt x="3574" y="5930"/>
                  </a:lnTo>
                  <a:lnTo>
                    <a:pt x="3385" y="5960"/>
                  </a:lnTo>
                  <a:lnTo>
                    <a:pt x="3191" y="5980"/>
                  </a:lnTo>
                  <a:lnTo>
                    <a:pt x="2994" y="5986"/>
                  </a:lnTo>
                  <a:lnTo>
                    <a:pt x="2798" y="5980"/>
                  </a:lnTo>
                  <a:lnTo>
                    <a:pt x="2605" y="5960"/>
                  </a:lnTo>
                  <a:lnTo>
                    <a:pt x="2415" y="5930"/>
                  </a:lnTo>
                  <a:lnTo>
                    <a:pt x="2230" y="5886"/>
                  </a:lnTo>
                  <a:lnTo>
                    <a:pt x="2048" y="5833"/>
                  </a:lnTo>
                  <a:lnTo>
                    <a:pt x="1873" y="5769"/>
                  </a:lnTo>
                  <a:lnTo>
                    <a:pt x="1703" y="5693"/>
                  </a:lnTo>
                  <a:lnTo>
                    <a:pt x="1538" y="5607"/>
                  </a:lnTo>
                  <a:lnTo>
                    <a:pt x="1378" y="5512"/>
                  </a:lnTo>
                  <a:lnTo>
                    <a:pt x="1227" y="5408"/>
                  </a:lnTo>
                  <a:lnTo>
                    <a:pt x="1081" y="5294"/>
                  </a:lnTo>
                  <a:lnTo>
                    <a:pt x="943" y="5173"/>
                  </a:lnTo>
                  <a:lnTo>
                    <a:pt x="814" y="5043"/>
                  </a:lnTo>
                  <a:lnTo>
                    <a:pt x="692" y="4906"/>
                  </a:lnTo>
                  <a:lnTo>
                    <a:pt x="578" y="4760"/>
                  </a:lnTo>
                  <a:lnTo>
                    <a:pt x="475" y="4607"/>
                  </a:lnTo>
                  <a:lnTo>
                    <a:pt x="379" y="4449"/>
                  </a:lnTo>
                  <a:lnTo>
                    <a:pt x="293" y="4284"/>
                  </a:lnTo>
                  <a:lnTo>
                    <a:pt x="217" y="4114"/>
                  </a:lnTo>
                  <a:lnTo>
                    <a:pt x="154" y="3939"/>
                  </a:lnTo>
                  <a:lnTo>
                    <a:pt x="100" y="3758"/>
                  </a:lnTo>
                  <a:lnTo>
                    <a:pt x="56" y="3572"/>
                  </a:lnTo>
                  <a:lnTo>
                    <a:pt x="26" y="3383"/>
                  </a:lnTo>
                  <a:lnTo>
                    <a:pt x="6" y="3189"/>
                  </a:lnTo>
                  <a:lnTo>
                    <a:pt x="0" y="2994"/>
                  </a:lnTo>
                  <a:lnTo>
                    <a:pt x="6" y="2797"/>
                  </a:lnTo>
                  <a:lnTo>
                    <a:pt x="26" y="2603"/>
                  </a:lnTo>
                  <a:lnTo>
                    <a:pt x="56" y="2414"/>
                  </a:lnTo>
                  <a:lnTo>
                    <a:pt x="100" y="2229"/>
                  </a:lnTo>
                  <a:lnTo>
                    <a:pt x="154" y="2049"/>
                  </a:lnTo>
                  <a:lnTo>
                    <a:pt x="217" y="1872"/>
                  </a:lnTo>
                  <a:lnTo>
                    <a:pt x="293" y="1702"/>
                  </a:lnTo>
                  <a:lnTo>
                    <a:pt x="379" y="1537"/>
                  </a:lnTo>
                  <a:lnTo>
                    <a:pt x="475" y="1379"/>
                  </a:lnTo>
                  <a:lnTo>
                    <a:pt x="578" y="1228"/>
                  </a:lnTo>
                  <a:lnTo>
                    <a:pt x="692" y="1082"/>
                  </a:lnTo>
                  <a:lnTo>
                    <a:pt x="814" y="945"/>
                  </a:lnTo>
                  <a:lnTo>
                    <a:pt x="943" y="813"/>
                  </a:lnTo>
                  <a:lnTo>
                    <a:pt x="1081" y="692"/>
                  </a:lnTo>
                  <a:lnTo>
                    <a:pt x="1227" y="578"/>
                  </a:lnTo>
                  <a:lnTo>
                    <a:pt x="1378" y="474"/>
                  </a:lnTo>
                  <a:lnTo>
                    <a:pt x="1538" y="379"/>
                  </a:lnTo>
                  <a:lnTo>
                    <a:pt x="1703" y="293"/>
                  </a:lnTo>
                  <a:lnTo>
                    <a:pt x="1873" y="219"/>
                  </a:lnTo>
                  <a:lnTo>
                    <a:pt x="2048" y="154"/>
                  </a:lnTo>
                  <a:lnTo>
                    <a:pt x="2230" y="100"/>
                  </a:lnTo>
                  <a:lnTo>
                    <a:pt x="2415" y="58"/>
                  </a:lnTo>
                  <a:lnTo>
                    <a:pt x="2605" y="26"/>
                  </a:lnTo>
                  <a:lnTo>
                    <a:pt x="2798" y="8"/>
                  </a:lnTo>
                  <a:lnTo>
                    <a:pt x="299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59" name="Freeform 94">
              <a:extLst>
                <a:ext uri="{FF2B5EF4-FFF2-40B4-BE49-F238E27FC236}">
                  <a16:creationId xmlns:a16="http://schemas.microsoft.com/office/drawing/2014/main" id="{0200B313-026D-40D9-8E5F-09A08253CF4D}"/>
                </a:ext>
              </a:extLst>
            </p:cNvPr>
            <p:cNvSpPr>
              <a:spLocks noEditPoints="1"/>
            </p:cNvSpPr>
            <p:nvPr/>
          </p:nvSpPr>
          <p:spPr bwMode="auto">
            <a:xfrm>
              <a:off x="5743575" y="2724151"/>
              <a:ext cx="1131888" cy="1131888"/>
            </a:xfrm>
            <a:custGeom>
              <a:avLst/>
              <a:gdLst>
                <a:gd name="T0" fmla="*/ 644 w 1426"/>
                <a:gd name="T1" fmla="*/ 291 h 1426"/>
                <a:gd name="T2" fmla="*/ 516 w 1426"/>
                <a:gd name="T3" fmla="*/ 333 h 1426"/>
                <a:gd name="T4" fmla="*/ 411 w 1426"/>
                <a:gd name="T5" fmla="*/ 411 h 1426"/>
                <a:gd name="T6" fmla="*/ 333 w 1426"/>
                <a:gd name="T7" fmla="*/ 517 h 1426"/>
                <a:gd name="T8" fmla="*/ 291 w 1426"/>
                <a:gd name="T9" fmla="*/ 644 h 1426"/>
                <a:gd name="T10" fmla="*/ 291 w 1426"/>
                <a:gd name="T11" fmla="*/ 782 h 1426"/>
                <a:gd name="T12" fmla="*/ 333 w 1426"/>
                <a:gd name="T13" fmla="*/ 909 h 1426"/>
                <a:gd name="T14" fmla="*/ 411 w 1426"/>
                <a:gd name="T15" fmla="*/ 1015 h 1426"/>
                <a:gd name="T16" fmla="*/ 516 w 1426"/>
                <a:gd name="T17" fmla="*/ 1093 h 1426"/>
                <a:gd name="T18" fmla="*/ 644 w 1426"/>
                <a:gd name="T19" fmla="*/ 1135 h 1426"/>
                <a:gd name="T20" fmla="*/ 782 w 1426"/>
                <a:gd name="T21" fmla="*/ 1135 h 1426"/>
                <a:gd name="T22" fmla="*/ 909 w 1426"/>
                <a:gd name="T23" fmla="*/ 1093 h 1426"/>
                <a:gd name="T24" fmla="*/ 1015 w 1426"/>
                <a:gd name="T25" fmla="*/ 1015 h 1426"/>
                <a:gd name="T26" fmla="*/ 1093 w 1426"/>
                <a:gd name="T27" fmla="*/ 909 h 1426"/>
                <a:gd name="T28" fmla="*/ 1135 w 1426"/>
                <a:gd name="T29" fmla="*/ 782 h 1426"/>
                <a:gd name="T30" fmla="*/ 1135 w 1426"/>
                <a:gd name="T31" fmla="*/ 644 h 1426"/>
                <a:gd name="T32" fmla="*/ 1093 w 1426"/>
                <a:gd name="T33" fmla="*/ 517 h 1426"/>
                <a:gd name="T34" fmla="*/ 1015 w 1426"/>
                <a:gd name="T35" fmla="*/ 411 h 1426"/>
                <a:gd name="T36" fmla="*/ 909 w 1426"/>
                <a:gd name="T37" fmla="*/ 333 h 1426"/>
                <a:gd name="T38" fmla="*/ 782 w 1426"/>
                <a:gd name="T39" fmla="*/ 291 h 1426"/>
                <a:gd name="T40" fmla="*/ 712 w 1426"/>
                <a:gd name="T41" fmla="*/ 0 h 1426"/>
                <a:gd name="T42" fmla="*/ 887 w 1426"/>
                <a:gd name="T43" fmla="*/ 22 h 1426"/>
                <a:gd name="T44" fmla="*/ 1047 w 1426"/>
                <a:gd name="T45" fmla="*/ 84 h 1426"/>
                <a:gd name="T46" fmla="*/ 1186 w 1426"/>
                <a:gd name="T47" fmla="*/ 182 h 1426"/>
                <a:gd name="T48" fmla="*/ 1298 w 1426"/>
                <a:gd name="T49" fmla="*/ 307 h 1426"/>
                <a:gd name="T50" fmla="*/ 1378 w 1426"/>
                <a:gd name="T51" fmla="*/ 457 h 1426"/>
                <a:gd name="T52" fmla="*/ 1420 w 1426"/>
                <a:gd name="T53" fmla="*/ 624 h 1426"/>
                <a:gd name="T54" fmla="*/ 1420 w 1426"/>
                <a:gd name="T55" fmla="*/ 802 h 1426"/>
                <a:gd name="T56" fmla="*/ 1378 w 1426"/>
                <a:gd name="T57" fmla="*/ 971 h 1426"/>
                <a:gd name="T58" fmla="*/ 1298 w 1426"/>
                <a:gd name="T59" fmla="*/ 1121 h 1426"/>
                <a:gd name="T60" fmla="*/ 1186 w 1426"/>
                <a:gd name="T61" fmla="*/ 1246 h 1426"/>
                <a:gd name="T62" fmla="*/ 1047 w 1426"/>
                <a:gd name="T63" fmla="*/ 1342 h 1426"/>
                <a:gd name="T64" fmla="*/ 887 w 1426"/>
                <a:gd name="T65" fmla="*/ 1404 h 1426"/>
                <a:gd name="T66" fmla="*/ 712 w 1426"/>
                <a:gd name="T67" fmla="*/ 1426 h 1426"/>
                <a:gd name="T68" fmla="*/ 536 w 1426"/>
                <a:gd name="T69" fmla="*/ 1404 h 1426"/>
                <a:gd name="T70" fmla="*/ 377 w 1426"/>
                <a:gd name="T71" fmla="*/ 1342 h 1426"/>
                <a:gd name="T72" fmla="*/ 239 w 1426"/>
                <a:gd name="T73" fmla="*/ 1246 h 1426"/>
                <a:gd name="T74" fmla="*/ 127 w 1426"/>
                <a:gd name="T75" fmla="*/ 1121 h 1426"/>
                <a:gd name="T76" fmla="*/ 48 w 1426"/>
                <a:gd name="T77" fmla="*/ 971 h 1426"/>
                <a:gd name="T78" fmla="*/ 6 w 1426"/>
                <a:gd name="T79" fmla="*/ 802 h 1426"/>
                <a:gd name="T80" fmla="*/ 6 w 1426"/>
                <a:gd name="T81" fmla="*/ 624 h 1426"/>
                <a:gd name="T82" fmla="*/ 48 w 1426"/>
                <a:gd name="T83" fmla="*/ 457 h 1426"/>
                <a:gd name="T84" fmla="*/ 127 w 1426"/>
                <a:gd name="T85" fmla="*/ 307 h 1426"/>
                <a:gd name="T86" fmla="*/ 239 w 1426"/>
                <a:gd name="T87" fmla="*/ 182 h 1426"/>
                <a:gd name="T88" fmla="*/ 377 w 1426"/>
                <a:gd name="T89" fmla="*/ 84 h 1426"/>
                <a:gd name="T90" fmla="*/ 536 w 1426"/>
                <a:gd name="T91" fmla="*/ 22 h 1426"/>
                <a:gd name="T92" fmla="*/ 712 w 1426"/>
                <a:gd name="T9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26" h="1426">
                  <a:moveTo>
                    <a:pt x="712" y="285"/>
                  </a:moveTo>
                  <a:lnTo>
                    <a:pt x="644" y="291"/>
                  </a:lnTo>
                  <a:lnTo>
                    <a:pt x="578" y="307"/>
                  </a:lnTo>
                  <a:lnTo>
                    <a:pt x="516" y="333"/>
                  </a:lnTo>
                  <a:lnTo>
                    <a:pt x="460" y="369"/>
                  </a:lnTo>
                  <a:lnTo>
                    <a:pt x="411" y="411"/>
                  </a:lnTo>
                  <a:lnTo>
                    <a:pt x="367" y="461"/>
                  </a:lnTo>
                  <a:lnTo>
                    <a:pt x="333" y="517"/>
                  </a:lnTo>
                  <a:lnTo>
                    <a:pt x="307" y="579"/>
                  </a:lnTo>
                  <a:lnTo>
                    <a:pt x="291" y="644"/>
                  </a:lnTo>
                  <a:lnTo>
                    <a:pt x="285" y="714"/>
                  </a:lnTo>
                  <a:lnTo>
                    <a:pt x="291" y="782"/>
                  </a:lnTo>
                  <a:lnTo>
                    <a:pt x="307" y="848"/>
                  </a:lnTo>
                  <a:lnTo>
                    <a:pt x="333" y="909"/>
                  </a:lnTo>
                  <a:lnTo>
                    <a:pt x="367" y="965"/>
                  </a:lnTo>
                  <a:lnTo>
                    <a:pt x="411" y="1015"/>
                  </a:lnTo>
                  <a:lnTo>
                    <a:pt x="460" y="1059"/>
                  </a:lnTo>
                  <a:lnTo>
                    <a:pt x="516" y="1093"/>
                  </a:lnTo>
                  <a:lnTo>
                    <a:pt x="578" y="1119"/>
                  </a:lnTo>
                  <a:lnTo>
                    <a:pt x="644" y="1135"/>
                  </a:lnTo>
                  <a:lnTo>
                    <a:pt x="712" y="1141"/>
                  </a:lnTo>
                  <a:lnTo>
                    <a:pt x="782" y="1135"/>
                  </a:lnTo>
                  <a:lnTo>
                    <a:pt x="847" y="1119"/>
                  </a:lnTo>
                  <a:lnTo>
                    <a:pt x="909" y="1093"/>
                  </a:lnTo>
                  <a:lnTo>
                    <a:pt x="965" y="1059"/>
                  </a:lnTo>
                  <a:lnTo>
                    <a:pt x="1015" y="1015"/>
                  </a:lnTo>
                  <a:lnTo>
                    <a:pt x="1057" y="965"/>
                  </a:lnTo>
                  <a:lnTo>
                    <a:pt x="1093" y="909"/>
                  </a:lnTo>
                  <a:lnTo>
                    <a:pt x="1119" y="848"/>
                  </a:lnTo>
                  <a:lnTo>
                    <a:pt x="1135" y="782"/>
                  </a:lnTo>
                  <a:lnTo>
                    <a:pt x="1141" y="714"/>
                  </a:lnTo>
                  <a:lnTo>
                    <a:pt x="1135" y="644"/>
                  </a:lnTo>
                  <a:lnTo>
                    <a:pt x="1119" y="579"/>
                  </a:lnTo>
                  <a:lnTo>
                    <a:pt x="1093" y="517"/>
                  </a:lnTo>
                  <a:lnTo>
                    <a:pt x="1057" y="461"/>
                  </a:lnTo>
                  <a:lnTo>
                    <a:pt x="1015" y="411"/>
                  </a:lnTo>
                  <a:lnTo>
                    <a:pt x="965" y="369"/>
                  </a:lnTo>
                  <a:lnTo>
                    <a:pt x="909" y="333"/>
                  </a:lnTo>
                  <a:lnTo>
                    <a:pt x="847" y="307"/>
                  </a:lnTo>
                  <a:lnTo>
                    <a:pt x="782" y="291"/>
                  </a:lnTo>
                  <a:lnTo>
                    <a:pt x="712" y="285"/>
                  </a:lnTo>
                  <a:close/>
                  <a:moveTo>
                    <a:pt x="712" y="0"/>
                  </a:moveTo>
                  <a:lnTo>
                    <a:pt x="802" y="6"/>
                  </a:lnTo>
                  <a:lnTo>
                    <a:pt x="887" y="22"/>
                  </a:lnTo>
                  <a:lnTo>
                    <a:pt x="969" y="48"/>
                  </a:lnTo>
                  <a:lnTo>
                    <a:pt x="1047" y="84"/>
                  </a:lnTo>
                  <a:lnTo>
                    <a:pt x="1119" y="128"/>
                  </a:lnTo>
                  <a:lnTo>
                    <a:pt x="1186" y="182"/>
                  </a:lnTo>
                  <a:lnTo>
                    <a:pt x="1246" y="240"/>
                  </a:lnTo>
                  <a:lnTo>
                    <a:pt x="1298" y="307"/>
                  </a:lnTo>
                  <a:lnTo>
                    <a:pt x="1342" y="379"/>
                  </a:lnTo>
                  <a:lnTo>
                    <a:pt x="1378" y="457"/>
                  </a:lnTo>
                  <a:lnTo>
                    <a:pt x="1404" y="539"/>
                  </a:lnTo>
                  <a:lnTo>
                    <a:pt x="1420" y="624"/>
                  </a:lnTo>
                  <a:lnTo>
                    <a:pt x="1426" y="714"/>
                  </a:lnTo>
                  <a:lnTo>
                    <a:pt x="1420" y="802"/>
                  </a:lnTo>
                  <a:lnTo>
                    <a:pt x="1404" y="889"/>
                  </a:lnTo>
                  <a:lnTo>
                    <a:pt x="1378" y="971"/>
                  </a:lnTo>
                  <a:lnTo>
                    <a:pt x="1342" y="1047"/>
                  </a:lnTo>
                  <a:lnTo>
                    <a:pt x="1298" y="1121"/>
                  </a:lnTo>
                  <a:lnTo>
                    <a:pt x="1246" y="1186"/>
                  </a:lnTo>
                  <a:lnTo>
                    <a:pt x="1186" y="1246"/>
                  </a:lnTo>
                  <a:lnTo>
                    <a:pt x="1119" y="1298"/>
                  </a:lnTo>
                  <a:lnTo>
                    <a:pt x="1047" y="1342"/>
                  </a:lnTo>
                  <a:lnTo>
                    <a:pt x="969" y="1378"/>
                  </a:lnTo>
                  <a:lnTo>
                    <a:pt x="887" y="1404"/>
                  </a:lnTo>
                  <a:lnTo>
                    <a:pt x="802" y="1420"/>
                  </a:lnTo>
                  <a:lnTo>
                    <a:pt x="712" y="1426"/>
                  </a:lnTo>
                  <a:lnTo>
                    <a:pt x="624" y="1420"/>
                  </a:lnTo>
                  <a:lnTo>
                    <a:pt x="536" y="1404"/>
                  </a:lnTo>
                  <a:lnTo>
                    <a:pt x="455" y="1378"/>
                  </a:lnTo>
                  <a:lnTo>
                    <a:pt x="377" y="1342"/>
                  </a:lnTo>
                  <a:lnTo>
                    <a:pt x="305" y="1298"/>
                  </a:lnTo>
                  <a:lnTo>
                    <a:pt x="239" y="1246"/>
                  </a:lnTo>
                  <a:lnTo>
                    <a:pt x="179" y="1186"/>
                  </a:lnTo>
                  <a:lnTo>
                    <a:pt x="127" y="1121"/>
                  </a:lnTo>
                  <a:lnTo>
                    <a:pt x="84" y="1047"/>
                  </a:lnTo>
                  <a:lnTo>
                    <a:pt x="48" y="971"/>
                  </a:lnTo>
                  <a:lnTo>
                    <a:pt x="22" y="889"/>
                  </a:lnTo>
                  <a:lnTo>
                    <a:pt x="6" y="802"/>
                  </a:lnTo>
                  <a:lnTo>
                    <a:pt x="0" y="714"/>
                  </a:lnTo>
                  <a:lnTo>
                    <a:pt x="6" y="624"/>
                  </a:lnTo>
                  <a:lnTo>
                    <a:pt x="22" y="539"/>
                  </a:lnTo>
                  <a:lnTo>
                    <a:pt x="48" y="457"/>
                  </a:lnTo>
                  <a:lnTo>
                    <a:pt x="84" y="379"/>
                  </a:lnTo>
                  <a:lnTo>
                    <a:pt x="127" y="307"/>
                  </a:lnTo>
                  <a:lnTo>
                    <a:pt x="179" y="240"/>
                  </a:lnTo>
                  <a:lnTo>
                    <a:pt x="239" y="182"/>
                  </a:lnTo>
                  <a:lnTo>
                    <a:pt x="305" y="128"/>
                  </a:lnTo>
                  <a:lnTo>
                    <a:pt x="377" y="84"/>
                  </a:lnTo>
                  <a:lnTo>
                    <a:pt x="455" y="48"/>
                  </a:lnTo>
                  <a:lnTo>
                    <a:pt x="536" y="22"/>
                  </a:lnTo>
                  <a:lnTo>
                    <a:pt x="624" y="6"/>
                  </a:lnTo>
                  <a:lnTo>
                    <a:pt x="712"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60" name="Freeform 95">
              <a:extLst>
                <a:ext uri="{FF2B5EF4-FFF2-40B4-BE49-F238E27FC236}">
                  <a16:creationId xmlns:a16="http://schemas.microsoft.com/office/drawing/2014/main" id="{F15B6126-42DF-4282-9019-B94C5D34A64E}"/>
                </a:ext>
              </a:extLst>
            </p:cNvPr>
            <p:cNvSpPr>
              <a:spLocks noEditPoints="1"/>
            </p:cNvSpPr>
            <p:nvPr/>
          </p:nvSpPr>
          <p:spPr bwMode="auto">
            <a:xfrm>
              <a:off x="6196013" y="461963"/>
              <a:ext cx="2941638" cy="2941638"/>
            </a:xfrm>
            <a:custGeom>
              <a:avLst/>
              <a:gdLst>
                <a:gd name="T0" fmla="*/ 2852 w 3706"/>
                <a:gd name="T1" fmla="*/ 486 h 3706"/>
                <a:gd name="T2" fmla="*/ 2567 w 3706"/>
                <a:gd name="T3" fmla="*/ 771 h 3706"/>
                <a:gd name="T4" fmla="*/ 2567 w 3706"/>
                <a:gd name="T5" fmla="*/ 1140 h 3706"/>
                <a:gd name="T6" fmla="*/ 2936 w 3706"/>
                <a:gd name="T7" fmla="*/ 1140 h 3706"/>
                <a:gd name="T8" fmla="*/ 3221 w 3706"/>
                <a:gd name="T9" fmla="*/ 855 h 3706"/>
                <a:gd name="T10" fmla="*/ 2994 w 3706"/>
                <a:gd name="T11" fmla="*/ 855 h 3706"/>
                <a:gd name="T12" fmla="*/ 2956 w 3706"/>
                <a:gd name="T13" fmla="*/ 851 h 3706"/>
                <a:gd name="T14" fmla="*/ 2922 w 3706"/>
                <a:gd name="T15" fmla="*/ 837 h 3706"/>
                <a:gd name="T16" fmla="*/ 2894 w 3706"/>
                <a:gd name="T17" fmla="*/ 813 h 3706"/>
                <a:gd name="T18" fmla="*/ 2870 w 3706"/>
                <a:gd name="T19" fmla="*/ 785 h 3706"/>
                <a:gd name="T20" fmla="*/ 2856 w 3706"/>
                <a:gd name="T21" fmla="*/ 751 h 3706"/>
                <a:gd name="T22" fmla="*/ 2852 w 3706"/>
                <a:gd name="T23" fmla="*/ 714 h 3706"/>
                <a:gd name="T24" fmla="*/ 2852 w 3706"/>
                <a:gd name="T25" fmla="*/ 486 h 3706"/>
                <a:gd name="T26" fmla="*/ 2984 w 3706"/>
                <a:gd name="T27" fmla="*/ 0 h 3706"/>
                <a:gd name="T28" fmla="*/ 3016 w 3706"/>
                <a:gd name="T29" fmla="*/ 2 h 3706"/>
                <a:gd name="T30" fmla="*/ 3048 w 3706"/>
                <a:gd name="T31" fmla="*/ 12 h 3706"/>
                <a:gd name="T32" fmla="*/ 3078 w 3706"/>
                <a:gd name="T33" fmla="*/ 28 h 3706"/>
                <a:gd name="T34" fmla="*/ 3104 w 3706"/>
                <a:gd name="T35" fmla="*/ 52 h 3706"/>
                <a:gd name="T36" fmla="*/ 3122 w 3706"/>
                <a:gd name="T37" fmla="*/ 78 h 3706"/>
                <a:gd name="T38" fmla="*/ 3134 w 3706"/>
                <a:gd name="T39" fmla="*/ 110 h 3706"/>
                <a:gd name="T40" fmla="*/ 3138 w 3706"/>
                <a:gd name="T41" fmla="*/ 144 h 3706"/>
                <a:gd name="T42" fmla="*/ 3138 w 3706"/>
                <a:gd name="T43" fmla="*/ 570 h 3706"/>
                <a:gd name="T44" fmla="*/ 3564 w 3706"/>
                <a:gd name="T45" fmla="*/ 570 h 3706"/>
                <a:gd name="T46" fmla="*/ 3598 w 3706"/>
                <a:gd name="T47" fmla="*/ 574 h 3706"/>
                <a:gd name="T48" fmla="*/ 3630 w 3706"/>
                <a:gd name="T49" fmla="*/ 586 h 3706"/>
                <a:gd name="T50" fmla="*/ 3658 w 3706"/>
                <a:gd name="T51" fmla="*/ 604 h 3706"/>
                <a:gd name="T52" fmla="*/ 3680 w 3706"/>
                <a:gd name="T53" fmla="*/ 630 h 3706"/>
                <a:gd name="T54" fmla="*/ 3696 w 3706"/>
                <a:gd name="T55" fmla="*/ 658 h 3706"/>
                <a:gd name="T56" fmla="*/ 3706 w 3706"/>
                <a:gd name="T57" fmla="*/ 692 h 3706"/>
                <a:gd name="T58" fmla="*/ 3706 w 3706"/>
                <a:gd name="T59" fmla="*/ 726 h 3706"/>
                <a:gd name="T60" fmla="*/ 3700 w 3706"/>
                <a:gd name="T61" fmla="*/ 757 h 3706"/>
                <a:gd name="T62" fmla="*/ 3686 w 3706"/>
                <a:gd name="T63" fmla="*/ 787 h 3706"/>
                <a:gd name="T64" fmla="*/ 3666 w 3706"/>
                <a:gd name="T65" fmla="*/ 813 h 3706"/>
                <a:gd name="T66" fmla="*/ 3096 w 3706"/>
                <a:gd name="T67" fmla="*/ 1383 h 3706"/>
                <a:gd name="T68" fmla="*/ 3066 w 3706"/>
                <a:gd name="T69" fmla="*/ 1407 h 3706"/>
                <a:gd name="T70" fmla="*/ 3032 w 3706"/>
                <a:gd name="T71" fmla="*/ 1421 h 3706"/>
                <a:gd name="T72" fmla="*/ 2994 w 3706"/>
                <a:gd name="T73" fmla="*/ 1425 h 3706"/>
                <a:gd name="T74" fmla="*/ 2483 w 3706"/>
                <a:gd name="T75" fmla="*/ 1425 h 3706"/>
                <a:gd name="T76" fmla="*/ 244 w 3706"/>
                <a:gd name="T77" fmla="*/ 3664 h 3706"/>
                <a:gd name="T78" fmla="*/ 214 w 3706"/>
                <a:gd name="T79" fmla="*/ 3688 h 3706"/>
                <a:gd name="T80" fmla="*/ 178 w 3706"/>
                <a:gd name="T81" fmla="*/ 3702 h 3706"/>
                <a:gd name="T82" fmla="*/ 142 w 3706"/>
                <a:gd name="T83" fmla="*/ 3706 h 3706"/>
                <a:gd name="T84" fmla="*/ 106 w 3706"/>
                <a:gd name="T85" fmla="*/ 3702 h 3706"/>
                <a:gd name="T86" fmla="*/ 72 w 3706"/>
                <a:gd name="T87" fmla="*/ 3688 h 3706"/>
                <a:gd name="T88" fmla="*/ 42 w 3706"/>
                <a:gd name="T89" fmla="*/ 3664 h 3706"/>
                <a:gd name="T90" fmla="*/ 18 w 3706"/>
                <a:gd name="T91" fmla="*/ 3634 h 3706"/>
                <a:gd name="T92" fmla="*/ 4 w 3706"/>
                <a:gd name="T93" fmla="*/ 3600 h 3706"/>
                <a:gd name="T94" fmla="*/ 0 w 3706"/>
                <a:gd name="T95" fmla="*/ 3564 h 3706"/>
                <a:gd name="T96" fmla="*/ 4 w 3706"/>
                <a:gd name="T97" fmla="*/ 3528 h 3706"/>
                <a:gd name="T98" fmla="*/ 18 w 3706"/>
                <a:gd name="T99" fmla="*/ 3492 h 3706"/>
                <a:gd name="T100" fmla="*/ 42 w 3706"/>
                <a:gd name="T101" fmla="*/ 3462 h 3706"/>
                <a:gd name="T102" fmla="*/ 2282 w 3706"/>
                <a:gd name="T103" fmla="*/ 1224 h 3706"/>
                <a:gd name="T104" fmla="*/ 2282 w 3706"/>
                <a:gd name="T105" fmla="*/ 714 h 3706"/>
                <a:gd name="T106" fmla="*/ 2286 w 3706"/>
                <a:gd name="T107" fmla="*/ 676 h 3706"/>
                <a:gd name="T108" fmla="*/ 2300 w 3706"/>
                <a:gd name="T109" fmla="*/ 642 h 3706"/>
                <a:gd name="T110" fmla="*/ 2324 w 3706"/>
                <a:gd name="T111" fmla="*/ 612 h 3706"/>
                <a:gd name="T112" fmla="*/ 2894 w 3706"/>
                <a:gd name="T113" fmla="*/ 42 h 3706"/>
                <a:gd name="T114" fmla="*/ 2920 w 3706"/>
                <a:gd name="T115" fmla="*/ 22 h 3706"/>
                <a:gd name="T116" fmla="*/ 2950 w 3706"/>
                <a:gd name="T117" fmla="*/ 8 h 3706"/>
                <a:gd name="T118" fmla="*/ 2984 w 3706"/>
                <a:gd name="T119" fmla="*/ 0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6" h="3706">
                  <a:moveTo>
                    <a:pt x="2852" y="486"/>
                  </a:moveTo>
                  <a:lnTo>
                    <a:pt x="2567" y="771"/>
                  </a:lnTo>
                  <a:lnTo>
                    <a:pt x="2567" y="1140"/>
                  </a:lnTo>
                  <a:lnTo>
                    <a:pt x="2936" y="1140"/>
                  </a:lnTo>
                  <a:lnTo>
                    <a:pt x="3221" y="855"/>
                  </a:lnTo>
                  <a:lnTo>
                    <a:pt x="2994" y="855"/>
                  </a:lnTo>
                  <a:lnTo>
                    <a:pt x="2956" y="851"/>
                  </a:lnTo>
                  <a:lnTo>
                    <a:pt x="2922" y="837"/>
                  </a:lnTo>
                  <a:lnTo>
                    <a:pt x="2894" y="813"/>
                  </a:lnTo>
                  <a:lnTo>
                    <a:pt x="2870" y="785"/>
                  </a:lnTo>
                  <a:lnTo>
                    <a:pt x="2856" y="751"/>
                  </a:lnTo>
                  <a:lnTo>
                    <a:pt x="2852" y="714"/>
                  </a:lnTo>
                  <a:lnTo>
                    <a:pt x="2852" y="486"/>
                  </a:lnTo>
                  <a:close/>
                  <a:moveTo>
                    <a:pt x="2984" y="0"/>
                  </a:moveTo>
                  <a:lnTo>
                    <a:pt x="3016" y="2"/>
                  </a:lnTo>
                  <a:lnTo>
                    <a:pt x="3048" y="12"/>
                  </a:lnTo>
                  <a:lnTo>
                    <a:pt x="3078" y="28"/>
                  </a:lnTo>
                  <a:lnTo>
                    <a:pt x="3104" y="52"/>
                  </a:lnTo>
                  <a:lnTo>
                    <a:pt x="3122" y="78"/>
                  </a:lnTo>
                  <a:lnTo>
                    <a:pt x="3134" y="110"/>
                  </a:lnTo>
                  <a:lnTo>
                    <a:pt x="3138" y="144"/>
                  </a:lnTo>
                  <a:lnTo>
                    <a:pt x="3138" y="570"/>
                  </a:lnTo>
                  <a:lnTo>
                    <a:pt x="3564" y="570"/>
                  </a:lnTo>
                  <a:lnTo>
                    <a:pt x="3598" y="574"/>
                  </a:lnTo>
                  <a:lnTo>
                    <a:pt x="3630" y="586"/>
                  </a:lnTo>
                  <a:lnTo>
                    <a:pt x="3658" y="604"/>
                  </a:lnTo>
                  <a:lnTo>
                    <a:pt x="3680" y="630"/>
                  </a:lnTo>
                  <a:lnTo>
                    <a:pt x="3696" y="658"/>
                  </a:lnTo>
                  <a:lnTo>
                    <a:pt x="3706" y="692"/>
                  </a:lnTo>
                  <a:lnTo>
                    <a:pt x="3706" y="726"/>
                  </a:lnTo>
                  <a:lnTo>
                    <a:pt x="3700" y="757"/>
                  </a:lnTo>
                  <a:lnTo>
                    <a:pt x="3686" y="787"/>
                  </a:lnTo>
                  <a:lnTo>
                    <a:pt x="3666" y="813"/>
                  </a:lnTo>
                  <a:lnTo>
                    <a:pt x="3096" y="1383"/>
                  </a:lnTo>
                  <a:lnTo>
                    <a:pt x="3066" y="1407"/>
                  </a:lnTo>
                  <a:lnTo>
                    <a:pt x="3032" y="1421"/>
                  </a:lnTo>
                  <a:lnTo>
                    <a:pt x="2994" y="1425"/>
                  </a:lnTo>
                  <a:lnTo>
                    <a:pt x="2483" y="1425"/>
                  </a:lnTo>
                  <a:lnTo>
                    <a:pt x="244" y="3664"/>
                  </a:lnTo>
                  <a:lnTo>
                    <a:pt x="214" y="3688"/>
                  </a:lnTo>
                  <a:lnTo>
                    <a:pt x="178" y="3702"/>
                  </a:lnTo>
                  <a:lnTo>
                    <a:pt x="142" y="3706"/>
                  </a:lnTo>
                  <a:lnTo>
                    <a:pt x="106" y="3702"/>
                  </a:lnTo>
                  <a:lnTo>
                    <a:pt x="72" y="3688"/>
                  </a:lnTo>
                  <a:lnTo>
                    <a:pt x="42" y="3664"/>
                  </a:lnTo>
                  <a:lnTo>
                    <a:pt x="18" y="3634"/>
                  </a:lnTo>
                  <a:lnTo>
                    <a:pt x="4" y="3600"/>
                  </a:lnTo>
                  <a:lnTo>
                    <a:pt x="0" y="3564"/>
                  </a:lnTo>
                  <a:lnTo>
                    <a:pt x="4" y="3528"/>
                  </a:lnTo>
                  <a:lnTo>
                    <a:pt x="18" y="3492"/>
                  </a:lnTo>
                  <a:lnTo>
                    <a:pt x="42" y="3462"/>
                  </a:lnTo>
                  <a:lnTo>
                    <a:pt x="2282" y="1224"/>
                  </a:lnTo>
                  <a:lnTo>
                    <a:pt x="2282" y="714"/>
                  </a:lnTo>
                  <a:lnTo>
                    <a:pt x="2286" y="676"/>
                  </a:lnTo>
                  <a:lnTo>
                    <a:pt x="2300" y="642"/>
                  </a:lnTo>
                  <a:lnTo>
                    <a:pt x="2324" y="612"/>
                  </a:lnTo>
                  <a:lnTo>
                    <a:pt x="2894" y="42"/>
                  </a:lnTo>
                  <a:lnTo>
                    <a:pt x="2920" y="22"/>
                  </a:lnTo>
                  <a:lnTo>
                    <a:pt x="2950" y="8"/>
                  </a:lnTo>
                  <a:lnTo>
                    <a:pt x="2984"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61" name="Freeform 96">
              <a:extLst>
                <a:ext uri="{FF2B5EF4-FFF2-40B4-BE49-F238E27FC236}">
                  <a16:creationId xmlns:a16="http://schemas.microsoft.com/office/drawing/2014/main" id="{DDF81DE9-CD2A-4872-8F85-085966B31BF7}"/>
                </a:ext>
              </a:extLst>
            </p:cNvPr>
            <p:cNvSpPr>
              <a:spLocks/>
            </p:cNvSpPr>
            <p:nvPr/>
          </p:nvSpPr>
          <p:spPr bwMode="auto">
            <a:xfrm>
              <a:off x="4837113" y="1819276"/>
              <a:ext cx="2943225" cy="2941638"/>
            </a:xfrm>
            <a:custGeom>
              <a:avLst/>
              <a:gdLst>
                <a:gd name="T0" fmla="*/ 2128 w 3708"/>
                <a:gd name="T1" fmla="*/ 20 h 3706"/>
                <a:gd name="T2" fmla="*/ 2523 w 3708"/>
                <a:gd name="T3" fmla="*/ 128 h 3706"/>
                <a:gd name="T4" fmla="*/ 2708 w 3708"/>
                <a:gd name="T5" fmla="*/ 231 h 3706"/>
                <a:gd name="T6" fmla="*/ 2730 w 3708"/>
                <a:gd name="T7" fmla="*/ 337 h 3706"/>
                <a:gd name="T8" fmla="*/ 2669 w 3708"/>
                <a:gd name="T9" fmla="*/ 429 h 3706"/>
                <a:gd name="T10" fmla="*/ 2565 w 3708"/>
                <a:gd name="T11" fmla="*/ 451 h 3706"/>
                <a:gd name="T12" fmla="*/ 2266 w 3708"/>
                <a:gd name="T13" fmla="*/ 341 h 3706"/>
                <a:gd name="T14" fmla="*/ 1853 w 3708"/>
                <a:gd name="T15" fmla="*/ 285 h 3706"/>
                <a:gd name="T16" fmla="*/ 1458 w 3708"/>
                <a:gd name="T17" fmla="*/ 337 h 3706"/>
                <a:gd name="T18" fmla="*/ 1099 w 3708"/>
                <a:gd name="T19" fmla="*/ 479 h 3706"/>
                <a:gd name="T20" fmla="*/ 790 w 3708"/>
                <a:gd name="T21" fmla="*/ 702 h 3706"/>
                <a:gd name="T22" fmla="*/ 544 w 3708"/>
                <a:gd name="T23" fmla="*/ 991 h 3706"/>
                <a:gd name="T24" fmla="*/ 373 w 3708"/>
                <a:gd name="T25" fmla="*/ 1334 h 3706"/>
                <a:gd name="T26" fmla="*/ 291 w 3708"/>
                <a:gd name="T27" fmla="*/ 1719 h 3706"/>
                <a:gd name="T28" fmla="*/ 307 w 3708"/>
                <a:gd name="T29" fmla="*/ 2121 h 3706"/>
                <a:gd name="T30" fmla="*/ 421 w 3708"/>
                <a:gd name="T31" fmla="*/ 2492 h 3706"/>
                <a:gd name="T32" fmla="*/ 618 w 3708"/>
                <a:gd name="T33" fmla="*/ 2819 h 3706"/>
                <a:gd name="T34" fmla="*/ 887 w 3708"/>
                <a:gd name="T35" fmla="*/ 3088 h 3706"/>
                <a:gd name="T36" fmla="*/ 1215 w 3708"/>
                <a:gd name="T37" fmla="*/ 3285 h 3706"/>
                <a:gd name="T38" fmla="*/ 1586 w 3708"/>
                <a:gd name="T39" fmla="*/ 3399 h 3706"/>
                <a:gd name="T40" fmla="*/ 1988 w 3708"/>
                <a:gd name="T41" fmla="*/ 3415 h 3706"/>
                <a:gd name="T42" fmla="*/ 2373 w 3708"/>
                <a:gd name="T43" fmla="*/ 3333 h 3706"/>
                <a:gd name="T44" fmla="*/ 2716 w 3708"/>
                <a:gd name="T45" fmla="*/ 3162 h 3706"/>
                <a:gd name="T46" fmla="*/ 3006 w 3708"/>
                <a:gd name="T47" fmla="*/ 2917 h 3706"/>
                <a:gd name="T48" fmla="*/ 3229 w 3708"/>
                <a:gd name="T49" fmla="*/ 2608 h 3706"/>
                <a:gd name="T50" fmla="*/ 3371 w 3708"/>
                <a:gd name="T51" fmla="*/ 2249 h 3706"/>
                <a:gd name="T52" fmla="*/ 3422 w 3708"/>
                <a:gd name="T53" fmla="*/ 1854 h 3706"/>
                <a:gd name="T54" fmla="*/ 3367 w 3708"/>
                <a:gd name="T55" fmla="*/ 1441 h 3706"/>
                <a:gd name="T56" fmla="*/ 3255 w 3708"/>
                <a:gd name="T57" fmla="*/ 1142 h 3706"/>
                <a:gd name="T58" fmla="*/ 3279 w 3708"/>
                <a:gd name="T59" fmla="*/ 1037 h 3706"/>
                <a:gd name="T60" fmla="*/ 3371 w 3708"/>
                <a:gd name="T61" fmla="*/ 977 h 3706"/>
                <a:gd name="T62" fmla="*/ 3476 w 3708"/>
                <a:gd name="T63" fmla="*/ 999 h 3706"/>
                <a:gd name="T64" fmla="*/ 3580 w 3708"/>
                <a:gd name="T65" fmla="*/ 1184 h 3706"/>
                <a:gd name="T66" fmla="*/ 3688 w 3708"/>
                <a:gd name="T67" fmla="*/ 1579 h 3706"/>
                <a:gd name="T68" fmla="*/ 3702 w 3708"/>
                <a:gd name="T69" fmla="*/ 2006 h 3706"/>
                <a:gd name="T70" fmla="*/ 3612 w 3708"/>
                <a:gd name="T71" fmla="*/ 2438 h 3706"/>
                <a:gd name="T72" fmla="*/ 3428 w 3708"/>
                <a:gd name="T73" fmla="*/ 2829 h 3706"/>
                <a:gd name="T74" fmla="*/ 3163 w 3708"/>
                <a:gd name="T75" fmla="*/ 3164 h 3706"/>
                <a:gd name="T76" fmla="*/ 2830 w 3708"/>
                <a:gd name="T77" fmla="*/ 3429 h 3706"/>
                <a:gd name="T78" fmla="*/ 2439 w 3708"/>
                <a:gd name="T79" fmla="*/ 3612 h 3706"/>
                <a:gd name="T80" fmla="*/ 2004 w 3708"/>
                <a:gd name="T81" fmla="*/ 3700 h 3706"/>
                <a:gd name="T82" fmla="*/ 1554 w 3708"/>
                <a:gd name="T83" fmla="*/ 3682 h 3706"/>
                <a:gd name="T84" fmla="*/ 1133 w 3708"/>
                <a:gd name="T85" fmla="*/ 3560 h 3706"/>
                <a:gd name="T86" fmla="*/ 760 w 3708"/>
                <a:gd name="T87" fmla="*/ 3347 h 3706"/>
                <a:gd name="T88" fmla="*/ 447 w 3708"/>
                <a:gd name="T89" fmla="*/ 3058 h 3706"/>
                <a:gd name="T90" fmla="*/ 207 w 3708"/>
                <a:gd name="T91" fmla="*/ 2703 h 3706"/>
                <a:gd name="T92" fmla="*/ 54 w 3708"/>
                <a:gd name="T93" fmla="*/ 2299 h 3706"/>
                <a:gd name="T94" fmla="*/ 0 w 3708"/>
                <a:gd name="T95" fmla="*/ 1854 h 3706"/>
                <a:gd name="T96" fmla="*/ 54 w 3708"/>
                <a:gd name="T97" fmla="*/ 1410 h 3706"/>
                <a:gd name="T98" fmla="*/ 207 w 3708"/>
                <a:gd name="T99" fmla="*/ 1003 h 3706"/>
                <a:gd name="T100" fmla="*/ 447 w 3708"/>
                <a:gd name="T101" fmla="*/ 648 h 3706"/>
                <a:gd name="T102" fmla="*/ 760 w 3708"/>
                <a:gd name="T103" fmla="*/ 359 h 3706"/>
                <a:gd name="T104" fmla="*/ 1133 w 3708"/>
                <a:gd name="T105" fmla="*/ 146 h 3706"/>
                <a:gd name="T106" fmla="*/ 1554 w 3708"/>
                <a:gd name="T107" fmla="*/ 24 h 3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08" h="3706">
                  <a:moveTo>
                    <a:pt x="1853" y="0"/>
                  </a:moveTo>
                  <a:lnTo>
                    <a:pt x="1990" y="6"/>
                  </a:lnTo>
                  <a:lnTo>
                    <a:pt x="2128" y="20"/>
                  </a:lnTo>
                  <a:lnTo>
                    <a:pt x="2262" y="46"/>
                  </a:lnTo>
                  <a:lnTo>
                    <a:pt x="2393" y="82"/>
                  </a:lnTo>
                  <a:lnTo>
                    <a:pt x="2523" y="128"/>
                  </a:lnTo>
                  <a:lnTo>
                    <a:pt x="2651" y="184"/>
                  </a:lnTo>
                  <a:lnTo>
                    <a:pt x="2683" y="204"/>
                  </a:lnTo>
                  <a:lnTo>
                    <a:pt x="2708" y="231"/>
                  </a:lnTo>
                  <a:lnTo>
                    <a:pt x="2724" y="263"/>
                  </a:lnTo>
                  <a:lnTo>
                    <a:pt x="2732" y="299"/>
                  </a:lnTo>
                  <a:lnTo>
                    <a:pt x="2730" y="337"/>
                  </a:lnTo>
                  <a:lnTo>
                    <a:pt x="2718" y="373"/>
                  </a:lnTo>
                  <a:lnTo>
                    <a:pt x="2696" y="405"/>
                  </a:lnTo>
                  <a:lnTo>
                    <a:pt x="2669" y="429"/>
                  </a:lnTo>
                  <a:lnTo>
                    <a:pt x="2637" y="447"/>
                  </a:lnTo>
                  <a:lnTo>
                    <a:pt x="2601" y="453"/>
                  </a:lnTo>
                  <a:lnTo>
                    <a:pt x="2565" y="451"/>
                  </a:lnTo>
                  <a:lnTo>
                    <a:pt x="2527" y="441"/>
                  </a:lnTo>
                  <a:lnTo>
                    <a:pt x="2397" y="385"/>
                  </a:lnTo>
                  <a:lnTo>
                    <a:pt x="2266" y="341"/>
                  </a:lnTo>
                  <a:lnTo>
                    <a:pt x="2130" y="311"/>
                  </a:lnTo>
                  <a:lnTo>
                    <a:pt x="1992" y="291"/>
                  </a:lnTo>
                  <a:lnTo>
                    <a:pt x="1853" y="285"/>
                  </a:lnTo>
                  <a:lnTo>
                    <a:pt x="1719" y="291"/>
                  </a:lnTo>
                  <a:lnTo>
                    <a:pt x="1586" y="309"/>
                  </a:lnTo>
                  <a:lnTo>
                    <a:pt x="1458" y="337"/>
                  </a:lnTo>
                  <a:lnTo>
                    <a:pt x="1334" y="375"/>
                  </a:lnTo>
                  <a:lnTo>
                    <a:pt x="1215" y="423"/>
                  </a:lnTo>
                  <a:lnTo>
                    <a:pt x="1099" y="479"/>
                  </a:lnTo>
                  <a:lnTo>
                    <a:pt x="991" y="544"/>
                  </a:lnTo>
                  <a:lnTo>
                    <a:pt x="887" y="620"/>
                  </a:lnTo>
                  <a:lnTo>
                    <a:pt x="790" y="702"/>
                  </a:lnTo>
                  <a:lnTo>
                    <a:pt x="702" y="792"/>
                  </a:lnTo>
                  <a:lnTo>
                    <a:pt x="618" y="887"/>
                  </a:lnTo>
                  <a:lnTo>
                    <a:pt x="544" y="991"/>
                  </a:lnTo>
                  <a:lnTo>
                    <a:pt x="479" y="1101"/>
                  </a:lnTo>
                  <a:lnTo>
                    <a:pt x="421" y="1214"/>
                  </a:lnTo>
                  <a:lnTo>
                    <a:pt x="373" y="1334"/>
                  </a:lnTo>
                  <a:lnTo>
                    <a:pt x="335" y="1457"/>
                  </a:lnTo>
                  <a:lnTo>
                    <a:pt x="307" y="1587"/>
                  </a:lnTo>
                  <a:lnTo>
                    <a:pt x="291" y="1719"/>
                  </a:lnTo>
                  <a:lnTo>
                    <a:pt x="285" y="1854"/>
                  </a:lnTo>
                  <a:lnTo>
                    <a:pt x="291" y="1988"/>
                  </a:lnTo>
                  <a:lnTo>
                    <a:pt x="307" y="2121"/>
                  </a:lnTo>
                  <a:lnTo>
                    <a:pt x="335" y="2249"/>
                  </a:lnTo>
                  <a:lnTo>
                    <a:pt x="373" y="2372"/>
                  </a:lnTo>
                  <a:lnTo>
                    <a:pt x="421" y="2492"/>
                  </a:lnTo>
                  <a:lnTo>
                    <a:pt x="479" y="2608"/>
                  </a:lnTo>
                  <a:lnTo>
                    <a:pt x="544" y="2715"/>
                  </a:lnTo>
                  <a:lnTo>
                    <a:pt x="618" y="2819"/>
                  </a:lnTo>
                  <a:lnTo>
                    <a:pt x="702" y="2917"/>
                  </a:lnTo>
                  <a:lnTo>
                    <a:pt x="792" y="3006"/>
                  </a:lnTo>
                  <a:lnTo>
                    <a:pt x="887" y="3088"/>
                  </a:lnTo>
                  <a:lnTo>
                    <a:pt x="991" y="3162"/>
                  </a:lnTo>
                  <a:lnTo>
                    <a:pt x="1099" y="3227"/>
                  </a:lnTo>
                  <a:lnTo>
                    <a:pt x="1215" y="3285"/>
                  </a:lnTo>
                  <a:lnTo>
                    <a:pt x="1334" y="3333"/>
                  </a:lnTo>
                  <a:lnTo>
                    <a:pt x="1458" y="3371"/>
                  </a:lnTo>
                  <a:lnTo>
                    <a:pt x="1586" y="3399"/>
                  </a:lnTo>
                  <a:lnTo>
                    <a:pt x="1719" y="3415"/>
                  </a:lnTo>
                  <a:lnTo>
                    <a:pt x="1853" y="3421"/>
                  </a:lnTo>
                  <a:lnTo>
                    <a:pt x="1988" y="3415"/>
                  </a:lnTo>
                  <a:lnTo>
                    <a:pt x="2120" y="3399"/>
                  </a:lnTo>
                  <a:lnTo>
                    <a:pt x="2250" y="3371"/>
                  </a:lnTo>
                  <a:lnTo>
                    <a:pt x="2373" y="3333"/>
                  </a:lnTo>
                  <a:lnTo>
                    <a:pt x="2493" y="3285"/>
                  </a:lnTo>
                  <a:lnTo>
                    <a:pt x="2607" y="3227"/>
                  </a:lnTo>
                  <a:lnTo>
                    <a:pt x="2716" y="3162"/>
                  </a:lnTo>
                  <a:lnTo>
                    <a:pt x="2820" y="3088"/>
                  </a:lnTo>
                  <a:lnTo>
                    <a:pt x="2916" y="3006"/>
                  </a:lnTo>
                  <a:lnTo>
                    <a:pt x="3006" y="2917"/>
                  </a:lnTo>
                  <a:lnTo>
                    <a:pt x="3087" y="2819"/>
                  </a:lnTo>
                  <a:lnTo>
                    <a:pt x="3163" y="2715"/>
                  </a:lnTo>
                  <a:lnTo>
                    <a:pt x="3229" y="2608"/>
                  </a:lnTo>
                  <a:lnTo>
                    <a:pt x="3285" y="2492"/>
                  </a:lnTo>
                  <a:lnTo>
                    <a:pt x="3333" y="2372"/>
                  </a:lnTo>
                  <a:lnTo>
                    <a:pt x="3371" y="2249"/>
                  </a:lnTo>
                  <a:lnTo>
                    <a:pt x="3399" y="2121"/>
                  </a:lnTo>
                  <a:lnTo>
                    <a:pt x="3417" y="1988"/>
                  </a:lnTo>
                  <a:lnTo>
                    <a:pt x="3422" y="1854"/>
                  </a:lnTo>
                  <a:lnTo>
                    <a:pt x="3417" y="1715"/>
                  </a:lnTo>
                  <a:lnTo>
                    <a:pt x="3397" y="1577"/>
                  </a:lnTo>
                  <a:lnTo>
                    <a:pt x="3367" y="1441"/>
                  </a:lnTo>
                  <a:lnTo>
                    <a:pt x="3323" y="1310"/>
                  </a:lnTo>
                  <a:lnTo>
                    <a:pt x="3267" y="1178"/>
                  </a:lnTo>
                  <a:lnTo>
                    <a:pt x="3255" y="1142"/>
                  </a:lnTo>
                  <a:lnTo>
                    <a:pt x="3253" y="1107"/>
                  </a:lnTo>
                  <a:lnTo>
                    <a:pt x="3261" y="1071"/>
                  </a:lnTo>
                  <a:lnTo>
                    <a:pt x="3279" y="1037"/>
                  </a:lnTo>
                  <a:lnTo>
                    <a:pt x="3303" y="1011"/>
                  </a:lnTo>
                  <a:lnTo>
                    <a:pt x="3335" y="989"/>
                  </a:lnTo>
                  <a:lnTo>
                    <a:pt x="3371" y="977"/>
                  </a:lnTo>
                  <a:lnTo>
                    <a:pt x="3407" y="975"/>
                  </a:lnTo>
                  <a:lnTo>
                    <a:pt x="3442" y="983"/>
                  </a:lnTo>
                  <a:lnTo>
                    <a:pt x="3476" y="999"/>
                  </a:lnTo>
                  <a:lnTo>
                    <a:pt x="3504" y="1023"/>
                  </a:lnTo>
                  <a:lnTo>
                    <a:pt x="3524" y="1057"/>
                  </a:lnTo>
                  <a:lnTo>
                    <a:pt x="3580" y="1184"/>
                  </a:lnTo>
                  <a:lnTo>
                    <a:pt x="3626" y="1314"/>
                  </a:lnTo>
                  <a:lnTo>
                    <a:pt x="3662" y="1445"/>
                  </a:lnTo>
                  <a:lnTo>
                    <a:pt x="3688" y="1579"/>
                  </a:lnTo>
                  <a:lnTo>
                    <a:pt x="3702" y="1717"/>
                  </a:lnTo>
                  <a:lnTo>
                    <a:pt x="3708" y="1854"/>
                  </a:lnTo>
                  <a:lnTo>
                    <a:pt x="3702" y="2006"/>
                  </a:lnTo>
                  <a:lnTo>
                    <a:pt x="3684" y="2153"/>
                  </a:lnTo>
                  <a:lnTo>
                    <a:pt x="3654" y="2299"/>
                  </a:lnTo>
                  <a:lnTo>
                    <a:pt x="3612" y="2438"/>
                  </a:lnTo>
                  <a:lnTo>
                    <a:pt x="3562" y="2574"/>
                  </a:lnTo>
                  <a:lnTo>
                    <a:pt x="3500" y="2703"/>
                  </a:lnTo>
                  <a:lnTo>
                    <a:pt x="3428" y="2829"/>
                  </a:lnTo>
                  <a:lnTo>
                    <a:pt x="3349" y="2946"/>
                  </a:lnTo>
                  <a:lnTo>
                    <a:pt x="3261" y="3058"/>
                  </a:lnTo>
                  <a:lnTo>
                    <a:pt x="3163" y="3164"/>
                  </a:lnTo>
                  <a:lnTo>
                    <a:pt x="3059" y="3259"/>
                  </a:lnTo>
                  <a:lnTo>
                    <a:pt x="2948" y="3347"/>
                  </a:lnTo>
                  <a:lnTo>
                    <a:pt x="2830" y="3429"/>
                  </a:lnTo>
                  <a:lnTo>
                    <a:pt x="2704" y="3499"/>
                  </a:lnTo>
                  <a:lnTo>
                    <a:pt x="2575" y="3560"/>
                  </a:lnTo>
                  <a:lnTo>
                    <a:pt x="2439" y="3612"/>
                  </a:lnTo>
                  <a:lnTo>
                    <a:pt x="2298" y="3652"/>
                  </a:lnTo>
                  <a:lnTo>
                    <a:pt x="2154" y="3682"/>
                  </a:lnTo>
                  <a:lnTo>
                    <a:pt x="2004" y="3700"/>
                  </a:lnTo>
                  <a:lnTo>
                    <a:pt x="1853" y="3706"/>
                  </a:lnTo>
                  <a:lnTo>
                    <a:pt x="1701" y="3700"/>
                  </a:lnTo>
                  <a:lnTo>
                    <a:pt x="1554" y="3682"/>
                  </a:lnTo>
                  <a:lnTo>
                    <a:pt x="1408" y="3652"/>
                  </a:lnTo>
                  <a:lnTo>
                    <a:pt x="1268" y="3612"/>
                  </a:lnTo>
                  <a:lnTo>
                    <a:pt x="1133" y="3560"/>
                  </a:lnTo>
                  <a:lnTo>
                    <a:pt x="1003" y="3499"/>
                  </a:lnTo>
                  <a:lnTo>
                    <a:pt x="877" y="3429"/>
                  </a:lnTo>
                  <a:lnTo>
                    <a:pt x="760" y="3347"/>
                  </a:lnTo>
                  <a:lnTo>
                    <a:pt x="648" y="3259"/>
                  </a:lnTo>
                  <a:lnTo>
                    <a:pt x="542" y="3164"/>
                  </a:lnTo>
                  <a:lnTo>
                    <a:pt x="447" y="3058"/>
                  </a:lnTo>
                  <a:lnTo>
                    <a:pt x="359" y="2946"/>
                  </a:lnTo>
                  <a:lnTo>
                    <a:pt x="277" y="2829"/>
                  </a:lnTo>
                  <a:lnTo>
                    <a:pt x="207" y="2703"/>
                  </a:lnTo>
                  <a:lnTo>
                    <a:pt x="145" y="2574"/>
                  </a:lnTo>
                  <a:lnTo>
                    <a:pt x="94" y="2438"/>
                  </a:lnTo>
                  <a:lnTo>
                    <a:pt x="54" y="2299"/>
                  </a:lnTo>
                  <a:lnTo>
                    <a:pt x="24" y="2153"/>
                  </a:lnTo>
                  <a:lnTo>
                    <a:pt x="6" y="2006"/>
                  </a:lnTo>
                  <a:lnTo>
                    <a:pt x="0" y="1854"/>
                  </a:lnTo>
                  <a:lnTo>
                    <a:pt x="6" y="1703"/>
                  </a:lnTo>
                  <a:lnTo>
                    <a:pt x="24" y="1553"/>
                  </a:lnTo>
                  <a:lnTo>
                    <a:pt x="54" y="1410"/>
                  </a:lnTo>
                  <a:lnTo>
                    <a:pt x="94" y="1268"/>
                  </a:lnTo>
                  <a:lnTo>
                    <a:pt x="145" y="1132"/>
                  </a:lnTo>
                  <a:lnTo>
                    <a:pt x="207" y="1003"/>
                  </a:lnTo>
                  <a:lnTo>
                    <a:pt x="277" y="877"/>
                  </a:lnTo>
                  <a:lnTo>
                    <a:pt x="359" y="760"/>
                  </a:lnTo>
                  <a:lnTo>
                    <a:pt x="447" y="648"/>
                  </a:lnTo>
                  <a:lnTo>
                    <a:pt x="542" y="544"/>
                  </a:lnTo>
                  <a:lnTo>
                    <a:pt x="648" y="447"/>
                  </a:lnTo>
                  <a:lnTo>
                    <a:pt x="760" y="359"/>
                  </a:lnTo>
                  <a:lnTo>
                    <a:pt x="877" y="279"/>
                  </a:lnTo>
                  <a:lnTo>
                    <a:pt x="1003" y="208"/>
                  </a:lnTo>
                  <a:lnTo>
                    <a:pt x="1133" y="146"/>
                  </a:lnTo>
                  <a:lnTo>
                    <a:pt x="1268" y="96"/>
                  </a:lnTo>
                  <a:lnTo>
                    <a:pt x="1408" y="54"/>
                  </a:lnTo>
                  <a:lnTo>
                    <a:pt x="1554" y="24"/>
                  </a:lnTo>
                  <a:lnTo>
                    <a:pt x="1701" y="6"/>
                  </a:lnTo>
                  <a:lnTo>
                    <a:pt x="1853" y="0"/>
                  </a:lnTo>
                  <a:close/>
                </a:path>
              </a:pathLst>
            </a:custGeom>
            <a:grpFill/>
            <a:ln w="0">
              <a:no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grpSp>
      <p:sp>
        <p:nvSpPr>
          <p:cNvPr id="121" name="Freeform 39">
            <a:extLst>
              <a:ext uri="{FF2B5EF4-FFF2-40B4-BE49-F238E27FC236}">
                <a16:creationId xmlns:a16="http://schemas.microsoft.com/office/drawing/2014/main" id="{D1D4B695-E59D-4422-BE3A-DB988B81D2DA}"/>
              </a:ext>
            </a:extLst>
          </p:cNvPr>
          <p:cNvSpPr>
            <a:spLocks/>
          </p:cNvSpPr>
          <p:nvPr/>
        </p:nvSpPr>
        <p:spPr bwMode="auto">
          <a:xfrm>
            <a:off x="5771112" y="2231930"/>
            <a:ext cx="1270608" cy="1081076"/>
          </a:xfrm>
          <a:custGeom>
            <a:avLst/>
            <a:gdLst>
              <a:gd name="T0" fmla="*/ 996 w 3600"/>
              <a:gd name="T1" fmla="*/ 0 h 3063"/>
              <a:gd name="T2" fmla="*/ 1006 w 3600"/>
              <a:gd name="T3" fmla="*/ 351 h 3063"/>
              <a:gd name="T4" fmla="*/ 1107 w 3600"/>
              <a:gd name="T5" fmla="*/ 481 h 3063"/>
              <a:gd name="T6" fmla="*/ 1262 w 3600"/>
              <a:gd name="T7" fmla="*/ 536 h 3063"/>
              <a:gd name="T8" fmla="*/ 1883 w 3600"/>
              <a:gd name="T9" fmla="*/ 521 h 3063"/>
              <a:gd name="T10" fmla="*/ 2018 w 3600"/>
              <a:gd name="T11" fmla="*/ 426 h 3063"/>
              <a:gd name="T12" fmla="*/ 2068 w 3600"/>
              <a:gd name="T13" fmla="*/ 266 h 3063"/>
              <a:gd name="T14" fmla="*/ 2864 w 3600"/>
              <a:gd name="T15" fmla="*/ 0 h 3063"/>
              <a:gd name="T16" fmla="*/ 2984 w 3600"/>
              <a:gd name="T17" fmla="*/ 35 h 3063"/>
              <a:gd name="T18" fmla="*/ 3054 w 3600"/>
              <a:gd name="T19" fmla="*/ 135 h 3063"/>
              <a:gd name="T20" fmla="*/ 3064 w 3600"/>
              <a:gd name="T21" fmla="*/ 996 h 3063"/>
              <a:gd name="T22" fmla="*/ 3415 w 3600"/>
              <a:gd name="T23" fmla="*/ 1011 h 3063"/>
              <a:gd name="T24" fmla="*/ 3550 w 3600"/>
              <a:gd name="T25" fmla="*/ 1106 h 3063"/>
              <a:gd name="T26" fmla="*/ 3600 w 3600"/>
              <a:gd name="T27" fmla="*/ 1261 h 3063"/>
              <a:gd name="T28" fmla="*/ 3585 w 3600"/>
              <a:gd name="T29" fmla="*/ 1887 h 3063"/>
              <a:gd name="T30" fmla="*/ 3490 w 3600"/>
              <a:gd name="T31" fmla="*/ 2017 h 3063"/>
              <a:gd name="T32" fmla="*/ 3330 w 3600"/>
              <a:gd name="T33" fmla="*/ 2067 h 3063"/>
              <a:gd name="T34" fmla="*/ 3064 w 3600"/>
              <a:gd name="T35" fmla="*/ 2867 h 3063"/>
              <a:gd name="T36" fmla="*/ 3029 w 3600"/>
              <a:gd name="T37" fmla="*/ 2983 h 3063"/>
              <a:gd name="T38" fmla="*/ 2929 w 3600"/>
              <a:gd name="T39" fmla="*/ 3053 h 3063"/>
              <a:gd name="T40" fmla="*/ 2068 w 3600"/>
              <a:gd name="T41" fmla="*/ 3063 h 3063"/>
              <a:gd name="T42" fmla="*/ 2053 w 3600"/>
              <a:gd name="T43" fmla="*/ 2712 h 3063"/>
              <a:gd name="T44" fmla="*/ 1958 w 3600"/>
              <a:gd name="T45" fmla="*/ 2582 h 3063"/>
              <a:gd name="T46" fmla="*/ 1803 w 3600"/>
              <a:gd name="T47" fmla="*/ 2527 h 3063"/>
              <a:gd name="T48" fmla="*/ 1177 w 3600"/>
              <a:gd name="T49" fmla="*/ 2542 h 3063"/>
              <a:gd name="T50" fmla="*/ 1047 w 3600"/>
              <a:gd name="T51" fmla="*/ 2637 h 3063"/>
              <a:gd name="T52" fmla="*/ 996 w 3600"/>
              <a:gd name="T53" fmla="*/ 2797 h 3063"/>
              <a:gd name="T54" fmla="*/ 195 w 3600"/>
              <a:gd name="T55" fmla="*/ 3063 h 3063"/>
              <a:gd name="T56" fmla="*/ 80 w 3600"/>
              <a:gd name="T57" fmla="*/ 3028 h 3063"/>
              <a:gd name="T58" fmla="*/ 10 w 3600"/>
              <a:gd name="T59" fmla="*/ 2928 h 3063"/>
              <a:gd name="T60" fmla="*/ 0 w 3600"/>
              <a:gd name="T61" fmla="*/ 2067 h 3063"/>
              <a:gd name="T62" fmla="*/ 351 w 3600"/>
              <a:gd name="T63" fmla="*/ 2052 h 3063"/>
              <a:gd name="T64" fmla="*/ 481 w 3600"/>
              <a:gd name="T65" fmla="*/ 1957 h 3063"/>
              <a:gd name="T66" fmla="*/ 531 w 3600"/>
              <a:gd name="T67" fmla="*/ 1802 h 3063"/>
              <a:gd name="T68" fmla="*/ 521 w 3600"/>
              <a:gd name="T69" fmla="*/ 1176 h 3063"/>
              <a:gd name="T70" fmla="*/ 421 w 3600"/>
              <a:gd name="T71" fmla="*/ 1046 h 3063"/>
              <a:gd name="T72" fmla="*/ 265 w 3600"/>
              <a:gd name="T73" fmla="*/ 996 h 3063"/>
              <a:gd name="T74" fmla="*/ 0 w 3600"/>
              <a:gd name="T75" fmla="*/ 196 h 3063"/>
              <a:gd name="T76" fmla="*/ 35 w 3600"/>
              <a:gd name="T77" fmla="*/ 80 h 3063"/>
              <a:gd name="T78" fmla="*/ 135 w 3600"/>
              <a:gd name="T79" fmla="*/ 10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0" h="3063">
                <a:moveTo>
                  <a:pt x="195" y="0"/>
                </a:moveTo>
                <a:lnTo>
                  <a:pt x="996" y="0"/>
                </a:lnTo>
                <a:lnTo>
                  <a:pt x="996" y="266"/>
                </a:lnTo>
                <a:lnTo>
                  <a:pt x="1006" y="351"/>
                </a:lnTo>
                <a:lnTo>
                  <a:pt x="1047" y="426"/>
                </a:lnTo>
                <a:lnTo>
                  <a:pt x="1107" y="481"/>
                </a:lnTo>
                <a:lnTo>
                  <a:pt x="1177" y="521"/>
                </a:lnTo>
                <a:lnTo>
                  <a:pt x="1262" y="536"/>
                </a:lnTo>
                <a:lnTo>
                  <a:pt x="1803" y="536"/>
                </a:lnTo>
                <a:lnTo>
                  <a:pt x="1883" y="521"/>
                </a:lnTo>
                <a:lnTo>
                  <a:pt x="1958" y="481"/>
                </a:lnTo>
                <a:lnTo>
                  <a:pt x="2018" y="426"/>
                </a:lnTo>
                <a:lnTo>
                  <a:pt x="2053" y="351"/>
                </a:lnTo>
                <a:lnTo>
                  <a:pt x="2068" y="266"/>
                </a:lnTo>
                <a:lnTo>
                  <a:pt x="2068" y="0"/>
                </a:lnTo>
                <a:lnTo>
                  <a:pt x="2864" y="0"/>
                </a:lnTo>
                <a:lnTo>
                  <a:pt x="2929" y="10"/>
                </a:lnTo>
                <a:lnTo>
                  <a:pt x="2984" y="35"/>
                </a:lnTo>
                <a:lnTo>
                  <a:pt x="3029" y="80"/>
                </a:lnTo>
                <a:lnTo>
                  <a:pt x="3054" y="135"/>
                </a:lnTo>
                <a:lnTo>
                  <a:pt x="3064" y="196"/>
                </a:lnTo>
                <a:lnTo>
                  <a:pt x="3064" y="996"/>
                </a:lnTo>
                <a:lnTo>
                  <a:pt x="3330" y="996"/>
                </a:lnTo>
                <a:lnTo>
                  <a:pt x="3415" y="1011"/>
                </a:lnTo>
                <a:lnTo>
                  <a:pt x="3490" y="1046"/>
                </a:lnTo>
                <a:lnTo>
                  <a:pt x="3550" y="1106"/>
                </a:lnTo>
                <a:lnTo>
                  <a:pt x="3585" y="1176"/>
                </a:lnTo>
                <a:lnTo>
                  <a:pt x="3600" y="1261"/>
                </a:lnTo>
                <a:lnTo>
                  <a:pt x="3600" y="1802"/>
                </a:lnTo>
                <a:lnTo>
                  <a:pt x="3585" y="1887"/>
                </a:lnTo>
                <a:lnTo>
                  <a:pt x="3550" y="1957"/>
                </a:lnTo>
                <a:lnTo>
                  <a:pt x="3490" y="2017"/>
                </a:lnTo>
                <a:lnTo>
                  <a:pt x="3415" y="2052"/>
                </a:lnTo>
                <a:lnTo>
                  <a:pt x="3330" y="2067"/>
                </a:lnTo>
                <a:lnTo>
                  <a:pt x="3064" y="2067"/>
                </a:lnTo>
                <a:lnTo>
                  <a:pt x="3064" y="2867"/>
                </a:lnTo>
                <a:lnTo>
                  <a:pt x="3054" y="2928"/>
                </a:lnTo>
                <a:lnTo>
                  <a:pt x="3029" y="2983"/>
                </a:lnTo>
                <a:lnTo>
                  <a:pt x="2984" y="3028"/>
                </a:lnTo>
                <a:lnTo>
                  <a:pt x="2929" y="3053"/>
                </a:lnTo>
                <a:lnTo>
                  <a:pt x="2864" y="3063"/>
                </a:lnTo>
                <a:lnTo>
                  <a:pt x="2068" y="3063"/>
                </a:lnTo>
                <a:lnTo>
                  <a:pt x="2068" y="2797"/>
                </a:lnTo>
                <a:lnTo>
                  <a:pt x="2053" y="2712"/>
                </a:lnTo>
                <a:lnTo>
                  <a:pt x="2018" y="2637"/>
                </a:lnTo>
                <a:lnTo>
                  <a:pt x="1958" y="2582"/>
                </a:lnTo>
                <a:lnTo>
                  <a:pt x="1883" y="2542"/>
                </a:lnTo>
                <a:lnTo>
                  <a:pt x="1803" y="2527"/>
                </a:lnTo>
                <a:lnTo>
                  <a:pt x="1262" y="2527"/>
                </a:lnTo>
                <a:lnTo>
                  <a:pt x="1177" y="2542"/>
                </a:lnTo>
                <a:lnTo>
                  <a:pt x="1107" y="2582"/>
                </a:lnTo>
                <a:lnTo>
                  <a:pt x="1047" y="2637"/>
                </a:lnTo>
                <a:lnTo>
                  <a:pt x="1006" y="2712"/>
                </a:lnTo>
                <a:lnTo>
                  <a:pt x="996" y="2797"/>
                </a:lnTo>
                <a:lnTo>
                  <a:pt x="996" y="3063"/>
                </a:lnTo>
                <a:lnTo>
                  <a:pt x="195" y="3063"/>
                </a:lnTo>
                <a:lnTo>
                  <a:pt x="135" y="3053"/>
                </a:lnTo>
                <a:lnTo>
                  <a:pt x="80" y="3028"/>
                </a:lnTo>
                <a:lnTo>
                  <a:pt x="35" y="2983"/>
                </a:lnTo>
                <a:lnTo>
                  <a:pt x="10" y="2928"/>
                </a:lnTo>
                <a:lnTo>
                  <a:pt x="0" y="2867"/>
                </a:lnTo>
                <a:lnTo>
                  <a:pt x="0" y="2067"/>
                </a:lnTo>
                <a:lnTo>
                  <a:pt x="265" y="2067"/>
                </a:lnTo>
                <a:lnTo>
                  <a:pt x="351" y="2052"/>
                </a:lnTo>
                <a:lnTo>
                  <a:pt x="421" y="2017"/>
                </a:lnTo>
                <a:lnTo>
                  <a:pt x="481" y="1957"/>
                </a:lnTo>
                <a:lnTo>
                  <a:pt x="521" y="1887"/>
                </a:lnTo>
                <a:lnTo>
                  <a:pt x="531" y="1802"/>
                </a:lnTo>
                <a:lnTo>
                  <a:pt x="531" y="1261"/>
                </a:lnTo>
                <a:lnTo>
                  <a:pt x="521" y="1176"/>
                </a:lnTo>
                <a:lnTo>
                  <a:pt x="481" y="1106"/>
                </a:lnTo>
                <a:lnTo>
                  <a:pt x="421" y="1046"/>
                </a:lnTo>
                <a:lnTo>
                  <a:pt x="351" y="1011"/>
                </a:lnTo>
                <a:lnTo>
                  <a:pt x="265" y="996"/>
                </a:lnTo>
                <a:lnTo>
                  <a:pt x="0" y="996"/>
                </a:lnTo>
                <a:lnTo>
                  <a:pt x="0" y="196"/>
                </a:lnTo>
                <a:lnTo>
                  <a:pt x="10" y="135"/>
                </a:lnTo>
                <a:lnTo>
                  <a:pt x="35" y="80"/>
                </a:lnTo>
                <a:lnTo>
                  <a:pt x="80" y="35"/>
                </a:lnTo>
                <a:lnTo>
                  <a:pt x="135" y="10"/>
                </a:lnTo>
                <a:lnTo>
                  <a:pt x="195" y="0"/>
                </a:lnTo>
                <a:close/>
              </a:path>
            </a:pathLst>
          </a:custGeom>
          <a:solidFill>
            <a:schemeClr val="tx1">
              <a:alpha val="19000"/>
            </a:schemeClr>
          </a:solidFill>
          <a:ln w="0">
            <a:noFill/>
            <a:prstDash val="solid"/>
            <a:round/>
            <a:headEnd/>
            <a:tailEnd/>
          </a:ln>
          <a:effectLst>
            <a:softEdge rad="279400"/>
          </a:effectLst>
        </p:spPr>
        <p:txBody>
          <a:bodyPr vert="horz" wrap="square" lIns="68598" tIns="34299" rIns="68598" bIns="34299" numCol="1" anchor="t" anchorCtr="0" compatLnSpc="1">
            <a:prstTxWarp prst="textNoShape">
              <a:avLst/>
            </a:prstTxWarp>
          </a:bodyPr>
          <a:lstStyle/>
          <a:p>
            <a:endParaRPr lang="en-IN" sz="1500"/>
          </a:p>
        </p:txBody>
      </p:sp>
      <p:sp>
        <p:nvSpPr>
          <p:cNvPr id="91" name="Freeform 39">
            <a:extLst>
              <a:ext uri="{FF2B5EF4-FFF2-40B4-BE49-F238E27FC236}">
                <a16:creationId xmlns:a16="http://schemas.microsoft.com/office/drawing/2014/main" id="{AE3DA12A-9700-4075-BFD4-A6E2042C49E2}"/>
              </a:ext>
            </a:extLst>
          </p:cNvPr>
          <p:cNvSpPr>
            <a:spLocks/>
          </p:cNvSpPr>
          <p:nvPr/>
        </p:nvSpPr>
        <p:spPr bwMode="auto">
          <a:xfrm>
            <a:off x="6016456" y="1944903"/>
            <a:ext cx="1270608" cy="1081076"/>
          </a:xfrm>
          <a:custGeom>
            <a:avLst/>
            <a:gdLst>
              <a:gd name="T0" fmla="*/ 996 w 3600"/>
              <a:gd name="T1" fmla="*/ 0 h 3063"/>
              <a:gd name="T2" fmla="*/ 1006 w 3600"/>
              <a:gd name="T3" fmla="*/ 351 h 3063"/>
              <a:gd name="T4" fmla="*/ 1107 w 3600"/>
              <a:gd name="T5" fmla="*/ 481 h 3063"/>
              <a:gd name="T6" fmla="*/ 1262 w 3600"/>
              <a:gd name="T7" fmla="*/ 536 h 3063"/>
              <a:gd name="T8" fmla="*/ 1883 w 3600"/>
              <a:gd name="T9" fmla="*/ 521 h 3063"/>
              <a:gd name="T10" fmla="*/ 2018 w 3600"/>
              <a:gd name="T11" fmla="*/ 426 h 3063"/>
              <a:gd name="T12" fmla="*/ 2068 w 3600"/>
              <a:gd name="T13" fmla="*/ 266 h 3063"/>
              <a:gd name="T14" fmla="*/ 2864 w 3600"/>
              <a:gd name="T15" fmla="*/ 0 h 3063"/>
              <a:gd name="T16" fmla="*/ 2984 w 3600"/>
              <a:gd name="T17" fmla="*/ 35 h 3063"/>
              <a:gd name="T18" fmla="*/ 3054 w 3600"/>
              <a:gd name="T19" fmla="*/ 135 h 3063"/>
              <a:gd name="T20" fmla="*/ 3064 w 3600"/>
              <a:gd name="T21" fmla="*/ 996 h 3063"/>
              <a:gd name="T22" fmla="*/ 3415 w 3600"/>
              <a:gd name="T23" fmla="*/ 1011 h 3063"/>
              <a:gd name="T24" fmla="*/ 3550 w 3600"/>
              <a:gd name="T25" fmla="*/ 1106 h 3063"/>
              <a:gd name="T26" fmla="*/ 3600 w 3600"/>
              <a:gd name="T27" fmla="*/ 1261 h 3063"/>
              <a:gd name="T28" fmla="*/ 3585 w 3600"/>
              <a:gd name="T29" fmla="*/ 1887 h 3063"/>
              <a:gd name="T30" fmla="*/ 3490 w 3600"/>
              <a:gd name="T31" fmla="*/ 2017 h 3063"/>
              <a:gd name="T32" fmla="*/ 3330 w 3600"/>
              <a:gd name="T33" fmla="*/ 2067 h 3063"/>
              <a:gd name="T34" fmla="*/ 3064 w 3600"/>
              <a:gd name="T35" fmla="*/ 2867 h 3063"/>
              <a:gd name="T36" fmla="*/ 3029 w 3600"/>
              <a:gd name="T37" fmla="*/ 2983 h 3063"/>
              <a:gd name="T38" fmla="*/ 2929 w 3600"/>
              <a:gd name="T39" fmla="*/ 3053 h 3063"/>
              <a:gd name="T40" fmla="*/ 2068 w 3600"/>
              <a:gd name="T41" fmla="*/ 3063 h 3063"/>
              <a:gd name="T42" fmla="*/ 2053 w 3600"/>
              <a:gd name="T43" fmla="*/ 2712 h 3063"/>
              <a:gd name="T44" fmla="*/ 1958 w 3600"/>
              <a:gd name="T45" fmla="*/ 2582 h 3063"/>
              <a:gd name="T46" fmla="*/ 1803 w 3600"/>
              <a:gd name="T47" fmla="*/ 2527 h 3063"/>
              <a:gd name="T48" fmla="*/ 1177 w 3600"/>
              <a:gd name="T49" fmla="*/ 2542 h 3063"/>
              <a:gd name="T50" fmla="*/ 1047 w 3600"/>
              <a:gd name="T51" fmla="*/ 2637 h 3063"/>
              <a:gd name="T52" fmla="*/ 996 w 3600"/>
              <a:gd name="T53" fmla="*/ 2797 h 3063"/>
              <a:gd name="T54" fmla="*/ 195 w 3600"/>
              <a:gd name="T55" fmla="*/ 3063 h 3063"/>
              <a:gd name="T56" fmla="*/ 80 w 3600"/>
              <a:gd name="T57" fmla="*/ 3028 h 3063"/>
              <a:gd name="T58" fmla="*/ 10 w 3600"/>
              <a:gd name="T59" fmla="*/ 2928 h 3063"/>
              <a:gd name="T60" fmla="*/ 0 w 3600"/>
              <a:gd name="T61" fmla="*/ 2067 h 3063"/>
              <a:gd name="T62" fmla="*/ 351 w 3600"/>
              <a:gd name="T63" fmla="*/ 2052 h 3063"/>
              <a:gd name="T64" fmla="*/ 481 w 3600"/>
              <a:gd name="T65" fmla="*/ 1957 h 3063"/>
              <a:gd name="T66" fmla="*/ 531 w 3600"/>
              <a:gd name="T67" fmla="*/ 1802 h 3063"/>
              <a:gd name="T68" fmla="*/ 521 w 3600"/>
              <a:gd name="T69" fmla="*/ 1176 h 3063"/>
              <a:gd name="T70" fmla="*/ 421 w 3600"/>
              <a:gd name="T71" fmla="*/ 1046 h 3063"/>
              <a:gd name="T72" fmla="*/ 265 w 3600"/>
              <a:gd name="T73" fmla="*/ 996 h 3063"/>
              <a:gd name="T74" fmla="*/ 0 w 3600"/>
              <a:gd name="T75" fmla="*/ 196 h 3063"/>
              <a:gd name="T76" fmla="*/ 35 w 3600"/>
              <a:gd name="T77" fmla="*/ 80 h 3063"/>
              <a:gd name="T78" fmla="*/ 135 w 3600"/>
              <a:gd name="T79" fmla="*/ 10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0" h="3063">
                <a:moveTo>
                  <a:pt x="195" y="0"/>
                </a:moveTo>
                <a:lnTo>
                  <a:pt x="996" y="0"/>
                </a:lnTo>
                <a:lnTo>
                  <a:pt x="996" y="266"/>
                </a:lnTo>
                <a:lnTo>
                  <a:pt x="1006" y="351"/>
                </a:lnTo>
                <a:lnTo>
                  <a:pt x="1047" y="426"/>
                </a:lnTo>
                <a:lnTo>
                  <a:pt x="1107" y="481"/>
                </a:lnTo>
                <a:lnTo>
                  <a:pt x="1177" y="521"/>
                </a:lnTo>
                <a:lnTo>
                  <a:pt x="1262" y="536"/>
                </a:lnTo>
                <a:lnTo>
                  <a:pt x="1803" y="536"/>
                </a:lnTo>
                <a:lnTo>
                  <a:pt x="1883" y="521"/>
                </a:lnTo>
                <a:lnTo>
                  <a:pt x="1958" y="481"/>
                </a:lnTo>
                <a:lnTo>
                  <a:pt x="2018" y="426"/>
                </a:lnTo>
                <a:lnTo>
                  <a:pt x="2053" y="351"/>
                </a:lnTo>
                <a:lnTo>
                  <a:pt x="2068" y="266"/>
                </a:lnTo>
                <a:lnTo>
                  <a:pt x="2068" y="0"/>
                </a:lnTo>
                <a:lnTo>
                  <a:pt x="2864" y="0"/>
                </a:lnTo>
                <a:lnTo>
                  <a:pt x="2929" y="10"/>
                </a:lnTo>
                <a:lnTo>
                  <a:pt x="2984" y="35"/>
                </a:lnTo>
                <a:lnTo>
                  <a:pt x="3029" y="80"/>
                </a:lnTo>
                <a:lnTo>
                  <a:pt x="3054" y="135"/>
                </a:lnTo>
                <a:lnTo>
                  <a:pt x="3064" y="196"/>
                </a:lnTo>
                <a:lnTo>
                  <a:pt x="3064" y="996"/>
                </a:lnTo>
                <a:lnTo>
                  <a:pt x="3330" y="996"/>
                </a:lnTo>
                <a:lnTo>
                  <a:pt x="3415" y="1011"/>
                </a:lnTo>
                <a:lnTo>
                  <a:pt x="3490" y="1046"/>
                </a:lnTo>
                <a:lnTo>
                  <a:pt x="3550" y="1106"/>
                </a:lnTo>
                <a:lnTo>
                  <a:pt x="3585" y="1176"/>
                </a:lnTo>
                <a:lnTo>
                  <a:pt x="3600" y="1261"/>
                </a:lnTo>
                <a:lnTo>
                  <a:pt x="3600" y="1802"/>
                </a:lnTo>
                <a:lnTo>
                  <a:pt x="3585" y="1887"/>
                </a:lnTo>
                <a:lnTo>
                  <a:pt x="3550" y="1957"/>
                </a:lnTo>
                <a:lnTo>
                  <a:pt x="3490" y="2017"/>
                </a:lnTo>
                <a:lnTo>
                  <a:pt x="3415" y="2052"/>
                </a:lnTo>
                <a:lnTo>
                  <a:pt x="3330" y="2067"/>
                </a:lnTo>
                <a:lnTo>
                  <a:pt x="3064" y="2067"/>
                </a:lnTo>
                <a:lnTo>
                  <a:pt x="3064" y="2867"/>
                </a:lnTo>
                <a:lnTo>
                  <a:pt x="3054" y="2928"/>
                </a:lnTo>
                <a:lnTo>
                  <a:pt x="3029" y="2983"/>
                </a:lnTo>
                <a:lnTo>
                  <a:pt x="2984" y="3028"/>
                </a:lnTo>
                <a:lnTo>
                  <a:pt x="2929" y="3053"/>
                </a:lnTo>
                <a:lnTo>
                  <a:pt x="2864" y="3063"/>
                </a:lnTo>
                <a:lnTo>
                  <a:pt x="2068" y="3063"/>
                </a:lnTo>
                <a:lnTo>
                  <a:pt x="2068" y="2797"/>
                </a:lnTo>
                <a:lnTo>
                  <a:pt x="2053" y="2712"/>
                </a:lnTo>
                <a:lnTo>
                  <a:pt x="2018" y="2637"/>
                </a:lnTo>
                <a:lnTo>
                  <a:pt x="1958" y="2582"/>
                </a:lnTo>
                <a:lnTo>
                  <a:pt x="1883" y="2542"/>
                </a:lnTo>
                <a:lnTo>
                  <a:pt x="1803" y="2527"/>
                </a:lnTo>
                <a:lnTo>
                  <a:pt x="1262" y="2527"/>
                </a:lnTo>
                <a:lnTo>
                  <a:pt x="1177" y="2542"/>
                </a:lnTo>
                <a:lnTo>
                  <a:pt x="1107" y="2582"/>
                </a:lnTo>
                <a:lnTo>
                  <a:pt x="1047" y="2637"/>
                </a:lnTo>
                <a:lnTo>
                  <a:pt x="1006" y="2712"/>
                </a:lnTo>
                <a:lnTo>
                  <a:pt x="996" y="2797"/>
                </a:lnTo>
                <a:lnTo>
                  <a:pt x="996" y="3063"/>
                </a:lnTo>
                <a:lnTo>
                  <a:pt x="195" y="3063"/>
                </a:lnTo>
                <a:lnTo>
                  <a:pt x="135" y="3053"/>
                </a:lnTo>
                <a:lnTo>
                  <a:pt x="80" y="3028"/>
                </a:lnTo>
                <a:lnTo>
                  <a:pt x="35" y="2983"/>
                </a:lnTo>
                <a:lnTo>
                  <a:pt x="10" y="2928"/>
                </a:lnTo>
                <a:lnTo>
                  <a:pt x="0" y="2867"/>
                </a:lnTo>
                <a:lnTo>
                  <a:pt x="0" y="2067"/>
                </a:lnTo>
                <a:lnTo>
                  <a:pt x="265" y="2067"/>
                </a:lnTo>
                <a:lnTo>
                  <a:pt x="351" y="2052"/>
                </a:lnTo>
                <a:lnTo>
                  <a:pt x="421" y="2017"/>
                </a:lnTo>
                <a:lnTo>
                  <a:pt x="481" y="1957"/>
                </a:lnTo>
                <a:lnTo>
                  <a:pt x="521" y="1887"/>
                </a:lnTo>
                <a:lnTo>
                  <a:pt x="531" y="1802"/>
                </a:lnTo>
                <a:lnTo>
                  <a:pt x="531" y="1261"/>
                </a:lnTo>
                <a:lnTo>
                  <a:pt x="521" y="1176"/>
                </a:lnTo>
                <a:lnTo>
                  <a:pt x="481" y="1106"/>
                </a:lnTo>
                <a:lnTo>
                  <a:pt x="421" y="1046"/>
                </a:lnTo>
                <a:lnTo>
                  <a:pt x="351" y="1011"/>
                </a:lnTo>
                <a:lnTo>
                  <a:pt x="265" y="996"/>
                </a:lnTo>
                <a:lnTo>
                  <a:pt x="0" y="996"/>
                </a:lnTo>
                <a:lnTo>
                  <a:pt x="0" y="196"/>
                </a:lnTo>
                <a:lnTo>
                  <a:pt x="10" y="135"/>
                </a:lnTo>
                <a:lnTo>
                  <a:pt x="35" y="80"/>
                </a:lnTo>
                <a:lnTo>
                  <a:pt x="80" y="35"/>
                </a:lnTo>
                <a:lnTo>
                  <a:pt x="135" y="10"/>
                </a:lnTo>
                <a:lnTo>
                  <a:pt x="195" y="0"/>
                </a:lnTo>
                <a:close/>
              </a:path>
            </a:pathLst>
          </a:custGeom>
          <a:solidFill>
            <a:schemeClr val="accent3"/>
          </a:solidFill>
          <a:ln w="25400">
            <a:solidFill>
              <a:schemeClr val="accent3">
                <a:lumMod val="50000"/>
              </a:schemeClr>
            </a:solid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19" name="Freeform 39">
            <a:extLst>
              <a:ext uri="{FF2B5EF4-FFF2-40B4-BE49-F238E27FC236}">
                <a16:creationId xmlns:a16="http://schemas.microsoft.com/office/drawing/2014/main" id="{D710AA70-5CD3-4774-A7BF-07AE43EF5F81}"/>
              </a:ext>
            </a:extLst>
          </p:cNvPr>
          <p:cNvSpPr>
            <a:spLocks/>
          </p:cNvSpPr>
          <p:nvPr/>
        </p:nvSpPr>
        <p:spPr bwMode="auto">
          <a:xfrm>
            <a:off x="3125651" y="2231930"/>
            <a:ext cx="1270608" cy="1081076"/>
          </a:xfrm>
          <a:custGeom>
            <a:avLst/>
            <a:gdLst>
              <a:gd name="T0" fmla="*/ 996 w 3600"/>
              <a:gd name="T1" fmla="*/ 0 h 3063"/>
              <a:gd name="T2" fmla="*/ 1006 w 3600"/>
              <a:gd name="T3" fmla="*/ 351 h 3063"/>
              <a:gd name="T4" fmla="*/ 1107 w 3600"/>
              <a:gd name="T5" fmla="*/ 481 h 3063"/>
              <a:gd name="T6" fmla="*/ 1262 w 3600"/>
              <a:gd name="T7" fmla="*/ 536 h 3063"/>
              <a:gd name="T8" fmla="*/ 1883 w 3600"/>
              <a:gd name="T9" fmla="*/ 521 h 3063"/>
              <a:gd name="T10" fmla="*/ 2018 w 3600"/>
              <a:gd name="T11" fmla="*/ 426 h 3063"/>
              <a:gd name="T12" fmla="*/ 2068 w 3600"/>
              <a:gd name="T13" fmla="*/ 266 h 3063"/>
              <a:gd name="T14" fmla="*/ 2864 w 3600"/>
              <a:gd name="T15" fmla="*/ 0 h 3063"/>
              <a:gd name="T16" fmla="*/ 2984 w 3600"/>
              <a:gd name="T17" fmla="*/ 35 h 3063"/>
              <a:gd name="T18" fmla="*/ 3054 w 3600"/>
              <a:gd name="T19" fmla="*/ 135 h 3063"/>
              <a:gd name="T20" fmla="*/ 3064 w 3600"/>
              <a:gd name="T21" fmla="*/ 996 h 3063"/>
              <a:gd name="T22" fmla="*/ 3415 w 3600"/>
              <a:gd name="T23" fmla="*/ 1011 h 3063"/>
              <a:gd name="T24" fmla="*/ 3550 w 3600"/>
              <a:gd name="T25" fmla="*/ 1106 h 3063"/>
              <a:gd name="T26" fmla="*/ 3600 w 3600"/>
              <a:gd name="T27" fmla="*/ 1261 h 3063"/>
              <a:gd name="T28" fmla="*/ 3585 w 3600"/>
              <a:gd name="T29" fmla="*/ 1887 h 3063"/>
              <a:gd name="T30" fmla="*/ 3490 w 3600"/>
              <a:gd name="T31" fmla="*/ 2017 h 3063"/>
              <a:gd name="T32" fmla="*/ 3330 w 3600"/>
              <a:gd name="T33" fmla="*/ 2067 h 3063"/>
              <a:gd name="T34" fmla="*/ 3064 w 3600"/>
              <a:gd name="T35" fmla="*/ 2867 h 3063"/>
              <a:gd name="T36" fmla="*/ 3029 w 3600"/>
              <a:gd name="T37" fmla="*/ 2983 h 3063"/>
              <a:gd name="T38" fmla="*/ 2929 w 3600"/>
              <a:gd name="T39" fmla="*/ 3053 h 3063"/>
              <a:gd name="T40" fmla="*/ 2068 w 3600"/>
              <a:gd name="T41" fmla="*/ 3063 h 3063"/>
              <a:gd name="T42" fmla="*/ 2053 w 3600"/>
              <a:gd name="T43" fmla="*/ 2712 h 3063"/>
              <a:gd name="T44" fmla="*/ 1958 w 3600"/>
              <a:gd name="T45" fmla="*/ 2582 h 3063"/>
              <a:gd name="T46" fmla="*/ 1803 w 3600"/>
              <a:gd name="T47" fmla="*/ 2527 h 3063"/>
              <a:gd name="T48" fmla="*/ 1177 w 3600"/>
              <a:gd name="T49" fmla="*/ 2542 h 3063"/>
              <a:gd name="T50" fmla="*/ 1047 w 3600"/>
              <a:gd name="T51" fmla="*/ 2637 h 3063"/>
              <a:gd name="T52" fmla="*/ 996 w 3600"/>
              <a:gd name="T53" fmla="*/ 2797 h 3063"/>
              <a:gd name="T54" fmla="*/ 195 w 3600"/>
              <a:gd name="T55" fmla="*/ 3063 h 3063"/>
              <a:gd name="T56" fmla="*/ 80 w 3600"/>
              <a:gd name="T57" fmla="*/ 3028 h 3063"/>
              <a:gd name="T58" fmla="*/ 10 w 3600"/>
              <a:gd name="T59" fmla="*/ 2928 h 3063"/>
              <a:gd name="T60" fmla="*/ 0 w 3600"/>
              <a:gd name="T61" fmla="*/ 2067 h 3063"/>
              <a:gd name="T62" fmla="*/ 351 w 3600"/>
              <a:gd name="T63" fmla="*/ 2052 h 3063"/>
              <a:gd name="T64" fmla="*/ 481 w 3600"/>
              <a:gd name="T65" fmla="*/ 1957 h 3063"/>
              <a:gd name="T66" fmla="*/ 531 w 3600"/>
              <a:gd name="T67" fmla="*/ 1802 h 3063"/>
              <a:gd name="T68" fmla="*/ 521 w 3600"/>
              <a:gd name="T69" fmla="*/ 1176 h 3063"/>
              <a:gd name="T70" fmla="*/ 421 w 3600"/>
              <a:gd name="T71" fmla="*/ 1046 h 3063"/>
              <a:gd name="T72" fmla="*/ 265 w 3600"/>
              <a:gd name="T73" fmla="*/ 996 h 3063"/>
              <a:gd name="T74" fmla="*/ 0 w 3600"/>
              <a:gd name="T75" fmla="*/ 196 h 3063"/>
              <a:gd name="T76" fmla="*/ 35 w 3600"/>
              <a:gd name="T77" fmla="*/ 80 h 3063"/>
              <a:gd name="T78" fmla="*/ 135 w 3600"/>
              <a:gd name="T79" fmla="*/ 10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0" h="3063">
                <a:moveTo>
                  <a:pt x="195" y="0"/>
                </a:moveTo>
                <a:lnTo>
                  <a:pt x="996" y="0"/>
                </a:lnTo>
                <a:lnTo>
                  <a:pt x="996" y="266"/>
                </a:lnTo>
                <a:lnTo>
                  <a:pt x="1006" y="351"/>
                </a:lnTo>
                <a:lnTo>
                  <a:pt x="1047" y="426"/>
                </a:lnTo>
                <a:lnTo>
                  <a:pt x="1107" y="481"/>
                </a:lnTo>
                <a:lnTo>
                  <a:pt x="1177" y="521"/>
                </a:lnTo>
                <a:lnTo>
                  <a:pt x="1262" y="536"/>
                </a:lnTo>
                <a:lnTo>
                  <a:pt x="1803" y="536"/>
                </a:lnTo>
                <a:lnTo>
                  <a:pt x="1883" y="521"/>
                </a:lnTo>
                <a:lnTo>
                  <a:pt x="1958" y="481"/>
                </a:lnTo>
                <a:lnTo>
                  <a:pt x="2018" y="426"/>
                </a:lnTo>
                <a:lnTo>
                  <a:pt x="2053" y="351"/>
                </a:lnTo>
                <a:lnTo>
                  <a:pt x="2068" y="266"/>
                </a:lnTo>
                <a:lnTo>
                  <a:pt x="2068" y="0"/>
                </a:lnTo>
                <a:lnTo>
                  <a:pt x="2864" y="0"/>
                </a:lnTo>
                <a:lnTo>
                  <a:pt x="2929" y="10"/>
                </a:lnTo>
                <a:lnTo>
                  <a:pt x="2984" y="35"/>
                </a:lnTo>
                <a:lnTo>
                  <a:pt x="3029" y="80"/>
                </a:lnTo>
                <a:lnTo>
                  <a:pt x="3054" y="135"/>
                </a:lnTo>
                <a:lnTo>
                  <a:pt x="3064" y="196"/>
                </a:lnTo>
                <a:lnTo>
                  <a:pt x="3064" y="996"/>
                </a:lnTo>
                <a:lnTo>
                  <a:pt x="3330" y="996"/>
                </a:lnTo>
                <a:lnTo>
                  <a:pt x="3415" y="1011"/>
                </a:lnTo>
                <a:lnTo>
                  <a:pt x="3490" y="1046"/>
                </a:lnTo>
                <a:lnTo>
                  <a:pt x="3550" y="1106"/>
                </a:lnTo>
                <a:lnTo>
                  <a:pt x="3585" y="1176"/>
                </a:lnTo>
                <a:lnTo>
                  <a:pt x="3600" y="1261"/>
                </a:lnTo>
                <a:lnTo>
                  <a:pt x="3600" y="1802"/>
                </a:lnTo>
                <a:lnTo>
                  <a:pt x="3585" y="1887"/>
                </a:lnTo>
                <a:lnTo>
                  <a:pt x="3550" y="1957"/>
                </a:lnTo>
                <a:lnTo>
                  <a:pt x="3490" y="2017"/>
                </a:lnTo>
                <a:lnTo>
                  <a:pt x="3415" y="2052"/>
                </a:lnTo>
                <a:lnTo>
                  <a:pt x="3330" y="2067"/>
                </a:lnTo>
                <a:lnTo>
                  <a:pt x="3064" y="2067"/>
                </a:lnTo>
                <a:lnTo>
                  <a:pt x="3064" y="2867"/>
                </a:lnTo>
                <a:lnTo>
                  <a:pt x="3054" y="2928"/>
                </a:lnTo>
                <a:lnTo>
                  <a:pt x="3029" y="2983"/>
                </a:lnTo>
                <a:lnTo>
                  <a:pt x="2984" y="3028"/>
                </a:lnTo>
                <a:lnTo>
                  <a:pt x="2929" y="3053"/>
                </a:lnTo>
                <a:lnTo>
                  <a:pt x="2864" y="3063"/>
                </a:lnTo>
                <a:lnTo>
                  <a:pt x="2068" y="3063"/>
                </a:lnTo>
                <a:lnTo>
                  <a:pt x="2068" y="2797"/>
                </a:lnTo>
                <a:lnTo>
                  <a:pt x="2053" y="2712"/>
                </a:lnTo>
                <a:lnTo>
                  <a:pt x="2018" y="2637"/>
                </a:lnTo>
                <a:lnTo>
                  <a:pt x="1958" y="2582"/>
                </a:lnTo>
                <a:lnTo>
                  <a:pt x="1883" y="2542"/>
                </a:lnTo>
                <a:lnTo>
                  <a:pt x="1803" y="2527"/>
                </a:lnTo>
                <a:lnTo>
                  <a:pt x="1262" y="2527"/>
                </a:lnTo>
                <a:lnTo>
                  <a:pt x="1177" y="2542"/>
                </a:lnTo>
                <a:lnTo>
                  <a:pt x="1107" y="2582"/>
                </a:lnTo>
                <a:lnTo>
                  <a:pt x="1047" y="2637"/>
                </a:lnTo>
                <a:lnTo>
                  <a:pt x="1006" y="2712"/>
                </a:lnTo>
                <a:lnTo>
                  <a:pt x="996" y="2797"/>
                </a:lnTo>
                <a:lnTo>
                  <a:pt x="996" y="3063"/>
                </a:lnTo>
                <a:lnTo>
                  <a:pt x="195" y="3063"/>
                </a:lnTo>
                <a:lnTo>
                  <a:pt x="135" y="3053"/>
                </a:lnTo>
                <a:lnTo>
                  <a:pt x="80" y="3028"/>
                </a:lnTo>
                <a:lnTo>
                  <a:pt x="35" y="2983"/>
                </a:lnTo>
                <a:lnTo>
                  <a:pt x="10" y="2928"/>
                </a:lnTo>
                <a:lnTo>
                  <a:pt x="0" y="2867"/>
                </a:lnTo>
                <a:lnTo>
                  <a:pt x="0" y="2067"/>
                </a:lnTo>
                <a:lnTo>
                  <a:pt x="265" y="2067"/>
                </a:lnTo>
                <a:lnTo>
                  <a:pt x="351" y="2052"/>
                </a:lnTo>
                <a:lnTo>
                  <a:pt x="421" y="2017"/>
                </a:lnTo>
                <a:lnTo>
                  <a:pt x="481" y="1957"/>
                </a:lnTo>
                <a:lnTo>
                  <a:pt x="521" y="1887"/>
                </a:lnTo>
                <a:lnTo>
                  <a:pt x="531" y="1802"/>
                </a:lnTo>
                <a:lnTo>
                  <a:pt x="531" y="1261"/>
                </a:lnTo>
                <a:lnTo>
                  <a:pt x="521" y="1176"/>
                </a:lnTo>
                <a:lnTo>
                  <a:pt x="481" y="1106"/>
                </a:lnTo>
                <a:lnTo>
                  <a:pt x="421" y="1046"/>
                </a:lnTo>
                <a:lnTo>
                  <a:pt x="351" y="1011"/>
                </a:lnTo>
                <a:lnTo>
                  <a:pt x="265" y="996"/>
                </a:lnTo>
                <a:lnTo>
                  <a:pt x="0" y="996"/>
                </a:lnTo>
                <a:lnTo>
                  <a:pt x="0" y="196"/>
                </a:lnTo>
                <a:lnTo>
                  <a:pt x="10" y="135"/>
                </a:lnTo>
                <a:lnTo>
                  <a:pt x="35" y="80"/>
                </a:lnTo>
                <a:lnTo>
                  <a:pt x="80" y="35"/>
                </a:lnTo>
                <a:lnTo>
                  <a:pt x="135" y="10"/>
                </a:lnTo>
                <a:lnTo>
                  <a:pt x="195" y="0"/>
                </a:lnTo>
                <a:close/>
              </a:path>
            </a:pathLst>
          </a:custGeom>
          <a:solidFill>
            <a:schemeClr val="tx1">
              <a:alpha val="19000"/>
            </a:schemeClr>
          </a:solidFill>
          <a:ln w="0">
            <a:noFill/>
            <a:prstDash val="solid"/>
            <a:round/>
            <a:headEnd/>
            <a:tailEnd/>
          </a:ln>
          <a:effectLst>
            <a:softEdge rad="279400"/>
          </a:effectLst>
        </p:spPr>
        <p:txBody>
          <a:bodyPr vert="horz" wrap="square" lIns="68598" tIns="34299" rIns="68598" bIns="34299" numCol="1" anchor="t" anchorCtr="0" compatLnSpc="1">
            <a:prstTxWarp prst="textNoShape">
              <a:avLst/>
            </a:prstTxWarp>
          </a:bodyPr>
          <a:lstStyle/>
          <a:p>
            <a:endParaRPr lang="en-IN" sz="1500"/>
          </a:p>
        </p:txBody>
      </p:sp>
      <p:sp>
        <p:nvSpPr>
          <p:cNvPr id="89" name="Freeform 39">
            <a:extLst>
              <a:ext uri="{FF2B5EF4-FFF2-40B4-BE49-F238E27FC236}">
                <a16:creationId xmlns:a16="http://schemas.microsoft.com/office/drawing/2014/main" id="{CB0AAB69-90DB-4162-B36E-28C34EA03C67}"/>
              </a:ext>
            </a:extLst>
          </p:cNvPr>
          <p:cNvSpPr>
            <a:spLocks/>
          </p:cNvSpPr>
          <p:nvPr/>
        </p:nvSpPr>
        <p:spPr bwMode="auto">
          <a:xfrm>
            <a:off x="3370995" y="1944903"/>
            <a:ext cx="1270608" cy="1081076"/>
          </a:xfrm>
          <a:custGeom>
            <a:avLst/>
            <a:gdLst>
              <a:gd name="T0" fmla="*/ 996 w 3600"/>
              <a:gd name="T1" fmla="*/ 0 h 3063"/>
              <a:gd name="T2" fmla="*/ 1006 w 3600"/>
              <a:gd name="T3" fmla="*/ 351 h 3063"/>
              <a:gd name="T4" fmla="*/ 1107 w 3600"/>
              <a:gd name="T5" fmla="*/ 481 h 3063"/>
              <a:gd name="T6" fmla="*/ 1262 w 3600"/>
              <a:gd name="T7" fmla="*/ 536 h 3063"/>
              <a:gd name="T8" fmla="*/ 1883 w 3600"/>
              <a:gd name="T9" fmla="*/ 521 h 3063"/>
              <a:gd name="T10" fmla="*/ 2018 w 3600"/>
              <a:gd name="T11" fmla="*/ 426 h 3063"/>
              <a:gd name="T12" fmla="*/ 2068 w 3600"/>
              <a:gd name="T13" fmla="*/ 266 h 3063"/>
              <a:gd name="T14" fmla="*/ 2864 w 3600"/>
              <a:gd name="T15" fmla="*/ 0 h 3063"/>
              <a:gd name="T16" fmla="*/ 2984 w 3600"/>
              <a:gd name="T17" fmla="*/ 35 h 3063"/>
              <a:gd name="T18" fmla="*/ 3054 w 3600"/>
              <a:gd name="T19" fmla="*/ 135 h 3063"/>
              <a:gd name="T20" fmla="*/ 3064 w 3600"/>
              <a:gd name="T21" fmla="*/ 996 h 3063"/>
              <a:gd name="T22" fmla="*/ 3415 w 3600"/>
              <a:gd name="T23" fmla="*/ 1011 h 3063"/>
              <a:gd name="T24" fmla="*/ 3550 w 3600"/>
              <a:gd name="T25" fmla="*/ 1106 h 3063"/>
              <a:gd name="T26" fmla="*/ 3600 w 3600"/>
              <a:gd name="T27" fmla="*/ 1261 h 3063"/>
              <a:gd name="T28" fmla="*/ 3585 w 3600"/>
              <a:gd name="T29" fmla="*/ 1887 h 3063"/>
              <a:gd name="T30" fmla="*/ 3490 w 3600"/>
              <a:gd name="T31" fmla="*/ 2017 h 3063"/>
              <a:gd name="T32" fmla="*/ 3330 w 3600"/>
              <a:gd name="T33" fmla="*/ 2067 h 3063"/>
              <a:gd name="T34" fmla="*/ 3064 w 3600"/>
              <a:gd name="T35" fmla="*/ 2867 h 3063"/>
              <a:gd name="T36" fmla="*/ 3029 w 3600"/>
              <a:gd name="T37" fmla="*/ 2983 h 3063"/>
              <a:gd name="T38" fmla="*/ 2929 w 3600"/>
              <a:gd name="T39" fmla="*/ 3053 h 3063"/>
              <a:gd name="T40" fmla="*/ 2068 w 3600"/>
              <a:gd name="T41" fmla="*/ 3063 h 3063"/>
              <a:gd name="T42" fmla="*/ 2053 w 3600"/>
              <a:gd name="T43" fmla="*/ 2712 h 3063"/>
              <a:gd name="T44" fmla="*/ 1958 w 3600"/>
              <a:gd name="T45" fmla="*/ 2582 h 3063"/>
              <a:gd name="T46" fmla="*/ 1803 w 3600"/>
              <a:gd name="T47" fmla="*/ 2527 h 3063"/>
              <a:gd name="T48" fmla="*/ 1177 w 3600"/>
              <a:gd name="T49" fmla="*/ 2542 h 3063"/>
              <a:gd name="T50" fmla="*/ 1047 w 3600"/>
              <a:gd name="T51" fmla="*/ 2637 h 3063"/>
              <a:gd name="T52" fmla="*/ 996 w 3600"/>
              <a:gd name="T53" fmla="*/ 2797 h 3063"/>
              <a:gd name="T54" fmla="*/ 195 w 3600"/>
              <a:gd name="T55" fmla="*/ 3063 h 3063"/>
              <a:gd name="T56" fmla="*/ 80 w 3600"/>
              <a:gd name="T57" fmla="*/ 3028 h 3063"/>
              <a:gd name="T58" fmla="*/ 10 w 3600"/>
              <a:gd name="T59" fmla="*/ 2928 h 3063"/>
              <a:gd name="T60" fmla="*/ 0 w 3600"/>
              <a:gd name="T61" fmla="*/ 2067 h 3063"/>
              <a:gd name="T62" fmla="*/ 351 w 3600"/>
              <a:gd name="T63" fmla="*/ 2052 h 3063"/>
              <a:gd name="T64" fmla="*/ 481 w 3600"/>
              <a:gd name="T65" fmla="*/ 1957 h 3063"/>
              <a:gd name="T66" fmla="*/ 531 w 3600"/>
              <a:gd name="T67" fmla="*/ 1802 h 3063"/>
              <a:gd name="T68" fmla="*/ 521 w 3600"/>
              <a:gd name="T69" fmla="*/ 1176 h 3063"/>
              <a:gd name="T70" fmla="*/ 421 w 3600"/>
              <a:gd name="T71" fmla="*/ 1046 h 3063"/>
              <a:gd name="T72" fmla="*/ 265 w 3600"/>
              <a:gd name="T73" fmla="*/ 996 h 3063"/>
              <a:gd name="T74" fmla="*/ 0 w 3600"/>
              <a:gd name="T75" fmla="*/ 196 h 3063"/>
              <a:gd name="T76" fmla="*/ 35 w 3600"/>
              <a:gd name="T77" fmla="*/ 80 h 3063"/>
              <a:gd name="T78" fmla="*/ 135 w 3600"/>
              <a:gd name="T79" fmla="*/ 10 h 3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0" h="3063">
                <a:moveTo>
                  <a:pt x="195" y="0"/>
                </a:moveTo>
                <a:lnTo>
                  <a:pt x="996" y="0"/>
                </a:lnTo>
                <a:lnTo>
                  <a:pt x="996" y="266"/>
                </a:lnTo>
                <a:lnTo>
                  <a:pt x="1006" y="351"/>
                </a:lnTo>
                <a:lnTo>
                  <a:pt x="1047" y="426"/>
                </a:lnTo>
                <a:lnTo>
                  <a:pt x="1107" y="481"/>
                </a:lnTo>
                <a:lnTo>
                  <a:pt x="1177" y="521"/>
                </a:lnTo>
                <a:lnTo>
                  <a:pt x="1262" y="536"/>
                </a:lnTo>
                <a:lnTo>
                  <a:pt x="1803" y="536"/>
                </a:lnTo>
                <a:lnTo>
                  <a:pt x="1883" y="521"/>
                </a:lnTo>
                <a:lnTo>
                  <a:pt x="1958" y="481"/>
                </a:lnTo>
                <a:lnTo>
                  <a:pt x="2018" y="426"/>
                </a:lnTo>
                <a:lnTo>
                  <a:pt x="2053" y="351"/>
                </a:lnTo>
                <a:lnTo>
                  <a:pt x="2068" y="266"/>
                </a:lnTo>
                <a:lnTo>
                  <a:pt x="2068" y="0"/>
                </a:lnTo>
                <a:lnTo>
                  <a:pt x="2864" y="0"/>
                </a:lnTo>
                <a:lnTo>
                  <a:pt x="2929" y="10"/>
                </a:lnTo>
                <a:lnTo>
                  <a:pt x="2984" y="35"/>
                </a:lnTo>
                <a:lnTo>
                  <a:pt x="3029" y="80"/>
                </a:lnTo>
                <a:lnTo>
                  <a:pt x="3054" y="135"/>
                </a:lnTo>
                <a:lnTo>
                  <a:pt x="3064" y="196"/>
                </a:lnTo>
                <a:lnTo>
                  <a:pt x="3064" y="996"/>
                </a:lnTo>
                <a:lnTo>
                  <a:pt x="3330" y="996"/>
                </a:lnTo>
                <a:lnTo>
                  <a:pt x="3415" y="1011"/>
                </a:lnTo>
                <a:lnTo>
                  <a:pt x="3490" y="1046"/>
                </a:lnTo>
                <a:lnTo>
                  <a:pt x="3550" y="1106"/>
                </a:lnTo>
                <a:lnTo>
                  <a:pt x="3585" y="1176"/>
                </a:lnTo>
                <a:lnTo>
                  <a:pt x="3600" y="1261"/>
                </a:lnTo>
                <a:lnTo>
                  <a:pt x="3600" y="1802"/>
                </a:lnTo>
                <a:lnTo>
                  <a:pt x="3585" y="1887"/>
                </a:lnTo>
                <a:lnTo>
                  <a:pt x="3550" y="1957"/>
                </a:lnTo>
                <a:lnTo>
                  <a:pt x="3490" y="2017"/>
                </a:lnTo>
                <a:lnTo>
                  <a:pt x="3415" y="2052"/>
                </a:lnTo>
                <a:lnTo>
                  <a:pt x="3330" y="2067"/>
                </a:lnTo>
                <a:lnTo>
                  <a:pt x="3064" y="2067"/>
                </a:lnTo>
                <a:lnTo>
                  <a:pt x="3064" y="2867"/>
                </a:lnTo>
                <a:lnTo>
                  <a:pt x="3054" y="2928"/>
                </a:lnTo>
                <a:lnTo>
                  <a:pt x="3029" y="2983"/>
                </a:lnTo>
                <a:lnTo>
                  <a:pt x="2984" y="3028"/>
                </a:lnTo>
                <a:lnTo>
                  <a:pt x="2929" y="3053"/>
                </a:lnTo>
                <a:lnTo>
                  <a:pt x="2864" y="3063"/>
                </a:lnTo>
                <a:lnTo>
                  <a:pt x="2068" y="3063"/>
                </a:lnTo>
                <a:lnTo>
                  <a:pt x="2068" y="2797"/>
                </a:lnTo>
                <a:lnTo>
                  <a:pt x="2053" y="2712"/>
                </a:lnTo>
                <a:lnTo>
                  <a:pt x="2018" y="2637"/>
                </a:lnTo>
                <a:lnTo>
                  <a:pt x="1958" y="2582"/>
                </a:lnTo>
                <a:lnTo>
                  <a:pt x="1883" y="2542"/>
                </a:lnTo>
                <a:lnTo>
                  <a:pt x="1803" y="2527"/>
                </a:lnTo>
                <a:lnTo>
                  <a:pt x="1262" y="2527"/>
                </a:lnTo>
                <a:lnTo>
                  <a:pt x="1177" y="2542"/>
                </a:lnTo>
                <a:lnTo>
                  <a:pt x="1107" y="2582"/>
                </a:lnTo>
                <a:lnTo>
                  <a:pt x="1047" y="2637"/>
                </a:lnTo>
                <a:lnTo>
                  <a:pt x="1006" y="2712"/>
                </a:lnTo>
                <a:lnTo>
                  <a:pt x="996" y="2797"/>
                </a:lnTo>
                <a:lnTo>
                  <a:pt x="996" y="3063"/>
                </a:lnTo>
                <a:lnTo>
                  <a:pt x="195" y="3063"/>
                </a:lnTo>
                <a:lnTo>
                  <a:pt x="135" y="3053"/>
                </a:lnTo>
                <a:lnTo>
                  <a:pt x="80" y="3028"/>
                </a:lnTo>
                <a:lnTo>
                  <a:pt x="35" y="2983"/>
                </a:lnTo>
                <a:lnTo>
                  <a:pt x="10" y="2928"/>
                </a:lnTo>
                <a:lnTo>
                  <a:pt x="0" y="2867"/>
                </a:lnTo>
                <a:lnTo>
                  <a:pt x="0" y="2067"/>
                </a:lnTo>
                <a:lnTo>
                  <a:pt x="265" y="2067"/>
                </a:lnTo>
                <a:lnTo>
                  <a:pt x="351" y="2052"/>
                </a:lnTo>
                <a:lnTo>
                  <a:pt x="421" y="2017"/>
                </a:lnTo>
                <a:lnTo>
                  <a:pt x="481" y="1957"/>
                </a:lnTo>
                <a:lnTo>
                  <a:pt x="521" y="1887"/>
                </a:lnTo>
                <a:lnTo>
                  <a:pt x="531" y="1802"/>
                </a:lnTo>
                <a:lnTo>
                  <a:pt x="531" y="1261"/>
                </a:lnTo>
                <a:lnTo>
                  <a:pt x="521" y="1176"/>
                </a:lnTo>
                <a:lnTo>
                  <a:pt x="481" y="1106"/>
                </a:lnTo>
                <a:lnTo>
                  <a:pt x="421" y="1046"/>
                </a:lnTo>
                <a:lnTo>
                  <a:pt x="351" y="1011"/>
                </a:lnTo>
                <a:lnTo>
                  <a:pt x="265" y="996"/>
                </a:lnTo>
                <a:lnTo>
                  <a:pt x="0" y="996"/>
                </a:lnTo>
                <a:lnTo>
                  <a:pt x="0" y="196"/>
                </a:lnTo>
                <a:lnTo>
                  <a:pt x="10" y="135"/>
                </a:lnTo>
                <a:lnTo>
                  <a:pt x="35" y="80"/>
                </a:lnTo>
                <a:lnTo>
                  <a:pt x="80" y="35"/>
                </a:lnTo>
                <a:lnTo>
                  <a:pt x="135" y="10"/>
                </a:lnTo>
                <a:lnTo>
                  <a:pt x="195" y="0"/>
                </a:lnTo>
                <a:close/>
              </a:path>
            </a:pathLst>
          </a:custGeom>
          <a:solidFill>
            <a:schemeClr val="accent4"/>
          </a:solidFill>
          <a:ln w="25400">
            <a:solidFill>
              <a:schemeClr val="accent4">
                <a:lumMod val="50000"/>
              </a:schemeClr>
            </a:solid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18" name="Freeform 40">
            <a:extLst>
              <a:ext uri="{FF2B5EF4-FFF2-40B4-BE49-F238E27FC236}">
                <a16:creationId xmlns:a16="http://schemas.microsoft.com/office/drawing/2014/main" id="{51307CBF-8266-463F-8910-823518AD7A45}"/>
              </a:ext>
            </a:extLst>
          </p:cNvPr>
          <p:cNvSpPr>
            <a:spLocks/>
          </p:cNvSpPr>
          <p:nvPr/>
        </p:nvSpPr>
        <p:spPr bwMode="auto">
          <a:xfrm>
            <a:off x="1804490" y="2041338"/>
            <a:ext cx="1270961" cy="1462258"/>
          </a:xfrm>
          <a:custGeom>
            <a:avLst/>
            <a:gdLst>
              <a:gd name="T0" fmla="*/ 1803 w 3601"/>
              <a:gd name="T1" fmla="*/ 0 h 4143"/>
              <a:gd name="T2" fmla="*/ 1963 w 3601"/>
              <a:gd name="T3" fmla="*/ 55 h 4143"/>
              <a:gd name="T4" fmla="*/ 2058 w 3601"/>
              <a:gd name="T5" fmla="*/ 185 h 4143"/>
              <a:gd name="T6" fmla="*/ 2073 w 3601"/>
              <a:gd name="T7" fmla="*/ 540 h 4143"/>
              <a:gd name="T8" fmla="*/ 2930 w 3601"/>
              <a:gd name="T9" fmla="*/ 550 h 4143"/>
              <a:gd name="T10" fmla="*/ 3030 w 3601"/>
              <a:gd name="T11" fmla="*/ 620 h 4143"/>
              <a:gd name="T12" fmla="*/ 3070 w 3601"/>
              <a:gd name="T13" fmla="*/ 736 h 4143"/>
              <a:gd name="T14" fmla="*/ 3335 w 3601"/>
              <a:gd name="T15" fmla="*/ 1536 h 4143"/>
              <a:gd name="T16" fmla="*/ 3490 w 3601"/>
              <a:gd name="T17" fmla="*/ 1586 h 4143"/>
              <a:gd name="T18" fmla="*/ 3591 w 3601"/>
              <a:gd name="T19" fmla="*/ 1716 h 4143"/>
              <a:gd name="T20" fmla="*/ 3601 w 3601"/>
              <a:gd name="T21" fmla="*/ 2342 h 4143"/>
              <a:gd name="T22" fmla="*/ 3550 w 3601"/>
              <a:gd name="T23" fmla="*/ 2497 h 4143"/>
              <a:gd name="T24" fmla="*/ 3420 w 3601"/>
              <a:gd name="T25" fmla="*/ 2592 h 4143"/>
              <a:gd name="T26" fmla="*/ 3070 w 3601"/>
              <a:gd name="T27" fmla="*/ 2607 h 4143"/>
              <a:gd name="T28" fmla="*/ 3060 w 3601"/>
              <a:gd name="T29" fmla="*/ 3468 h 4143"/>
              <a:gd name="T30" fmla="*/ 2985 w 3601"/>
              <a:gd name="T31" fmla="*/ 3568 h 4143"/>
              <a:gd name="T32" fmla="*/ 2869 w 3601"/>
              <a:gd name="T33" fmla="*/ 3603 h 4143"/>
              <a:gd name="T34" fmla="*/ 2073 w 3601"/>
              <a:gd name="T35" fmla="*/ 3873 h 4143"/>
              <a:gd name="T36" fmla="*/ 2018 w 3601"/>
              <a:gd name="T37" fmla="*/ 4033 h 4143"/>
              <a:gd name="T38" fmla="*/ 1888 w 3601"/>
              <a:gd name="T39" fmla="*/ 4128 h 4143"/>
              <a:gd name="T40" fmla="*/ 1267 w 3601"/>
              <a:gd name="T41" fmla="*/ 4143 h 4143"/>
              <a:gd name="T42" fmla="*/ 1107 w 3601"/>
              <a:gd name="T43" fmla="*/ 4088 h 4143"/>
              <a:gd name="T44" fmla="*/ 1012 w 3601"/>
              <a:gd name="T45" fmla="*/ 3958 h 4143"/>
              <a:gd name="T46" fmla="*/ 997 w 3601"/>
              <a:gd name="T47" fmla="*/ 3603 h 4143"/>
              <a:gd name="T48" fmla="*/ 135 w 3601"/>
              <a:gd name="T49" fmla="*/ 3593 h 4143"/>
              <a:gd name="T50" fmla="*/ 40 w 3601"/>
              <a:gd name="T51" fmla="*/ 3523 h 4143"/>
              <a:gd name="T52" fmla="*/ 0 w 3601"/>
              <a:gd name="T53" fmla="*/ 3407 h 4143"/>
              <a:gd name="T54" fmla="*/ 266 w 3601"/>
              <a:gd name="T55" fmla="*/ 2607 h 4143"/>
              <a:gd name="T56" fmla="*/ 426 w 3601"/>
              <a:gd name="T57" fmla="*/ 2557 h 4143"/>
              <a:gd name="T58" fmla="*/ 521 w 3601"/>
              <a:gd name="T59" fmla="*/ 2427 h 4143"/>
              <a:gd name="T60" fmla="*/ 536 w 3601"/>
              <a:gd name="T61" fmla="*/ 1801 h 4143"/>
              <a:gd name="T62" fmla="*/ 481 w 3601"/>
              <a:gd name="T63" fmla="*/ 1646 h 4143"/>
              <a:gd name="T64" fmla="*/ 351 w 3601"/>
              <a:gd name="T65" fmla="*/ 1551 h 4143"/>
              <a:gd name="T66" fmla="*/ 0 w 3601"/>
              <a:gd name="T67" fmla="*/ 1536 h 4143"/>
              <a:gd name="T68" fmla="*/ 10 w 3601"/>
              <a:gd name="T69" fmla="*/ 675 h 4143"/>
              <a:gd name="T70" fmla="*/ 80 w 3601"/>
              <a:gd name="T71" fmla="*/ 575 h 4143"/>
              <a:gd name="T72" fmla="*/ 201 w 3601"/>
              <a:gd name="T73" fmla="*/ 540 h 4143"/>
              <a:gd name="T74" fmla="*/ 997 w 3601"/>
              <a:gd name="T75" fmla="*/ 270 h 4143"/>
              <a:gd name="T76" fmla="*/ 1052 w 3601"/>
              <a:gd name="T77" fmla="*/ 110 h 4143"/>
              <a:gd name="T78" fmla="*/ 1182 w 3601"/>
              <a:gd name="T79" fmla="*/ 1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1" h="4143">
                <a:moveTo>
                  <a:pt x="1267" y="0"/>
                </a:moveTo>
                <a:lnTo>
                  <a:pt x="1803" y="0"/>
                </a:lnTo>
                <a:lnTo>
                  <a:pt x="1888" y="15"/>
                </a:lnTo>
                <a:lnTo>
                  <a:pt x="1963" y="55"/>
                </a:lnTo>
                <a:lnTo>
                  <a:pt x="2018" y="110"/>
                </a:lnTo>
                <a:lnTo>
                  <a:pt x="2058" y="185"/>
                </a:lnTo>
                <a:lnTo>
                  <a:pt x="2073" y="270"/>
                </a:lnTo>
                <a:lnTo>
                  <a:pt x="2073" y="540"/>
                </a:lnTo>
                <a:lnTo>
                  <a:pt x="2869" y="540"/>
                </a:lnTo>
                <a:lnTo>
                  <a:pt x="2930" y="550"/>
                </a:lnTo>
                <a:lnTo>
                  <a:pt x="2985" y="575"/>
                </a:lnTo>
                <a:lnTo>
                  <a:pt x="3030" y="620"/>
                </a:lnTo>
                <a:lnTo>
                  <a:pt x="3060" y="675"/>
                </a:lnTo>
                <a:lnTo>
                  <a:pt x="3070" y="736"/>
                </a:lnTo>
                <a:lnTo>
                  <a:pt x="3070" y="1536"/>
                </a:lnTo>
                <a:lnTo>
                  <a:pt x="3335" y="1536"/>
                </a:lnTo>
                <a:lnTo>
                  <a:pt x="3420" y="1551"/>
                </a:lnTo>
                <a:lnTo>
                  <a:pt x="3490" y="1586"/>
                </a:lnTo>
                <a:lnTo>
                  <a:pt x="3550" y="1646"/>
                </a:lnTo>
                <a:lnTo>
                  <a:pt x="3591" y="1716"/>
                </a:lnTo>
                <a:lnTo>
                  <a:pt x="3601" y="1801"/>
                </a:lnTo>
                <a:lnTo>
                  <a:pt x="3601" y="2342"/>
                </a:lnTo>
                <a:lnTo>
                  <a:pt x="3591" y="2427"/>
                </a:lnTo>
                <a:lnTo>
                  <a:pt x="3550" y="2497"/>
                </a:lnTo>
                <a:lnTo>
                  <a:pt x="3490" y="2557"/>
                </a:lnTo>
                <a:lnTo>
                  <a:pt x="3420" y="2592"/>
                </a:lnTo>
                <a:lnTo>
                  <a:pt x="3335" y="2607"/>
                </a:lnTo>
                <a:lnTo>
                  <a:pt x="3070" y="2607"/>
                </a:lnTo>
                <a:lnTo>
                  <a:pt x="3070" y="3407"/>
                </a:lnTo>
                <a:lnTo>
                  <a:pt x="3060" y="3468"/>
                </a:lnTo>
                <a:lnTo>
                  <a:pt x="3030" y="3523"/>
                </a:lnTo>
                <a:lnTo>
                  <a:pt x="2985" y="3568"/>
                </a:lnTo>
                <a:lnTo>
                  <a:pt x="2930" y="3593"/>
                </a:lnTo>
                <a:lnTo>
                  <a:pt x="2869" y="3603"/>
                </a:lnTo>
                <a:lnTo>
                  <a:pt x="2073" y="3603"/>
                </a:lnTo>
                <a:lnTo>
                  <a:pt x="2073" y="3873"/>
                </a:lnTo>
                <a:lnTo>
                  <a:pt x="2058" y="3958"/>
                </a:lnTo>
                <a:lnTo>
                  <a:pt x="2018" y="4033"/>
                </a:lnTo>
                <a:lnTo>
                  <a:pt x="1963" y="4088"/>
                </a:lnTo>
                <a:lnTo>
                  <a:pt x="1888" y="4128"/>
                </a:lnTo>
                <a:lnTo>
                  <a:pt x="1803" y="4143"/>
                </a:lnTo>
                <a:lnTo>
                  <a:pt x="1267" y="4143"/>
                </a:lnTo>
                <a:lnTo>
                  <a:pt x="1182" y="4128"/>
                </a:lnTo>
                <a:lnTo>
                  <a:pt x="1107" y="4088"/>
                </a:lnTo>
                <a:lnTo>
                  <a:pt x="1052" y="4033"/>
                </a:lnTo>
                <a:lnTo>
                  <a:pt x="1012" y="3958"/>
                </a:lnTo>
                <a:lnTo>
                  <a:pt x="997" y="3873"/>
                </a:lnTo>
                <a:lnTo>
                  <a:pt x="997" y="3603"/>
                </a:lnTo>
                <a:lnTo>
                  <a:pt x="201" y="3603"/>
                </a:lnTo>
                <a:lnTo>
                  <a:pt x="135" y="3593"/>
                </a:lnTo>
                <a:lnTo>
                  <a:pt x="80" y="3568"/>
                </a:lnTo>
                <a:lnTo>
                  <a:pt x="40" y="3523"/>
                </a:lnTo>
                <a:lnTo>
                  <a:pt x="10" y="3468"/>
                </a:lnTo>
                <a:lnTo>
                  <a:pt x="0" y="3407"/>
                </a:lnTo>
                <a:lnTo>
                  <a:pt x="0" y="2607"/>
                </a:lnTo>
                <a:lnTo>
                  <a:pt x="266" y="2607"/>
                </a:lnTo>
                <a:lnTo>
                  <a:pt x="351" y="2592"/>
                </a:lnTo>
                <a:lnTo>
                  <a:pt x="426" y="2557"/>
                </a:lnTo>
                <a:lnTo>
                  <a:pt x="481" y="2497"/>
                </a:lnTo>
                <a:lnTo>
                  <a:pt x="521" y="2427"/>
                </a:lnTo>
                <a:lnTo>
                  <a:pt x="536" y="2342"/>
                </a:lnTo>
                <a:lnTo>
                  <a:pt x="536" y="1801"/>
                </a:lnTo>
                <a:lnTo>
                  <a:pt x="521" y="1716"/>
                </a:lnTo>
                <a:lnTo>
                  <a:pt x="481" y="1646"/>
                </a:lnTo>
                <a:lnTo>
                  <a:pt x="426" y="1586"/>
                </a:lnTo>
                <a:lnTo>
                  <a:pt x="351" y="1551"/>
                </a:lnTo>
                <a:lnTo>
                  <a:pt x="266" y="1536"/>
                </a:lnTo>
                <a:lnTo>
                  <a:pt x="0" y="1536"/>
                </a:lnTo>
                <a:lnTo>
                  <a:pt x="0" y="736"/>
                </a:lnTo>
                <a:lnTo>
                  <a:pt x="10" y="675"/>
                </a:lnTo>
                <a:lnTo>
                  <a:pt x="40" y="620"/>
                </a:lnTo>
                <a:lnTo>
                  <a:pt x="80" y="575"/>
                </a:lnTo>
                <a:lnTo>
                  <a:pt x="135" y="550"/>
                </a:lnTo>
                <a:lnTo>
                  <a:pt x="201" y="540"/>
                </a:lnTo>
                <a:lnTo>
                  <a:pt x="997" y="540"/>
                </a:lnTo>
                <a:lnTo>
                  <a:pt x="997" y="270"/>
                </a:lnTo>
                <a:lnTo>
                  <a:pt x="1012" y="185"/>
                </a:lnTo>
                <a:lnTo>
                  <a:pt x="1052" y="110"/>
                </a:lnTo>
                <a:lnTo>
                  <a:pt x="1107" y="55"/>
                </a:lnTo>
                <a:lnTo>
                  <a:pt x="1182" y="15"/>
                </a:lnTo>
                <a:lnTo>
                  <a:pt x="1267" y="0"/>
                </a:lnTo>
                <a:close/>
              </a:path>
            </a:pathLst>
          </a:custGeom>
          <a:solidFill>
            <a:schemeClr val="tx1">
              <a:alpha val="19000"/>
            </a:schemeClr>
          </a:solidFill>
          <a:ln w="0">
            <a:noFill/>
            <a:prstDash val="solid"/>
            <a:round/>
            <a:headEnd/>
            <a:tailEnd/>
          </a:ln>
          <a:effectLst>
            <a:softEdge rad="279400"/>
          </a:effectLst>
        </p:spPr>
        <p:txBody>
          <a:bodyPr vert="horz" wrap="square" lIns="68598" tIns="34299" rIns="68598" bIns="34299" numCol="1" anchor="t" anchorCtr="0" compatLnSpc="1">
            <a:prstTxWarp prst="textNoShape">
              <a:avLst/>
            </a:prstTxWarp>
          </a:bodyPr>
          <a:lstStyle/>
          <a:p>
            <a:endParaRPr lang="en-IN" sz="1500"/>
          </a:p>
        </p:txBody>
      </p:sp>
      <p:sp>
        <p:nvSpPr>
          <p:cNvPr id="88" name="Freeform 40">
            <a:extLst>
              <a:ext uri="{FF2B5EF4-FFF2-40B4-BE49-F238E27FC236}">
                <a16:creationId xmlns:a16="http://schemas.microsoft.com/office/drawing/2014/main" id="{1671ADA1-B4A2-4529-A9EA-A1BBDF7777F8}"/>
              </a:ext>
            </a:extLst>
          </p:cNvPr>
          <p:cNvSpPr>
            <a:spLocks/>
          </p:cNvSpPr>
          <p:nvPr/>
        </p:nvSpPr>
        <p:spPr bwMode="auto">
          <a:xfrm>
            <a:off x="2049834" y="1754311"/>
            <a:ext cx="1270961" cy="1462258"/>
          </a:xfrm>
          <a:custGeom>
            <a:avLst/>
            <a:gdLst>
              <a:gd name="T0" fmla="*/ 1803 w 3601"/>
              <a:gd name="T1" fmla="*/ 0 h 4143"/>
              <a:gd name="T2" fmla="*/ 1963 w 3601"/>
              <a:gd name="T3" fmla="*/ 55 h 4143"/>
              <a:gd name="T4" fmla="*/ 2058 w 3601"/>
              <a:gd name="T5" fmla="*/ 185 h 4143"/>
              <a:gd name="T6" fmla="*/ 2073 w 3601"/>
              <a:gd name="T7" fmla="*/ 540 h 4143"/>
              <a:gd name="T8" fmla="*/ 2930 w 3601"/>
              <a:gd name="T9" fmla="*/ 550 h 4143"/>
              <a:gd name="T10" fmla="*/ 3030 w 3601"/>
              <a:gd name="T11" fmla="*/ 620 h 4143"/>
              <a:gd name="T12" fmla="*/ 3070 w 3601"/>
              <a:gd name="T13" fmla="*/ 736 h 4143"/>
              <a:gd name="T14" fmla="*/ 3335 w 3601"/>
              <a:gd name="T15" fmla="*/ 1536 h 4143"/>
              <a:gd name="T16" fmla="*/ 3490 w 3601"/>
              <a:gd name="T17" fmla="*/ 1586 h 4143"/>
              <a:gd name="T18" fmla="*/ 3591 w 3601"/>
              <a:gd name="T19" fmla="*/ 1716 h 4143"/>
              <a:gd name="T20" fmla="*/ 3601 w 3601"/>
              <a:gd name="T21" fmla="*/ 2342 h 4143"/>
              <a:gd name="T22" fmla="*/ 3550 w 3601"/>
              <a:gd name="T23" fmla="*/ 2497 h 4143"/>
              <a:gd name="T24" fmla="*/ 3420 w 3601"/>
              <a:gd name="T25" fmla="*/ 2592 h 4143"/>
              <a:gd name="T26" fmla="*/ 3070 w 3601"/>
              <a:gd name="T27" fmla="*/ 2607 h 4143"/>
              <a:gd name="T28" fmla="*/ 3060 w 3601"/>
              <a:gd name="T29" fmla="*/ 3468 h 4143"/>
              <a:gd name="T30" fmla="*/ 2985 w 3601"/>
              <a:gd name="T31" fmla="*/ 3568 h 4143"/>
              <a:gd name="T32" fmla="*/ 2869 w 3601"/>
              <a:gd name="T33" fmla="*/ 3603 h 4143"/>
              <a:gd name="T34" fmla="*/ 2073 w 3601"/>
              <a:gd name="T35" fmla="*/ 3873 h 4143"/>
              <a:gd name="T36" fmla="*/ 2018 w 3601"/>
              <a:gd name="T37" fmla="*/ 4033 h 4143"/>
              <a:gd name="T38" fmla="*/ 1888 w 3601"/>
              <a:gd name="T39" fmla="*/ 4128 h 4143"/>
              <a:gd name="T40" fmla="*/ 1267 w 3601"/>
              <a:gd name="T41" fmla="*/ 4143 h 4143"/>
              <a:gd name="T42" fmla="*/ 1107 w 3601"/>
              <a:gd name="T43" fmla="*/ 4088 h 4143"/>
              <a:gd name="T44" fmla="*/ 1012 w 3601"/>
              <a:gd name="T45" fmla="*/ 3958 h 4143"/>
              <a:gd name="T46" fmla="*/ 997 w 3601"/>
              <a:gd name="T47" fmla="*/ 3603 h 4143"/>
              <a:gd name="T48" fmla="*/ 135 w 3601"/>
              <a:gd name="T49" fmla="*/ 3593 h 4143"/>
              <a:gd name="T50" fmla="*/ 40 w 3601"/>
              <a:gd name="T51" fmla="*/ 3523 h 4143"/>
              <a:gd name="T52" fmla="*/ 0 w 3601"/>
              <a:gd name="T53" fmla="*/ 3407 h 4143"/>
              <a:gd name="T54" fmla="*/ 266 w 3601"/>
              <a:gd name="T55" fmla="*/ 2607 h 4143"/>
              <a:gd name="T56" fmla="*/ 426 w 3601"/>
              <a:gd name="T57" fmla="*/ 2557 h 4143"/>
              <a:gd name="T58" fmla="*/ 521 w 3601"/>
              <a:gd name="T59" fmla="*/ 2427 h 4143"/>
              <a:gd name="T60" fmla="*/ 536 w 3601"/>
              <a:gd name="T61" fmla="*/ 1801 h 4143"/>
              <a:gd name="T62" fmla="*/ 481 w 3601"/>
              <a:gd name="T63" fmla="*/ 1646 h 4143"/>
              <a:gd name="T64" fmla="*/ 351 w 3601"/>
              <a:gd name="T65" fmla="*/ 1551 h 4143"/>
              <a:gd name="T66" fmla="*/ 0 w 3601"/>
              <a:gd name="T67" fmla="*/ 1536 h 4143"/>
              <a:gd name="T68" fmla="*/ 10 w 3601"/>
              <a:gd name="T69" fmla="*/ 675 h 4143"/>
              <a:gd name="T70" fmla="*/ 80 w 3601"/>
              <a:gd name="T71" fmla="*/ 575 h 4143"/>
              <a:gd name="T72" fmla="*/ 201 w 3601"/>
              <a:gd name="T73" fmla="*/ 540 h 4143"/>
              <a:gd name="T74" fmla="*/ 997 w 3601"/>
              <a:gd name="T75" fmla="*/ 270 h 4143"/>
              <a:gd name="T76" fmla="*/ 1052 w 3601"/>
              <a:gd name="T77" fmla="*/ 110 h 4143"/>
              <a:gd name="T78" fmla="*/ 1182 w 3601"/>
              <a:gd name="T79" fmla="*/ 15 h 4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1" h="4143">
                <a:moveTo>
                  <a:pt x="1267" y="0"/>
                </a:moveTo>
                <a:lnTo>
                  <a:pt x="1803" y="0"/>
                </a:lnTo>
                <a:lnTo>
                  <a:pt x="1888" y="15"/>
                </a:lnTo>
                <a:lnTo>
                  <a:pt x="1963" y="55"/>
                </a:lnTo>
                <a:lnTo>
                  <a:pt x="2018" y="110"/>
                </a:lnTo>
                <a:lnTo>
                  <a:pt x="2058" y="185"/>
                </a:lnTo>
                <a:lnTo>
                  <a:pt x="2073" y="270"/>
                </a:lnTo>
                <a:lnTo>
                  <a:pt x="2073" y="540"/>
                </a:lnTo>
                <a:lnTo>
                  <a:pt x="2869" y="540"/>
                </a:lnTo>
                <a:lnTo>
                  <a:pt x="2930" y="550"/>
                </a:lnTo>
                <a:lnTo>
                  <a:pt x="2985" y="575"/>
                </a:lnTo>
                <a:lnTo>
                  <a:pt x="3030" y="620"/>
                </a:lnTo>
                <a:lnTo>
                  <a:pt x="3060" y="675"/>
                </a:lnTo>
                <a:lnTo>
                  <a:pt x="3070" y="736"/>
                </a:lnTo>
                <a:lnTo>
                  <a:pt x="3070" y="1536"/>
                </a:lnTo>
                <a:lnTo>
                  <a:pt x="3335" y="1536"/>
                </a:lnTo>
                <a:lnTo>
                  <a:pt x="3420" y="1551"/>
                </a:lnTo>
                <a:lnTo>
                  <a:pt x="3490" y="1586"/>
                </a:lnTo>
                <a:lnTo>
                  <a:pt x="3550" y="1646"/>
                </a:lnTo>
                <a:lnTo>
                  <a:pt x="3591" y="1716"/>
                </a:lnTo>
                <a:lnTo>
                  <a:pt x="3601" y="1801"/>
                </a:lnTo>
                <a:lnTo>
                  <a:pt x="3601" y="2342"/>
                </a:lnTo>
                <a:lnTo>
                  <a:pt x="3591" y="2427"/>
                </a:lnTo>
                <a:lnTo>
                  <a:pt x="3550" y="2497"/>
                </a:lnTo>
                <a:lnTo>
                  <a:pt x="3490" y="2557"/>
                </a:lnTo>
                <a:lnTo>
                  <a:pt x="3420" y="2592"/>
                </a:lnTo>
                <a:lnTo>
                  <a:pt x="3335" y="2607"/>
                </a:lnTo>
                <a:lnTo>
                  <a:pt x="3070" y="2607"/>
                </a:lnTo>
                <a:lnTo>
                  <a:pt x="3070" y="3407"/>
                </a:lnTo>
                <a:lnTo>
                  <a:pt x="3060" y="3468"/>
                </a:lnTo>
                <a:lnTo>
                  <a:pt x="3030" y="3523"/>
                </a:lnTo>
                <a:lnTo>
                  <a:pt x="2985" y="3568"/>
                </a:lnTo>
                <a:lnTo>
                  <a:pt x="2930" y="3593"/>
                </a:lnTo>
                <a:lnTo>
                  <a:pt x="2869" y="3603"/>
                </a:lnTo>
                <a:lnTo>
                  <a:pt x="2073" y="3603"/>
                </a:lnTo>
                <a:lnTo>
                  <a:pt x="2073" y="3873"/>
                </a:lnTo>
                <a:lnTo>
                  <a:pt x="2058" y="3958"/>
                </a:lnTo>
                <a:lnTo>
                  <a:pt x="2018" y="4033"/>
                </a:lnTo>
                <a:lnTo>
                  <a:pt x="1963" y="4088"/>
                </a:lnTo>
                <a:lnTo>
                  <a:pt x="1888" y="4128"/>
                </a:lnTo>
                <a:lnTo>
                  <a:pt x="1803" y="4143"/>
                </a:lnTo>
                <a:lnTo>
                  <a:pt x="1267" y="4143"/>
                </a:lnTo>
                <a:lnTo>
                  <a:pt x="1182" y="4128"/>
                </a:lnTo>
                <a:lnTo>
                  <a:pt x="1107" y="4088"/>
                </a:lnTo>
                <a:lnTo>
                  <a:pt x="1052" y="4033"/>
                </a:lnTo>
                <a:lnTo>
                  <a:pt x="1012" y="3958"/>
                </a:lnTo>
                <a:lnTo>
                  <a:pt x="997" y="3873"/>
                </a:lnTo>
                <a:lnTo>
                  <a:pt x="997" y="3603"/>
                </a:lnTo>
                <a:lnTo>
                  <a:pt x="201" y="3603"/>
                </a:lnTo>
                <a:lnTo>
                  <a:pt x="135" y="3593"/>
                </a:lnTo>
                <a:lnTo>
                  <a:pt x="80" y="3568"/>
                </a:lnTo>
                <a:lnTo>
                  <a:pt x="40" y="3523"/>
                </a:lnTo>
                <a:lnTo>
                  <a:pt x="10" y="3468"/>
                </a:lnTo>
                <a:lnTo>
                  <a:pt x="0" y="3407"/>
                </a:lnTo>
                <a:lnTo>
                  <a:pt x="0" y="2607"/>
                </a:lnTo>
                <a:lnTo>
                  <a:pt x="266" y="2607"/>
                </a:lnTo>
                <a:lnTo>
                  <a:pt x="351" y="2592"/>
                </a:lnTo>
                <a:lnTo>
                  <a:pt x="426" y="2557"/>
                </a:lnTo>
                <a:lnTo>
                  <a:pt x="481" y="2497"/>
                </a:lnTo>
                <a:lnTo>
                  <a:pt x="521" y="2427"/>
                </a:lnTo>
                <a:lnTo>
                  <a:pt x="536" y="2342"/>
                </a:lnTo>
                <a:lnTo>
                  <a:pt x="536" y="1801"/>
                </a:lnTo>
                <a:lnTo>
                  <a:pt x="521" y="1716"/>
                </a:lnTo>
                <a:lnTo>
                  <a:pt x="481" y="1646"/>
                </a:lnTo>
                <a:lnTo>
                  <a:pt x="426" y="1586"/>
                </a:lnTo>
                <a:lnTo>
                  <a:pt x="351" y="1551"/>
                </a:lnTo>
                <a:lnTo>
                  <a:pt x="266" y="1536"/>
                </a:lnTo>
                <a:lnTo>
                  <a:pt x="0" y="1536"/>
                </a:lnTo>
                <a:lnTo>
                  <a:pt x="0" y="736"/>
                </a:lnTo>
                <a:lnTo>
                  <a:pt x="10" y="675"/>
                </a:lnTo>
                <a:lnTo>
                  <a:pt x="40" y="620"/>
                </a:lnTo>
                <a:lnTo>
                  <a:pt x="80" y="575"/>
                </a:lnTo>
                <a:lnTo>
                  <a:pt x="135" y="550"/>
                </a:lnTo>
                <a:lnTo>
                  <a:pt x="201" y="540"/>
                </a:lnTo>
                <a:lnTo>
                  <a:pt x="997" y="540"/>
                </a:lnTo>
                <a:lnTo>
                  <a:pt x="997" y="270"/>
                </a:lnTo>
                <a:lnTo>
                  <a:pt x="1012" y="185"/>
                </a:lnTo>
                <a:lnTo>
                  <a:pt x="1052" y="110"/>
                </a:lnTo>
                <a:lnTo>
                  <a:pt x="1107" y="55"/>
                </a:lnTo>
                <a:lnTo>
                  <a:pt x="1182" y="15"/>
                </a:lnTo>
                <a:lnTo>
                  <a:pt x="1267" y="0"/>
                </a:lnTo>
                <a:close/>
              </a:path>
            </a:pathLst>
          </a:custGeom>
          <a:solidFill>
            <a:schemeClr val="accent2"/>
          </a:solidFill>
          <a:ln w="25400">
            <a:solidFill>
              <a:schemeClr val="accent2">
                <a:lumMod val="50000"/>
              </a:schemeClr>
            </a:solidFill>
            <a:prstDash val="solid"/>
            <a:round/>
            <a:headEnd/>
            <a:tailEnd/>
          </a:ln>
        </p:spPr>
        <p:txBody>
          <a:bodyPr vert="horz" wrap="square" lIns="68598" tIns="34299" rIns="68598" bIns="34299" numCol="1" anchor="t" anchorCtr="0" compatLnSpc="1">
            <a:prstTxWarp prst="textNoShape">
              <a:avLst/>
            </a:prstTxWarp>
          </a:bodyPr>
          <a:lstStyle/>
          <a:p>
            <a:endParaRPr lang="en-IN" sz="1500"/>
          </a:p>
        </p:txBody>
      </p:sp>
      <p:sp>
        <p:nvSpPr>
          <p:cNvPr id="10" name="TextBox 9">
            <a:extLst>
              <a:ext uri="{FF2B5EF4-FFF2-40B4-BE49-F238E27FC236}">
                <a16:creationId xmlns:a16="http://schemas.microsoft.com/office/drawing/2014/main" id="{6AC457A0-17F3-F4BB-4D4A-5BBA53115D61}"/>
              </a:ext>
            </a:extLst>
          </p:cNvPr>
          <p:cNvSpPr txBox="1"/>
          <p:nvPr/>
        </p:nvSpPr>
        <p:spPr>
          <a:xfrm>
            <a:off x="4537053" y="4725086"/>
            <a:ext cx="4572000" cy="830997"/>
          </a:xfrm>
          <a:prstGeom prst="rect">
            <a:avLst/>
          </a:prstGeom>
          <a:noFill/>
        </p:spPr>
        <p:txBody>
          <a:bodyPr wrap="square">
            <a:spAutoFit/>
          </a:bodyPr>
          <a:lstStyle/>
          <a:p>
            <a:pPr lvl="1"/>
            <a:r>
              <a:rPr lang="en-US" sz="1600" dirty="0">
                <a:latin typeface="Arial"/>
                <a:cs typeface="Arial"/>
              </a:rPr>
              <a:t>Understanding the ACGME Framework: National Learning Community for Sponsoring Institutions – 3 Pillars</a:t>
            </a:r>
          </a:p>
        </p:txBody>
      </p:sp>
      <p:pic>
        <p:nvPicPr>
          <p:cNvPr id="13" name="Graphic 12" descr="Telescope outline">
            <a:extLst>
              <a:ext uri="{FF2B5EF4-FFF2-40B4-BE49-F238E27FC236}">
                <a16:creationId xmlns:a16="http://schemas.microsoft.com/office/drawing/2014/main" id="{73A1D2D6-B26B-53DF-62E2-39C8DD44F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64629" y="2041338"/>
            <a:ext cx="841030" cy="841030"/>
          </a:xfrm>
          <a:prstGeom prst="rect">
            <a:avLst/>
          </a:prstGeom>
        </p:spPr>
      </p:pic>
      <p:pic>
        <p:nvPicPr>
          <p:cNvPr id="15" name="Graphic 14" descr="Meeting outline">
            <a:extLst>
              <a:ext uri="{FF2B5EF4-FFF2-40B4-BE49-F238E27FC236}">
                <a16:creationId xmlns:a16="http://schemas.microsoft.com/office/drawing/2014/main" id="{FB3BB2F6-2A2B-C265-BCC6-2E02DF2F59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31" y="2143691"/>
            <a:ext cx="636323" cy="636323"/>
          </a:xfrm>
          <a:prstGeom prst="rect">
            <a:avLst/>
          </a:prstGeom>
        </p:spPr>
      </p:pic>
      <p:pic>
        <p:nvPicPr>
          <p:cNvPr id="17" name="Graphic 16" descr="Bar graph with upward trend outline">
            <a:extLst>
              <a:ext uri="{FF2B5EF4-FFF2-40B4-BE49-F238E27FC236}">
                <a16:creationId xmlns:a16="http://schemas.microsoft.com/office/drawing/2014/main" id="{EB1452E4-D902-9CA4-DE57-9987F9C501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0024" y="2020125"/>
            <a:ext cx="914400" cy="914400"/>
          </a:xfrm>
          <a:prstGeom prst="rect">
            <a:avLst/>
          </a:prstGeom>
        </p:spPr>
      </p:pic>
      <p:sp>
        <p:nvSpPr>
          <p:cNvPr id="18" name="Google Shape;77;p12">
            <a:extLst>
              <a:ext uri="{FF2B5EF4-FFF2-40B4-BE49-F238E27FC236}">
                <a16:creationId xmlns:a16="http://schemas.microsoft.com/office/drawing/2014/main" id="{C087E5EE-5C28-240A-5FAC-1B2A62D0A71E}"/>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
        <p:nvSpPr>
          <p:cNvPr id="19" name="Slide Number Placeholder 4">
            <a:extLst>
              <a:ext uri="{FF2B5EF4-FFF2-40B4-BE49-F238E27FC236}">
                <a16:creationId xmlns:a16="http://schemas.microsoft.com/office/drawing/2014/main" id="{D5E0C92B-902C-2628-905C-356C3CC7F319}"/>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15</a:t>
            </a:fld>
            <a:endParaRPr lang="en-US" altLang="en-US" dirty="0"/>
          </a:p>
        </p:txBody>
      </p:sp>
      <p:pic>
        <p:nvPicPr>
          <p:cNvPr id="4" name="Graphic 3" descr="Unlock with solid fill">
            <a:extLst>
              <a:ext uri="{FF2B5EF4-FFF2-40B4-BE49-F238E27FC236}">
                <a16:creationId xmlns:a16="http://schemas.microsoft.com/office/drawing/2014/main" id="{25DE3098-8AEF-E571-B96A-30AF2F3777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84403" y="4704810"/>
            <a:ext cx="914400" cy="914400"/>
          </a:xfrm>
          <a:prstGeom prst="rect">
            <a:avLst/>
          </a:prstGeom>
        </p:spPr>
      </p:pic>
    </p:spTree>
    <p:extLst>
      <p:ext uri="{BB962C8B-B14F-4D97-AF65-F5344CB8AC3E}">
        <p14:creationId xmlns:p14="http://schemas.microsoft.com/office/powerpoint/2010/main" val="68641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diagram, bubble chart&#10;&#10;Description automatically generated">
            <a:extLst>
              <a:ext uri="{FF2B5EF4-FFF2-40B4-BE49-F238E27FC236}">
                <a16:creationId xmlns:a16="http://schemas.microsoft.com/office/drawing/2014/main" id="{45D8BAAB-796B-6F9D-5659-BF467308D356}"/>
              </a:ext>
            </a:extLst>
          </p:cNvPr>
          <p:cNvPicPr>
            <a:picLocks noGrp="1" noChangeAspect="1"/>
          </p:cNvPicPr>
          <p:nvPr>
            <p:ph idx="1"/>
          </p:nvPr>
        </p:nvPicPr>
        <p:blipFill>
          <a:blip r:embed="rId2"/>
          <a:stretch>
            <a:fillRect/>
          </a:stretch>
        </p:blipFill>
        <p:spPr>
          <a:xfrm>
            <a:off x="1388698" y="1708287"/>
            <a:ext cx="6527800" cy="4438905"/>
          </a:xfrm>
          <a:noFill/>
        </p:spPr>
      </p:pic>
      <p:sp>
        <p:nvSpPr>
          <p:cNvPr id="16" name="Title 2">
            <a:extLst>
              <a:ext uri="{FF2B5EF4-FFF2-40B4-BE49-F238E27FC236}">
                <a16:creationId xmlns:a16="http://schemas.microsoft.com/office/drawing/2014/main" id="{9C31425C-FD91-E247-0911-FE671C64B80E}"/>
              </a:ext>
            </a:extLst>
          </p:cNvPr>
          <p:cNvSpPr>
            <a:spLocks noGrp="1"/>
          </p:cNvSpPr>
          <p:nvPr>
            <p:ph type="title"/>
          </p:nvPr>
        </p:nvSpPr>
        <p:spPr>
          <a:xfrm>
            <a:off x="1989344" y="246466"/>
            <a:ext cx="6526006" cy="1325563"/>
          </a:xfrm>
        </p:spPr>
        <p:txBody>
          <a:bodyPr>
            <a:normAutofit fontScale="90000"/>
          </a:bodyPr>
          <a:lstStyle/>
          <a:p>
            <a:r>
              <a:rPr lang="en-US" dirty="0">
                <a:latin typeface="Arial"/>
                <a:cs typeface="Arial"/>
              </a:rPr>
              <a:t>Sponsoring Institution Strategies from the National Learning Community Initiative</a:t>
            </a:r>
          </a:p>
        </p:txBody>
      </p:sp>
      <p:sp>
        <p:nvSpPr>
          <p:cNvPr id="5" name="Slide Number Placeholder 4">
            <a:extLst>
              <a:ext uri="{FF2B5EF4-FFF2-40B4-BE49-F238E27FC236}">
                <a16:creationId xmlns:a16="http://schemas.microsoft.com/office/drawing/2014/main" id="{8F4F32A2-0BA0-6755-E97F-D2177124825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16</a:t>
            </a:fld>
            <a:endParaRPr lang="en-US" altLang="en-US"/>
          </a:p>
        </p:txBody>
      </p:sp>
      <p:sp>
        <p:nvSpPr>
          <p:cNvPr id="3" name="Google Shape;77;p12">
            <a:extLst>
              <a:ext uri="{FF2B5EF4-FFF2-40B4-BE49-F238E27FC236}">
                <a16:creationId xmlns:a16="http://schemas.microsoft.com/office/drawing/2014/main" id="{5048805A-8410-FF1B-BD0D-95C324960C02}"/>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Tree>
    <p:extLst>
      <p:ext uri="{BB962C8B-B14F-4D97-AF65-F5344CB8AC3E}">
        <p14:creationId xmlns:p14="http://schemas.microsoft.com/office/powerpoint/2010/main" val="1598152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EF6A88-A1AC-27E8-03A0-081AEDFAD408}"/>
              </a:ext>
            </a:extLst>
          </p:cNvPr>
          <p:cNvSpPr>
            <a:spLocks noGrp="1"/>
          </p:cNvSpPr>
          <p:nvPr>
            <p:ph idx="1"/>
          </p:nvPr>
        </p:nvSpPr>
        <p:spPr/>
        <p:txBody>
          <a:bodyPr vert="horz" lIns="91440" tIns="45720" rIns="91440" bIns="45720" rtlCol="0" anchor="t">
            <a:normAutofit fontScale="70000" lnSpcReduction="20000"/>
          </a:bodyPr>
          <a:lstStyle/>
          <a:p>
            <a:r>
              <a:rPr lang="en-US" dirty="0">
                <a:latin typeface="Arial"/>
                <a:cs typeface="Arial"/>
              </a:rPr>
              <a:t>Begin preparing for your 10-year site visit</a:t>
            </a:r>
          </a:p>
          <a:p>
            <a:pPr lvl="1"/>
            <a:r>
              <a:rPr lang="en-US" dirty="0">
                <a:latin typeface="Arial"/>
                <a:cs typeface="Arial"/>
              </a:rPr>
              <a:t>Review compliance for all elements of the sponsoring institution</a:t>
            </a:r>
          </a:p>
          <a:p>
            <a:pPr lvl="1"/>
            <a:r>
              <a:rPr lang="en-US" dirty="0">
                <a:latin typeface="Arial"/>
                <a:cs typeface="Arial"/>
              </a:rPr>
              <a:t>WARNING: Lots of changes have been made to the Institutional Requirements in the past 5 years</a:t>
            </a:r>
          </a:p>
          <a:p>
            <a:pPr lvl="1"/>
            <a:r>
              <a:rPr lang="en-US" dirty="0">
                <a:latin typeface="Arial"/>
                <a:cs typeface="Arial"/>
              </a:rPr>
              <a:t>Common Citations for SIs</a:t>
            </a:r>
          </a:p>
          <a:p>
            <a:pPr lvl="2">
              <a:lnSpc>
                <a:spcPct val="120000"/>
              </a:lnSpc>
            </a:pPr>
            <a:r>
              <a:rPr lang="en-US" dirty="0">
                <a:latin typeface="Arial"/>
                <a:cs typeface="Arial"/>
              </a:rPr>
              <a:t>Lack of oversight of programs by the GMEC</a:t>
            </a:r>
          </a:p>
          <a:p>
            <a:pPr lvl="2">
              <a:lnSpc>
                <a:spcPct val="120000"/>
              </a:lnSpc>
            </a:pPr>
            <a:r>
              <a:rPr lang="en-US" dirty="0">
                <a:latin typeface="Arial"/>
                <a:cs typeface="Arial"/>
              </a:rPr>
              <a:t>Lack of oversight of CEE (work hour) logging/compliance</a:t>
            </a:r>
          </a:p>
          <a:p>
            <a:pPr lvl="2">
              <a:lnSpc>
                <a:spcPct val="120000"/>
              </a:lnSpc>
            </a:pPr>
            <a:r>
              <a:rPr lang="en-US" dirty="0">
                <a:latin typeface="Arial"/>
                <a:cs typeface="Arial"/>
              </a:rPr>
              <a:t>Lack of participation of GMEC members</a:t>
            </a:r>
          </a:p>
          <a:p>
            <a:pPr lvl="2">
              <a:lnSpc>
                <a:spcPct val="120000"/>
              </a:lnSpc>
            </a:pPr>
            <a:r>
              <a:rPr lang="en-US" dirty="0">
                <a:latin typeface="Arial"/>
                <a:cs typeface="Arial"/>
              </a:rPr>
              <a:t>Lack of tracking of required responsibilities of the GMEC</a:t>
            </a:r>
          </a:p>
          <a:p>
            <a:pPr lvl="2">
              <a:lnSpc>
                <a:spcPct val="120000"/>
              </a:lnSpc>
            </a:pPr>
            <a:r>
              <a:rPr lang="en-US" dirty="0">
                <a:latin typeface="Arial"/>
                <a:cs typeface="Arial"/>
              </a:rPr>
              <a:t>Lack of peer-selected trainees in attendance at the GMEC</a:t>
            </a:r>
          </a:p>
          <a:p>
            <a:pPr lvl="2">
              <a:lnSpc>
                <a:spcPct val="120000"/>
              </a:lnSpc>
            </a:pPr>
            <a:r>
              <a:rPr lang="en-US" dirty="0">
                <a:latin typeface="Arial"/>
                <a:cs typeface="Arial"/>
              </a:rPr>
              <a:t>Lack of mechanism for trainees to report lapses in professionalism, or supervision (NEW in 2023 – harassment)</a:t>
            </a:r>
          </a:p>
          <a:p>
            <a:r>
              <a:rPr lang="en-US" dirty="0">
                <a:latin typeface="Arial"/>
                <a:cs typeface="Arial"/>
              </a:rPr>
              <a:t>Continue to monitor your aims (will be asked on the achievement summary)</a:t>
            </a:r>
            <a:endParaRPr lang="en-US" dirty="0">
              <a:cs typeface="Arial"/>
            </a:endParaRPr>
          </a:p>
          <a:p>
            <a:pPr lvl="1"/>
            <a:r>
              <a:rPr lang="en-US" dirty="0">
                <a:latin typeface="Arial"/>
                <a:cs typeface="Arial"/>
              </a:rPr>
              <a:t>AIR</a:t>
            </a:r>
          </a:p>
          <a:p>
            <a:pPr lvl="1"/>
            <a:r>
              <a:rPr lang="en-US" dirty="0">
                <a:latin typeface="Arial"/>
                <a:cs typeface="Arial"/>
              </a:rPr>
              <a:t>GMEC updates</a:t>
            </a:r>
            <a:endParaRPr lang="en-US" dirty="0">
              <a:cs typeface="Arial"/>
            </a:endParaRPr>
          </a:p>
          <a:p>
            <a:pPr lvl="1"/>
            <a:r>
              <a:rPr lang="en-US" dirty="0">
                <a:latin typeface="Arial"/>
                <a:cs typeface="Arial"/>
              </a:rPr>
              <a:t>GME community updates</a:t>
            </a:r>
            <a:endParaRPr lang="en-US" dirty="0">
              <a:cs typeface="Arial"/>
            </a:endParaRPr>
          </a:p>
          <a:p>
            <a:pPr marL="457200" lvl="1" indent="0">
              <a:buNone/>
            </a:pPr>
            <a:r>
              <a:rPr lang="en-US" dirty="0">
                <a:latin typeface="Arial"/>
                <a:cs typeface="Arial"/>
              </a:rPr>
              <a:t>Best Practice: Create a visual of your aims for posting</a:t>
            </a:r>
          </a:p>
          <a:p>
            <a:pPr lvl="2"/>
            <a:endParaRPr lang="en-US" dirty="0">
              <a:cs typeface="Arial"/>
            </a:endParaRPr>
          </a:p>
        </p:txBody>
      </p:sp>
      <p:sp>
        <p:nvSpPr>
          <p:cNvPr id="3" name="Title 2">
            <a:extLst>
              <a:ext uri="{FF2B5EF4-FFF2-40B4-BE49-F238E27FC236}">
                <a16:creationId xmlns:a16="http://schemas.microsoft.com/office/drawing/2014/main" id="{D83811FD-7878-1DD2-9822-37C78767EBD3}"/>
              </a:ext>
            </a:extLst>
          </p:cNvPr>
          <p:cNvSpPr>
            <a:spLocks noGrp="1"/>
          </p:cNvSpPr>
          <p:nvPr>
            <p:ph type="title"/>
          </p:nvPr>
        </p:nvSpPr>
        <p:spPr/>
        <p:txBody>
          <a:bodyPr/>
          <a:lstStyle/>
          <a:p>
            <a:r>
              <a:rPr lang="en-US" dirty="0">
                <a:latin typeface="Arial"/>
                <a:cs typeface="Arial"/>
              </a:rPr>
              <a:t>Once the self-study is submitted</a:t>
            </a:r>
            <a:endParaRPr lang="en-US" dirty="0"/>
          </a:p>
        </p:txBody>
      </p:sp>
      <p:sp>
        <p:nvSpPr>
          <p:cNvPr id="5" name="Slide Number Placeholder 4">
            <a:extLst>
              <a:ext uri="{FF2B5EF4-FFF2-40B4-BE49-F238E27FC236}">
                <a16:creationId xmlns:a16="http://schemas.microsoft.com/office/drawing/2014/main" id="{8E5F2E08-7AB2-9A35-3115-797608E1E04D}"/>
              </a:ext>
            </a:extLst>
          </p:cNvPr>
          <p:cNvSpPr>
            <a:spLocks noGrp="1"/>
          </p:cNvSpPr>
          <p:nvPr>
            <p:ph type="sldNum" sz="quarter" idx="11"/>
          </p:nvPr>
        </p:nvSpPr>
        <p:spPr/>
        <p:txBody>
          <a:bodyPr/>
          <a:lstStyle/>
          <a:p>
            <a:pPr>
              <a:defRPr/>
            </a:pPr>
            <a:fld id="{6AD68910-38FE-C240-95D4-C063CA8D3DE6}" type="slidenum">
              <a:rPr lang="en-US" altLang="en-US" smtClean="0"/>
              <a:pPr>
                <a:defRPr/>
              </a:pPr>
              <a:t>17</a:t>
            </a:fld>
            <a:endParaRPr lang="en-US" altLang="en-US"/>
          </a:p>
        </p:txBody>
      </p:sp>
      <p:sp>
        <p:nvSpPr>
          <p:cNvPr id="7" name="Google Shape;77;p12">
            <a:extLst>
              <a:ext uri="{FF2B5EF4-FFF2-40B4-BE49-F238E27FC236}">
                <a16:creationId xmlns:a16="http://schemas.microsoft.com/office/drawing/2014/main" id="{71CA75DA-5C59-2C89-5910-F54E6E8D084A}"/>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pic>
        <p:nvPicPr>
          <p:cNvPr id="6" name="Graphic 5" descr="Checklist with solid fill">
            <a:extLst>
              <a:ext uri="{FF2B5EF4-FFF2-40B4-BE49-F238E27FC236}">
                <a16:creationId xmlns:a16="http://schemas.microsoft.com/office/drawing/2014/main" id="{46B59C3F-9511-8B5F-775C-413407BD33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2119" y="328512"/>
            <a:ext cx="1409545" cy="1409545"/>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96361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779E3-1BA3-A69B-AFC7-3F8C6FD34A26}"/>
              </a:ext>
            </a:extLst>
          </p:cNvPr>
          <p:cNvSpPr>
            <a:spLocks noGrp="1"/>
          </p:cNvSpPr>
          <p:nvPr>
            <p:ph idx="1"/>
          </p:nvPr>
        </p:nvSpPr>
        <p:spPr/>
        <p:txBody>
          <a:bodyPr vert="horz" lIns="91440" tIns="45720" rIns="91440" bIns="45720" rtlCol="0" anchor="t">
            <a:normAutofit/>
          </a:bodyPr>
          <a:lstStyle/>
          <a:p>
            <a:r>
              <a:rPr lang="en-US" dirty="0">
                <a:latin typeface="Arial"/>
                <a:cs typeface="Arial"/>
              </a:rPr>
              <a:t>Revive the Self-Study Committee</a:t>
            </a:r>
            <a:endParaRPr lang="en-US" dirty="0"/>
          </a:p>
          <a:p>
            <a:r>
              <a:rPr lang="en-US" dirty="0">
                <a:latin typeface="Arial"/>
                <a:cs typeface="Arial"/>
              </a:rPr>
              <a:t>Review the AIMS and action plans</a:t>
            </a:r>
            <a:endParaRPr lang="en-US" dirty="0"/>
          </a:p>
          <a:p>
            <a:pPr lvl="1"/>
            <a:r>
              <a:rPr lang="en-US" dirty="0">
                <a:latin typeface="Arial"/>
                <a:cs typeface="Arial"/>
              </a:rPr>
              <a:t>Should be reviewing regularly</a:t>
            </a:r>
          </a:p>
          <a:p>
            <a:pPr lvl="1"/>
            <a:r>
              <a:rPr lang="en-US" dirty="0">
                <a:latin typeface="Arial"/>
                <a:cs typeface="Arial"/>
              </a:rPr>
              <a:t>What have you accomplished?</a:t>
            </a:r>
            <a:endParaRPr lang="en-US" dirty="0"/>
          </a:p>
          <a:p>
            <a:pPr lvl="1"/>
            <a:r>
              <a:rPr lang="en-US" dirty="0">
                <a:latin typeface="Arial"/>
                <a:cs typeface="Arial"/>
              </a:rPr>
              <a:t>What have you learned?</a:t>
            </a:r>
            <a:endParaRPr lang="en-US" dirty="0"/>
          </a:p>
          <a:p>
            <a:pPr lvl="1"/>
            <a:r>
              <a:rPr lang="en-US" dirty="0">
                <a:latin typeface="Arial"/>
                <a:cs typeface="Arial"/>
              </a:rPr>
              <a:t>What data/outcomes do you have to share?</a:t>
            </a:r>
            <a:endParaRPr lang="en-US" dirty="0"/>
          </a:p>
          <a:p>
            <a:pPr marL="457200" lvl="1" indent="0">
              <a:buNone/>
            </a:pPr>
            <a:endParaRPr lang="en-US" dirty="0"/>
          </a:p>
          <a:p>
            <a:pPr lvl="1"/>
            <a:endParaRPr lang="en-US" dirty="0"/>
          </a:p>
          <a:p>
            <a:pPr lvl="1"/>
            <a:endParaRPr lang="en-US" dirty="0"/>
          </a:p>
          <a:p>
            <a:pPr lvl="1"/>
            <a:endParaRPr lang="en-US" dirty="0"/>
          </a:p>
          <a:p>
            <a:pPr lvl="1"/>
            <a:endParaRPr lang="en-US" dirty="0"/>
          </a:p>
          <a:p>
            <a:pPr marL="457200" lvl="1" indent="0">
              <a:buNone/>
            </a:pPr>
            <a:endParaRPr lang="en-US" dirty="0"/>
          </a:p>
          <a:p>
            <a:pPr marL="457200" lvl="1" indent="0">
              <a:buNone/>
            </a:pPr>
            <a:endParaRPr lang="en-US" dirty="0"/>
          </a:p>
        </p:txBody>
      </p:sp>
      <p:sp>
        <p:nvSpPr>
          <p:cNvPr id="3" name="Title 2">
            <a:extLst>
              <a:ext uri="{FF2B5EF4-FFF2-40B4-BE49-F238E27FC236}">
                <a16:creationId xmlns:a16="http://schemas.microsoft.com/office/drawing/2014/main" id="{E79DCCA7-BF81-F8F7-5F0E-380498337F95}"/>
              </a:ext>
            </a:extLst>
          </p:cNvPr>
          <p:cNvSpPr>
            <a:spLocks noGrp="1"/>
          </p:cNvSpPr>
          <p:nvPr>
            <p:ph type="title"/>
          </p:nvPr>
        </p:nvSpPr>
        <p:spPr/>
        <p:txBody>
          <a:bodyPr/>
          <a:lstStyle/>
          <a:p>
            <a:r>
              <a:rPr lang="en-US" dirty="0">
                <a:latin typeface="Arial"/>
                <a:cs typeface="Arial"/>
              </a:rPr>
              <a:t>6 Months prior to 24-Month Mark (scheduled SV date)</a:t>
            </a:r>
            <a:endParaRPr lang="en-US" dirty="0"/>
          </a:p>
        </p:txBody>
      </p:sp>
      <p:sp>
        <p:nvSpPr>
          <p:cNvPr id="5" name="Slide Number Placeholder 4">
            <a:extLst>
              <a:ext uri="{FF2B5EF4-FFF2-40B4-BE49-F238E27FC236}">
                <a16:creationId xmlns:a16="http://schemas.microsoft.com/office/drawing/2014/main" id="{F6318C03-8B29-04F8-7195-7840F7CE18F1}"/>
              </a:ext>
            </a:extLst>
          </p:cNvPr>
          <p:cNvSpPr>
            <a:spLocks noGrp="1"/>
          </p:cNvSpPr>
          <p:nvPr>
            <p:ph type="sldNum" sz="quarter" idx="11"/>
          </p:nvPr>
        </p:nvSpPr>
        <p:spPr/>
        <p:txBody>
          <a:bodyPr/>
          <a:lstStyle/>
          <a:p>
            <a:pPr>
              <a:defRPr/>
            </a:pPr>
            <a:fld id="{6AD68910-38FE-C240-95D4-C063CA8D3DE6}" type="slidenum">
              <a:rPr lang="en-US" altLang="en-US" smtClean="0"/>
              <a:pPr>
                <a:defRPr/>
              </a:pPr>
              <a:t>18</a:t>
            </a:fld>
            <a:endParaRPr lang="en-US" altLang="en-US"/>
          </a:p>
        </p:txBody>
      </p:sp>
      <p:pic>
        <p:nvPicPr>
          <p:cNvPr id="6" name="Graphic 5" descr="Badge 6 with solid fill">
            <a:extLst>
              <a:ext uri="{FF2B5EF4-FFF2-40B4-BE49-F238E27FC236}">
                <a16:creationId xmlns:a16="http://schemas.microsoft.com/office/drawing/2014/main" id="{9811FAA0-C455-0121-7771-1E965F670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22871" y="1828196"/>
            <a:ext cx="1610083" cy="1610083"/>
          </a:xfrm>
          <a:prstGeom prst="rect">
            <a:avLst/>
          </a:prstGeom>
        </p:spPr>
      </p:pic>
      <p:sp>
        <p:nvSpPr>
          <p:cNvPr id="8" name="TextBox 7">
            <a:extLst>
              <a:ext uri="{FF2B5EF4-FFF2-40B4-BE49-F238E27FC236}">
                <a16:creationId xmlns:a16="http://schemas.microsoft.com/office/drawing/2014/main" id="{1372DBB3-FA66-0E80-8DB5-204BB31C6EC9}"/>
              </a:ext>
            </a:extLst>
          </p:cNvPr>
          <p:cNvSpPr txBox="1"/>
          <p:nvPr/>
        </p:nvSpPr>
        <p:spPr>
          <a:xfrm>
            <a:off x="4795146" y="4800600"/>
            <a:ext cx="4065389" cy="1323439"/>
          </a:xfrm>
          <a:prstGeom prst="rect">
            <a:avLst/>
          </a:prstGeom>
          <a:noFill/>
        </p:spPr>
        <p:txBody>
          <a:bodyPr wrap="square" rtlCol="0">
            <a:spAutoFit/>
          </a:bodyPr>
          <a:lstStyle/>
          <a:p>
            <a:r>
              <a:rPr lang="en-US" dirty="0">
                <a:solidFill>
                  <a:schemeClr val="accent6"/>
                </a:solidFill>
                <a:latin typeface="Arial"/>
                <a:cs typeface="Arial"/>
              </a:rPr>
              <a:t>Don’t forget – You should be working on preparing for the ACGME site visit!</a:t>
            </a:r>
            <a:endParaRPr lang="en-US" dirty="0">
              <a:solidFill>
                <a:schemeClr val="accent6"/>
              </a:solidFill>
            </a:endParaRPr>
          </a:p>
          <a:p>
            <a:endParaRPr lang="en-US" dirty="0">
              <a:solidFill>
                <a:schemeClr val="accent6"/>
              </a:solidFill>
            </a:endParaRPr>
          </a:p>
        </p:txBody>
      </p:sp>
      <p:pic>
        <p:nvPicPr>
          <p:cNvPr id="10" name="Graphic 9" descr="Warning with solid fill">
            <a:extLst>
              <a:ext uri="{FF2B5EF4-FFF2-40B4-BE49-F238E27FC236}">
                <a16:creationId xmlns:a16="http://schemas.microsoft.com/office/drawing/2014/main" id="{6E05E046-9E37-84D7-DF4E-3D75EADECE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7899" y="4800600"/>
            <a:ext cx="1047247" cy="1047247"/>
          </a:xfrm>
          <a:prstGeom prst="rect">
            <a:avLst/>
          </a:prstGeom>
        </p:spPr>
      </p:pic>
      <p:sp>
        <p:nvSpPr>
          <p:cNvPr id="11" name="TextBox 10">
            <a:extLst>
              <a:ext uri="{FF2B5EF4-FFF2-40B4-BE49-F238E27FC236}">
                <a16:creationId xmlns:a16="http://schemas.microsoft.com/office/drawing/2014/main" id="{76E9225F-F810-5274-615F-9A427227AB90}"/>
              </a:ext>
            </a:extLst>
          </p:cNvPr>
          <p:cNvSpPr txBox="1"/>
          <p:nvPr/>
        </p:nvSpPr>
        <p:spPr>
          <a:xfrm>
            <a:off x="7077859" y="2623830"/>
            <a:ext cx="1610083"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Months</a:t>
            </a:r>
          </a:p>
        </p:txBody>
      </p:sp>
      <p:sp>
        <p:nvSpPr>
          <p:cNvPr id="4" name="Footer Placeholder 3">
            <a:extLst>
              <a:ext uri="{FF2B5EF4-FFF2-40B4-BE49-F238E27FC236}">
                <a16:creationId xmlns:a16="http://schemas.microsoft.com/office/drawing/2014/main" id="{833248F2-22D0-D5DA-2EBB-F7049F62C25B}"/>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180533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A622ED-941A-40FB-CB3E-A1636C36E4AB}"/>
              </a:ext>
            </a:extLst>
          </p:cNvPr>
          <p:cNvSpPr>
            <a:spLocks noGrp="1"/>
          </p:cNvSpPr>
          <p:nvPr>
            <p:ph idx="1"/>
          </p:nvPr>
        </p:nvSpPr>
        <p:spPr>
          <a:xfrm>
            <a:off x="582930" y="1683194"/>
            <a:ext cx="4638294" cy="4589589"/>
          </a:xfrm>
        </p:spPr>
        <p:txBody>
          <a:bodyPr vert="horz" lIns="91440" tIns="45720" rIns="91440" bIns="45720" rtlCol="0" anchor="t">
            <a:normAutofit fontScale="62500" lnSpcReduction="20000"/>
          </a:bodyPr>
          <a:lstStyle/>
          <a:p>
            <a:pPr>
              <a:lnSpc>
                <a:spcPct val="120000"/>
              </a:lnSpc>
            </a:pPr>
            <a:r>
              <a:rPr lang="en-US" b="1" dirty="0">
                <a:solidFill>
                  <a:schemeClr val="accent6"/>
                </a:solidFill>
                <a:latin typeface="Arial"/>
                <a:cs typeface="Arial"/>
              </a:rPr>
              <a:t>Describe</a:t>
            </a:r>
            <a:r>
              <a:rPr lang="en-US" dirty="0">
                <a:latin typeface="Arial"/>
                <a:cs typeface="Arial"/>
              </a:rPr>
              <a:t> improvements in critical areas identified during the Self-Study that have already been achieved.</a:t>
            </a:r>
            <a:endParaRPr lang="en-US" dirty="0"/>
          </a:p>
          <a:p>
            <a:pPr>
              <a:lnSpc>
                <a:spcPct val="120000"/>
              </a:lnSpc>
            </a:pPr>
            <a:r>
              <a:rPr lang="en-US" b="1" dirty="0">
                <a:solidFill>
                  <a:schemeClr val="accent6"/>
                </a:solidFill>
                <a:latin typeface="Arial"/>
                <a:cs typeface="Arial"/>
              </a:rPr>
              <a:t>Discuss</a:t>
            </a:r>
            <a:r>
              <a:rPr lang="en-US" dirty="0">
                <a:latin typeface="Arial"/>
                <a:cs typeface="Arial"/>
              </a:rPr>
              <a:t> how these improvements relate to the Sponsoring Institution's graduate medical education mission.</a:t>
            </a:r>
            <a:endParaRPr lang="en-US" dirty="0"/>
          </a:p>
          <a:p>
            <a:pPr>
              <a:lnSpc>
                <a:spcPct val="120000"/>
              </a:lnSpc>
            </a:pPr>
            <a:r>
              <a:rPr lang="en-US" b="1" dirty="0">
                <a:solidFill>
                  <a:schemeClr val="accent6"/>
                </a:solidFill>
                <a:latin typeface="Arial"/>
                <a:cs typeface="Arial"/>
              </a:rPr>
              <a:t>Summarize</a:t>
            </a:r>
            <a:r>
              <a:rPr lang="en-US" dirty="0">
                <a:latin typeface="Arial"/>
                <a:cs typeface="Arial"/>
              </a:rPr>
              <a:t> what was used to track progress and to assess the improved outcomes.</a:t>
            </a:r>
          </a:p>
          <a:p>
            <a:pPr>
              <a:lnSpc>
                <a:spcPct val="120000"/>
              </a:lnSpc>
            </a:pPr>
            <a:r>
              <a:rPr lang="en-US" b="1" dirty="0">
                <a:solidFill>
                  <a:schemeClr val="accent6"/>
                </a:solidFill>
                <a:latin typeface="Arial"/>
                <a:cs typeface="Arial"/>
              </a:rPr>
              <a:t>Discuss</a:t>
            </a:r>
            <a:r>
              <a:rPr lang="en-US" dirty="0">
                <a:latin typeface="Arial"/>
                <a:cs typeface="Arial"/>
              </a:rPr>
              <a:t> how the Sponsoring Institution's leadership coordinated aims and improvement priorities for the Sponsoring Institution. </a:t>
            </a:r>
            <a:endParaRPr lang="en-US" dirty="0"/>
          </a:p>
          <a:p>
            <a:pPr>
              <a:lnSpc>
                <a:spcPct val="120000"/>
              </a:lnSpc>
            </a:pPr>
            <a:r>
              <a:rPr lang="en-US" b="1" dirty="0">
                <a:solidFill>
                  <a:schemeClr val="accent6"/>
                </a:solidFill>
                <a:latin typeface="Arial"/>
                <a:cs typeface="Arial"/>
              </a:rPr>
              <a:t>Discuss</a:t>
            </a:r>
            <a:r>
              <a:rPr lang="en-US" dirty="0">
                <a:latin typeface="Arial"/>
                <a:cs typeface="Arial"/>
              </a:rPr>
              <a:t> whether and how the Self-Study and preparing for the 10-year Accreditation Site Visit added value, and summarize any learning that occurred during this process.</a:t>
            </a:r>
          </a:p>
        </p:txBody>
      </p:sp>
      <p:sp>
        <p:nvSpPr>
          <p:cNvPr id="3" name="Title 2">
            <a:extLst>
              <a:ext uri="{FF2B5EF4-FFF2-40B4-BE49-F238E27FC236}">
                <a16:creationId xmlns:a16="http://schemas.microsoft.com/office/drawing/2014/main" id="{E51FEA61-7A96-063A-72C7-99F9102CEE8E}"/>
              </a:ext>
            </a:extLst>
          </p:cNvPr>
          <p:cNvSpPr>
            <a:spLocks noGrp="1"/>
          </p:cNvSpPr>
          <p:nvPr>
            <p:ph type="title"/>
          </p:nvPr>
        </p:nvSpPr>
        <p:spPr/>
        <p:txBody>
          <a:bodyPr>
            <a:normAutofit fontScale="90000"/>
          </a:bodyPr>
          <a:lstStyle/>
          <a:p>
            <a:r>
              <a:rPr lang="en-US" dirty="0">
                <a:latin typeface="Arial"/>
                <a:cs typeface="Arial"/>
              </a:rPr>
              <a:t>Institution Self-Study Achievements Summary Form</a:t>
            </a:r>
            <a:endParaRPr lang="en-US" dirty="0"/>
          </a:p>
        </p:txBody>
      </p:sp>
      <p:sp>
        <p:nvSpPr>
          <p:cNvPr id="5" name="Slide Number Placeholder 4">
            <a:extLst>
              <a:ext uri="{FF2B5EF4-FFF2-40B4-BE49-F238E27FC236}">
                <a16:creationId xmlns:a16="http://schemas.microsoft.com/office/drawing/2014/main" id="{C71B71FF-1987-C678-3A62-457738923E7C}"/>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a:p>
        </p:txBody>
      </p:sp>
      <p:sp>
        <p:nvSpPr>
          <p:cNvPr id="7" name="Google Shape;77;p12">
            <a:extLst>
              <a:ext uri="{FF2B5EF4-FFF2-40B4-BE49-F238E27FC236}">
                <a16:creationId xmlns:a16="http://schemas.microsoft.com/office/drawing/2014/main" id="{5F347822-0833-17CA-B37E-D8762A5D1698}"/>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pic>
        <p:nvPicPr>
          <p:cNvPr id="6" name="Graphic 5" descr="Pencils with note paper and pencil sharpener">
            <a:extLst>
              <a:ext uri="{FF2B5EF4-FFF2-40B4-BE49-F238E27FC236}">
                <a16:creationId xmlns:a16="http://schemas.microsoft.com/office/drawing/2014/main" id="{1D2B5C3B-759C-8497-715D-FBE39667F7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5968" y="1033272"/>
            <a:ext cx="4572000" cy="4572000"/>
          </a:xfrm>
          <a:prstGeom prst="rect">
            <a:avLst/>
          </a:prstGeom>
        </p:spPr>
      </p:pic>
    </p:spTree>
    <p:extLst>
      <p:ext uri="{BB962C8B-B14F-4D97-AF65-F5344CB8AC3E}">
        <p14:creationId xmlns:p14="http://schemas.microsoft.com/office/powerpoint/2010/main" val="289048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latin typeface="Arial"/>
                <a:cs typeface="Arial"/>
              </a:rPr>
              <a:t>Sponsoring Institution Self-Study 101</a:t>
            </a:r>
            <a:endParaRPr lang="en-US" dirty="0"/>
          </a:p>
        </p:txBody>
      </p:sp>
      <p:sp>
        <p:nvSpPr>
          <p:cNvPr id="3" name="Subtitle 2"/>
          <p:cNvSpPr>
            <a:spLocks noGrp="1"/>
          </p:cNvSpPr>
          <p:nvPr>
            <p:ph type="subTitle" idx="1"/>
          </p:nvPr>
        </p:nvSpPr>
        <p:spPr>
          <a:xfrm>
            <a:off x="243914" y="4548883"/>
            <a:ext cx="7258182" cy="1315092"/>
          </a:xfrm>
        </p:spPr>
        <p:txBody>
          <a:bodyPr>
            <a:normAutofit/>
          </a:bodyPr>
          <a:lstStyle/>
          <a:p>
            <a:r>
              <a:rPr lang="en-US" sz="2100">
                <a:latin typeface="Arial"/>
                <a:cs typeface="Arial"/>
              </a:rPr>
              <a:t>Heather Peters, </a:t>
            </a:r>
            <a:r>
              <a:rPr lang="en-US" sz="2100" err="1">
                <a:latin typeface="Arial"/>
                <a:cs typeface="Arial"/>
              </a:rPr>
              <a:t>M.Ed</a:t>
            </a:r>
            <a:r>
              <a:rPr lang="en-US" sz="2100">
                <a:latin typeface="Arial"/>
                <a:cs typeface="Arial"/>
              </a:rPr>
              <a:t>, </a:t>
            </a:r>
            <a:r>
              <a:rPr lang="en-US" sz="2100" err="1">
                <a:latin typeface="Arial"/>
                <a:cs typeface="Arial"/>
              </a:rPr>
              <a:t>Ph.D</a:t>
            </a:r>
            <a:r>
              <a:rPr lang="en-US" sz="2100">
                <a:latin typeface="Arial"/>
                <a:cs typeface="Arial"/>
              </a:rPr>
              <a:t>	</a:t>
            </a:r>
          </a:p>
          <a:p>
            <a:r>
              <a:rPr lang="en-US" sz="2100">
                <a:latin typeface="Arial"/>
                <a:cs typeface="Arial"/>
              </a:rPr>
              <a:t>Christine </a:t>
            </a:r>
            <a:r>
              <a:rPr lang="en-US" sz="2100" err="1">
                <a:latin typeface="Arial"/>
                <a:cs typeface="Arial"/>
              </a:rPr>
              <a:t>Redovan</a:t>
            </a:r>
            <a:r>
              <a:rPr lang="en-US" sz="2100">
                <a:latin typeface="Arial"/>
                <a:cs typeface="Arial"/>
              </a:rPr>
              <a:t>, MBA, MLIS	</a:t>
            </a:r>
          </a:p>
          <a:p>
            <a:endParaRPr lang="en-US"/>
          </a:p>
        </p:txBody>
      </p:sp>
      <p:sp>
        <p:nvSpPr>
          <p:cNvPr id="4" name="Footer Placeholder 3">
            <a:extLst>
              <a:ext uri="{FF2B5EF4-FFF2-40B4-BE49-F238E27FC236}">
                <a16:creationId xmlns:a16="http://schemas.microsoft.com/office/drawing/2014/main" id="{504F093D-B9C8-D473-B5C6-9962FAE90ADE}"/>
              </a:ext>
            </a:extLst>
          </p:cNvPr>
          <p:cNvSpPr>
            <a:spLocks noGrp="1"/>
          </p:cNvSpPr>
          <p:nvPr>
            <p:ph type="ftr" sz="quarter" idx="10"/>
          </p:nvPr>
        </p:nvSpPr>
        <p:spPr>
          <a:xfrm>
            <a:off x="2941401" y="6418753"/>
            <a:ext cx="3086100" cy="365125"/>
          </a:xfrm>
        </p:spPr>
        <p:txBody>
          <a:bodyPr/>
          <a:lstStyle/>
          <a:p>
            <a:pPr>
              <a:defRPr/>
            </a:pPr>
            <a:r>
              <a:rPr lang="en-US" dirty="0"/>
              <a:t>Presented by Partners in Medical Education, Inc. 2022</a:t>
            </a:r>
          </a:p>
        </p:txBody>
      </p:sp>
      <p:sp>
        <p:nvSpPr>
          <p:cNvPr id="5" name="Slide Number Placeholder 4">
            <a:extLst>
              <a:ext uri="{FF2B5EF4-FFF2-40B4-BE49-F238E27FC236}">
                <a16:creationId xmlns:a16="http://schemas.microsoft.com/office/drawing/2014/main" id="{DAF0ADD8-6BEF-B71F-28B9-713E701C3B2B}"/>
              </a:ext>
            </a:extLst>
          </p:cNvPr>
          <p:cNvSpPr>
            <a:spLocks noGrp="1"/>
          </p:cNvSpPr>
          <p:nvPr>
            <p:ph type="sldNum" sz="quarter" idx="11"/>
          </p:nvPr>
        </p:nvSpPr>
        <p:spPr/>
        <p:txBody>
          <a:bodyPr/>
          <a:lstStyle/>
          <a:p>
            <a:pPr>
              <a:defRPr/>
            </a:pPr>
            <a:fld id="{81743DA7-34FC-504A-B92E-0B05F71BEB33}" type="slidenum">
              <a:rPr lang="en-US" altLang="en-US" smtClean="0"/>
              <a:pPr>
                <a:defRPr/>
              </a:pPr>
              <a:t>2</a:t>
            </a:fld>
            <a:endParaRPr lang="en-US" altLang="en-US"/>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B80F511-A033-3F70-2509-6A01C89C9E4B}"/>
              </a:ext>
            </a:extLst>
          </p:cNvPr>
          <p:cNvGraphicFramePr>
            <a:graphicFrameLocks noGrp="1"/>
          </p:cNvGraphicFramePr>
          <p:nvPr>
            <p:ph idx="1"/>
            <p:extLst>
              <p:ext uri="{D42A27DB-BD31-4B8C-83A1-F6EECF244321}">
                <p14:modId xmlns:p14="http://schemas.microsoft.com/office/powerpoint/2010/main" val="3153221578"/>
              </p:ext>
            </p:extLst>
          </p:nvPr>
        </p:nvGraphicFramePr>
        <p:xfrm>
          <a:off x="770841" y="1803940"/>
          <a:ext cx="7886697" cy="4317404"/>
        </p:xfrm>
        <a:graphic>
          <a:graphicData uri="http://schemas.openxmlformats.org/drawingml/2006/table">
            <a:tbl>
              <a:tblPr>
                <a:tableStyleId>{5C22544A-7EE6-4342-B048-85BDC9FD1C3A}</a:tableStyleId>
              </a:tblPr>
              <a:tblGrid>
                <a:gridCol w="1681686">
                  <a:extLst>
                    <a:ext uri="{9D8B030D-6E8A-4147-A177-3AD203B41FA5}">
                      <a16:colId xmlns:a16="http://schemas.microsoft.com/office/drawing/2014/main" val="1647559802"/>
                    </a:ext>
                  </a:extLst>
                </a:gridCol>
                <a:gridCol w="2261663">
                  <a:extLst>
                    <a:ext uri="{9D8B030D-6E8A-4147-A177-3AD203B41FA5}">
                      <a16:colId xmlns:a16="http://schemas.microsoft.com/office/drawing/2014/main" val="2466851337"/>
                    </a:ext>
                  </a:extLst>
                </a:gridCol>
                <a:gridCol w="2324281">
                  <a:extLst>
                    <a:ext uri="{9D8B030D-6E8A-4147-A177-3AD203B41FA5}">
                      <a16:colId xmlns:a16="http://schemas.microsoft.com/office/drawing/2014/main" val="2441578905"/>
                    </a:ext>
                  </a:extLst>
                </a:gridCol>
                <a:gridCol w="1619067">
                  <a:extLst>
                    <a:ext uri="{9D8B030D-6E8A-4147-A177-3AD203B41FA5}">
                      <a16:colId xmlns:a16="http://schemas.microsoft.com/office/drawing/2014/main" val="1298889620"/>
                    </a:ext>
                  </a:extLst>
                </a:gridCol>
              </a:tblGrid>
              <a:tr h="2884844">
                <a:tc rowSpan="2">
                  <a:txBody>
                    <a:bodyPr/>
                    <a:lstStyle/>
                    <a:p>
                      <a:pPr rtl="0" fontAlgn="t">
                        <a:spcBef>
                          <a:spcPts val="0"/>
                        </a:spcBef>
                        <a:spcAft>
                          <a:spcPts val="0"/>
                        </a:spcAft>
                      </a:pPr>
                      <a:r>
                        <a:rPr lang="en-US" sz="1100" dirty="0">
                          <a:effectLst/>
                        </a:rPr>
                        <a:t>Promote and enhance professional development throughout the graduate medical education community.</a:t>
                      </a:r>
                      <a:endParaRPr lang="en-US" dirty="0">
                        <a:effectLst/>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base">
                        <a:spcBef>
                          <a:spcPts val="0"/>
                        </a:spcBef>
                        <a:spcAft>
                          <a:spcPts val="0"/>
                        </a:spcAft>
                        <a:buFont typeface="+mj-lt"/>
                        <a:buAutoNum type="arabicPeriod"/>
                      </a:pPr>
                      <a:r>
                        <a:rPr lang="en-US" sz="1100" dirty="0">
                          <a:effectLst/>
                        </a:rPr>
                        <a:t>Professional development throughout the GME community will be encouraged by developing and implementing an in-house examination for program administrators intended to familiarize them with ACGME institutional, common program requirements, and policies.  Completion of the in-house exam and/or obtaining TAGME certification will result in a monetary reward. Development of a similar in-house course for new program directors is being planned.  </a:t>
                      </a:r>
                      <a:endParaRPr lang="en-US" sz="1100" dirty="0">
                        <a:effectLst/>
                        <a:latin typeface="Arial" panose="020B0604020202020204" pitchFamily="34" charset="0"/>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28600" indent="-228600" rtl="0" fontAlgn="base">
                        <a:spcBef>
                          <a:spcPts val="0"/>
                        </a:spcBef>
                        <a:spcAft>
                          <a:spcPts val="0"/>
                        </a:spcAft>
                        <a:buAutoNum type="arabicPeriod"/>
                      </a:pPr>
                      <a:r>
                        <a:rPr lang="en-US" sz="1100" dirty="0">
                          <a:effectLst/>
                        </a:rPr>
                        <a:t>Program Administrators meet regularly</a:t>
                      </a:r>
                    </a:p>
                    <a:p>
                      <a:pPr marL="228600" indent="-228600" rtl="0" fontAlgn="base">
                        <a:spcBef>
                          <a:spcPts val="0"/>
                        </a:spcBef>
                        <a:spcAft>
                          <a:spcPts val="0"/>
                        </a:spcAft>
                        <a:buAutoNum type="arabicPeriod"/>
                      </a:pPr>
                      <a:r>
                        <a:rPr lang="en-US" sz="1100" dirty="0">
                          <a:effectLst/>
                        </a:rPr>
                        <a:t>One of our administrators and our Director of GME re-certified TAGME</a:t>
                      </a:r>
                    </a:p>
                    <a:p>
                      <a:pPr marL="228600" indent="-228600" rtl="0" fontAlgn="base">
                        <a:spcBef>
                          <a:spcPts val="0"/>
                        </a:spcBef>
                        <a:spcAft>
                          <a:spcPts val="0"/>
                        </a:spcAft>
                        <a:buAutoNum type="arabicPeriod"/>
                      </a:pPr>
                      <a:r>
                        <a:rPr lang="en-US" sz="1100" dirty="0">
                          <a:effectLst/>
                        </a:rPr>
                        <a:t>Recognized with a luncheon for GME Professionals Day-with questions and discussion by DIO</a:t>
                      </a:r>
                    </a:p>
                    <a:p>
                      <a:pPr marL="228600" indent="-228600" rtl="0" fontAlgn="base">
                        <a:spcBef>
                          <a:spcPts val="0"/>
                        </a:spcBef>
                        <a:spcAft>
                          <a:spcPts val="0"/>
                        </a:spcAft>
                        <a:buAutoNum type="arabicPeriod"/>
                      </a:pPr>
                      <a:r>
                        <a:rPr lang="en-US" sz="1100" dirty="0">
                          <a:effectLst/>
                        </a:rPr>
                        <a:t>Bonuses awarded for TAGME recertification</a:t>
                      </a:r>
                    </a:p>
                    <a:p>
                      <a:pPr fontAlgn="t"/>
                      <a:br>
                        <a:rPr lang="en-US" dirty="0">
                          <a:effectLst/>
                        </a:rPr>
                      </a:br>
                      <a:endParaRPr lang="en-US" dirty="0">
                        <a:effectLst/>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0"/>
                        </a:spcAft>
                      </a:pPr>
                      <a:r>
                        <a:rPr lang="en-US" sz="1100" dirty="0">
                          <a:effectLst/>
                        </a:rPr>
                        <a:t>The in-house examination is being composed (pre-TAGME)</a:t>
                      </a:r>
                      <a:endParaRPr lang="en-US" dirty="0">
                        <a:effectLst/>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84255495"/>
                  </a:ext>
                </a:extLst>
              </a:tr>
              <a:tr h="615950">
                <a:tc vMerge="1">
                  <a:txBody>
                    <a:bodyPr/>
                    <a:lstStyle/>
                    <a:p>
                      <a:endParaRPr lang="en-US"/>
                    </a:p>
                  </a:txBody>
                  <a:tcPr/>
                </a:tc>
                <a:tc>
                  <a:txBody>
                    <a:bodyPr/>
                    <a:lstStyle/>
                    <a:p>
                      <a:pPr rtl="0" fontAlgn="base">
                        <a:spcBef>
                          <a:spcPts val="0"/>
                        </a:spcBef>
                        <a:spcAft>
                          <a:spcPts val="0"/>
                        </a:spcAft>
                        <a:buFont typeface="+mj-lt"/>
                        <a:buAutoNum type="arabicPeriod" startAt="2"/>
                      </a:pPr>
                      <a:r>
                        <a:rPr lang="en-US" sz="1100" dirty="0">
                          <a:effectLst/>
                        </a:rPr>
                        <a:t>Faculty development courses and research publication data will be monitored by developing a tracking mechanism. ACGME Annual Conference attendance will be promoted for GME leaders and administrators.</a:t>
                      </a:r>
                      <a:endParaRPr lang="en-US" sz="1100" dirty="0">
                        <a:effectLst/>
                        <a:latin typeface="Arial" panose="020B0604020202020204" pitchFamily="34" charset="0"/>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28600" indent="-228600" rtl="0" fontAlgn="base">
                        <a:spcBef>
                          <a:spcPts val="0"/>
                        </a:spcBef>
                        <a:spcAft>
                          <a:spcPts val="0"/>
                        </a:spcAft>
                        <a:buAutoNum type="arabicPeriod"/>
                      </a:pPr>
                      <a:r>
                        <a:rPr lang="en-US" sz="1100" dirty="0">
                          <a:effectLst/>
                        </a:rPr>
                        <a:t>Currently using New Innovations and GME office</a:t>
                      </a:r>
                    </a:p>
                    <a:p>
                      <a:pPr marL="228600" indent="-228600" rtl="0" fontAlgn="base">
                        <a:spcBef>
                          <a:spcPts val="0"/>
                        </a:spcBef>
                        <a:spcAft>
                          <a:spcPts val="0"/>
                        </a:spcAft>
                        <a:buAutoNum type="arabicPeriod"/>
                      </a:pPr>
                      <a:r>
                        <a:rPr lang="en-US" sz="1100" dirty="0">
                          <a:effectLst/>
                        </a:rPr>
                        <a:t>New CME division started under DIO, which will also be used for Faculty Development Tracking</a:t>
                      </a:r>
                    </a:p>
                    <a:p>
                      <a:pPr marL="228600" indent="-228600" rtl="0" fontAlgn="base">
                        <a:spcBef>
                          <a:spcPts val="0"/>
                        </a:spcBef>
                        <a:spcAft>
                          <a:spcPts val="0"/>
                        </a:spcAft>
                        <a:buAutoNum type="arabicPeriod"/>
                      </a:pPr>
                      <a:r>
                        <a:rPr lang="en-US" sz="1100" dirty="0">
                          <a:effectLst/>
                        </a:rPr>
                        <a:t>GME office has acquired fulltime IT staff person</a:t>
                      </a:r>
                      <a:endParaRPr lang="en-US" sz="1100" dirty="0">
                        <a:effectLst/>
                        <a:latin typeface="Arial" panose="020B0604020202020204" pitchFamily="34" charset="0"/>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rtl="0" fontAlgn="t">
                        <a:spcBef>
                          <a:spcPts val="0"/>
                        </a:spcBef>
                        <a:spcAft>
                          <a:spcPts val="0"/>
                        </a:spcAft>
                      </a:pPr>
                      <a:r>
                        <a:rPr lang="en-US" sz="1100" dirty="0">
                          <a:effectLst/>
                        </a:rPr>
                        <a:t>Development of IT tracking mechanism</a:t>
                      </a:r>
                      <a:endParaRPr lang="en-US" dirty="0">
                        <a:effectLst/>
                      </a:endParaRPr>
                    </a:p>
                  </a:txBody>
                  <a:tcPr marL="68580" marR="68580">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46610546"/>
                  </a:ext>
                </a:extLst>
              </a:tr>
            </a:tbl>
          </a:graphicData>
        </a:graphic>
      </p:graphicFrame>
      <p:sp>
        <p:nvSpPr>
          <p:cNvPr id="3" name="Title 2">
            <a:extLst>
              <a:ext uri="{FF2B5EF4-FFF2-40B4-BE49-F238E27FC236}">
                <a16:creationId xmlns:a16="http://schemas.microsoft.com/office/drawing/2014/main" id="{1E21B066-0FA7-7D92-6DCE-D18E9813C258}"/>
              </a:ext>
            </a:extLst>
          </p:cNvPr>
          <p:cNvSpPr>
            <a:spLocks noGrp="1"/>
          </p:cNvSpPr>
          <p:nvPr>
            <p:ph type="title"/>
          </p:nvPr>
        </p:nvSpPr>
        <p:spPr/>
        <p:txBody>
          <a:bodyPr/>
          <a:lstStyle/>
          <a:p>
            <a:r>
              <a:rPr lang="en-US" dirty="0">
                <a:solidFill>
                  <a:schemeClr val="accent6"/>
                </a:solidFill>
                <a:latin typeface="Arial"/>
                <a:cs typeface="Arial"/>
              </a:rPr>
              <a:t>Self-study findings in action</a:t>
            </a:r>
          </a:p>
        </p:txBody>
      </p:sp>
      <p:sp>
        <p:nvSpPr>
          <p:cNvPr id="5" name="Slide Number Placeholder 4">
            <a:extLst>
              <a:ext uri="{FF2B5EF4-FFF2-40B4-BE49-F238E27FC236}">
                <a16:creationId xmlns:a16="http://schemas.microsoft.com/office/drawing/2014/main" id="{947D6669-6AAA-DA2E-A730-AC712FFB6B3A}"/>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a:p>
        </p:txBody>
      </p:sp>
      <p:sp>
        <p:nvSpPr>
          <p:cNvPr id="9" name="Google Shape;77;p12">
            <a:extLst>
              <a:ext uri="{FF2B5EF4-FFF2-40B4-BE49-F238E27FC236}">
                <a16:creationId xmlns:a16="http://schemas.microsoft.com/office/drawing/2014/main" id="{EA45FE6D-573E-DA60-D0E9-ED4404699F29}"/>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Tree>
    <p:extLst>
      <p:ext uri="{BB962C8B-B14F-4D97-AF65-F5344CB8AC3E}">
        <p14:creationId xmlns:p14="http://schemas.microsoft.com/office/powerpoint/2010/main" val="3927211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2AFF9A-665A-E471-7ABC-2760A301B776}"/>
              </a:ext>
            </a:extLst>
          </p:cNvPr>
          <p:cNvSpPr>
            <a:spLocks noGrp="1"/>
          </p:cNvSpPr>
          <p:nvPr>
            <p:ph idx="1"/>
          </p:nvPr>
        </p:nvSpPr>
        <p:spPr/>
        <p:txBody>
          <a:bodyPr vert="horz" lIns="91440" tIns="45720" rIns="91440" bIns="45720" rtlCol="0" anchor="t">
            <a:normAutofit fontScale="92500" lnSpcReduction="10000"/>
          </a:bodyPr>
          <a:lstStyle/>
          <a:p>
            <a:r>
              <a:rPr lang="en-US" b="1" dirty="0">
                <a:solidFill>
                  <a:schemeClr val="accent6"/>
                </a:solidFill>
                <a:latin typeface="Arial"/>
                <a:cs typeface="Arial"/>
              </a:rPr>
              <a:t>Year of SI Self-Study, </a:t>
            </a:r>
            <a:r>
              <a:rPr lang="en-US" dirty="0">
                <a:latin typeface="Arial"/>
                <a:cs typeface="Arial"/>
              </a:rPr>
              <a:t>you can submit your SS in lieu of the AIR</a:t>
            </a:r>
          </a:p>
          <a:p>
            <a:pPr lvl="1"/>
            <a:r>
              <a:rPr lang="en-US" dirty="0">
                <a:latin typeface="Arial"/>
                <a:cs typeface="Arial"/>
              </a:rPr>
              <a:t>Nice suggestion, but consider that the Senior Leadership is not as likely to understand the self-study as well as the AIR</a:t>
            </a:r>
          </a:p>
          <a:p>
            <a:r>
              <a:rPr lang="en-US" b="1" dirty="0">
                <a:solidFill>
                  <a:schemeClr val="accent6"/>
                </a:solidFill>
                <a:latin typeface="Arial"/>
                <a:cs typeface="Arial"/>
              </a:rPr>
              <a:t>Single-Program Sponsoring Institution (SPSI)</a:t>
            </a:r>
          </a:p>
          <a:p>
            <a:pPr lvl="1"/>
            <a:r>
              <a:rPr lang="en-US" dirty="0">
                <a:latin typeface="Arial"/>
                <a:cs typeface="Arial"/>
              </a:rPr>
              <a:t>May use its AIR </a:t>
            </a:r>
            <a:r>
              <a:rPr lang="en-US" i="1" dirty="0">
                <a:latin typeface="Arial"/>
                <a:cs typeface="Arial"/>
              </a:rPr>
              <a:t>process </a:t>
            </a:r>
            <a:r>
              <a:rPr lang="en-US" dirty="0">
                <a:latin typeface="Arial"/>
                <a:cs typeface="Arial"/>
              </a:rPr>
              <a:t>to complete its Institutional Self-Study. </a:t>
            </a:r>
            <a:endParaRPr lang="en-US" dirty="0"/>
          </a:p>
          <a:p>
            <a:pPr lvl="1"/>
            <a:r>
              <a:rPr lang="en-US" dirty="0">
                <a:latin typeface="Arial"/>
                <a:cs typeface="Arial"/>
              </a:rPr>
              <a:t>However, it would modify its AIR so that performance indicators are based on three to five years of data, and action plans are developed for a 3–5-year period. </a:t>
            </a:r>
            <a:endParaRPr lang="en-US" dirty="0"/>
          </a:p>
          <a:p>
            <a:pPr lvl="1"/>
            <a:r>
              <a:rPr lang="en-US" dirty="0">
                <a:latin typeface="Arial"/>
                <a:cs typeface="Arial"/>
              </a:rPr>
              <a:t>May submit an executive summary of its Institutional Self-Study in lieu of the SS</a:t>
            </a:r>
            <a:endParaRPr lang="en-US" dirty="0"/>
          </a:p>
          <a:p>
            <a:pPr lvl="2"/>
            <a:r>
              <a:rPr lang="en-US" dirty="0">
                <a:latin typeface="Arial"/>
                <a:cs typeface="Arial"/>
              </a:rPr>
              <a:t>Include all required elements of AIR executive summaries, as indicated in Institutional Requirements I.B.5.b) and I.B.5.b).(1)-(2).</a:t>
            </a:r>
            <a:endParaRPr lang="en-US" dirty="0"/>
          </a:p>
        </p:txBody>
      </p:sp>
      <p:sp>
        <p:nvSpPr>
          <p:cNvPr id="3" name="Title 2">
            <a:extLst>
              <a:ext uri="{FF2B5EF4-FFF2-40B4-BE49-F238E27FC236}">
                <a16:creationId xmlns:a16="http://schemas.microsoft.com/office/drawing/2014/main" id="{F25B1305-27F0-CF79-4412-9390A6EF7882}"/>
              </a:ext>
            </a:extLst>
          </p:cNvPr>
          <p:cNvSpPr>
            <a:spLocks noGrp="1"/>
          </p:cNvSpPr>
          <p:nvPr>
            <p:ph type="title"/>
          </p:nvPr>
        </p:nvSpPr>
        <p:spPr/>
        <p:txBody>
          <a:bodyPr/>
          <a:lstStyle/>
          <a:p>
            <a:r>
              <a:rPr lang="en-US" dirty="0">
                <a:solidFill>
                  <a:schemeClr val="accent6"/>
                </a:solidFill>
                <a:latin typeface="Arial"/>
                <a:cs typeface="Arial"/>
              </a:rPr>
              <a:t>A Few More Instructions..</a:t>
            </a:r>
            <a:endParaRPr lang="en-US" dirty="0">
              <a:solidFill>
                <a:schemeClr val="accent6"/>
              </a:solidFill>
            </a:endParaRPr>
          </a:p>
        </p:txBody>
      </p:sp>
      <p:sp>
        <p:nvSpPr>
          <p:cNvPr id="5" name="Slide Number Placeholder 4">
            <a:extLst>
              <a:ext uri="{FF2B5EF4-FFF2-40B4-BE49-F238E27FC236}">
                <a16:creationId xmlns:a16="http://schemas.microsoft.com/office/drawing/2014/main" id="{F3C2B142-8CA4-DE66-4BCD-D9B64BAEC3D8}"/>
              </a:ext>
            </a:extLst>
          </p:cNvPr>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a:p>
        </p:txBody>
      </p:sp>
      <p:sp>
        <p:nvSpPr>
          <p:cNvPr id="7" name="Google Shape;77;p12">
            <a:extLst>
              <a:ext uri="{FF2B5EF4-FFF2-40B4-BE49-F238E27FC236}">
                <a16:creationId xmlns:a16="http://schemas.microsoft.com/office/drawing/2014/main" id="{8A9EB118-194C-CCA0-B552-16F93EC42104}"/>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Tree>
    <p:extLst>
      <p:ext uri="{BB962C8B-B14F-4D97-AF65-F5344CB8AC3E}">
        <p14:creationId xmlns:p14="http://schemas.microsoft.com/office/powerpoint/2010/main" val="568846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6AF273-75CB-1378-0DD0-3E801710A674}"/>
              </a:ext>
            </a:extLst>
          </p:cNvPr>
          <p:cNvSpPr>
            <a:spLocks noGrp="1"/>
          </p:cNvSpPr>
          <p:nvPr>
            <p:ph idx="1"/>
          </p:nvPr>
        </p:nvSpPr>
        <p:spPr/>
        <p:txBody>
          <a:bodyPr vert="horz" lIns="91440" tIns="45720" rIns="91440" bIns="45720" rtlCol="0" anchor="t">
            <a:normAutofit/>
          </a:bodyPr>
          <a:lstStyle/>
          <a:p>
            <a:r>
              <a:rPr lang="en-US" dirty="0">
                <a:latin typeface="Arial"/>
                <a:cs typeface="Arial"/>
                <a:hlinkClick r:id="rId2"/>
              </a:rPr>
              <a:t>Institutional Self-Study (acgme.org)</a:t>
            </a:r>
            <a:endParaRPr lang="en-US" dirty="0">
              <a:hlinkClick r:id="rId2"/>
            </a:endParaRPr>
          </a:p>
          <a:p>
            <a:pPr lvl="1"/>
            <a:r>
              <a:rPr lang="en-US" dirty="0">
                <a:latin typeface="Arial"/>
                <a:cs typeface="Arial"/>
              </a:rPr>
              <a:t>Under "What we do"</a:t>
            </a:r>
            <a:endParaRPr lang="en-US" dirty="0"/>
          </a:p>
          <a:p>
            <a:pPr lvl="1"/>
            <a:endParaRPr lang="en-US" dirty="0"/>
          </a:p>
          <a:p>
            <a:pPr lvl="1"/>
            <a:endParaRPr lang="en-US" dirty="0"/>
          </a:p>
          <a:p>
            <a:pPr lvl="1"/>
            <a:endParaRPr lang="en-US" dirty="0"/>
          </a:p>
          <a:p>
            <a:r>
              <a:rPr lang="en-US" sz="2400" dirty="0">
                <a:latin typeface="Arial"/>
                <a:cs typeface="Arial"/>
              </a:rPr>
              <a:t>ACGME Guidance for Institutional Self-Studies – Webinar Handout</a:t>
            </a:r>
            <a:endParaRPr lang="en-US" sz="2400" dirty="0"/>
          </a:p>
          <a:p>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9C3091F9-2E9D-023B-1652-58ED74E3B623}"/>
              </a:ext>
            </a:extLst>
          </p:cNvPr>
          <p:cNvSpPr>
            <a:spLocks noGrp="1"/>
          </p:cNvSpPr>
          <p:nvPr>
            <p:ph type="title"/>
          </p:nvPr>
        </p:nvSpPr>
        <p:spPr/>
        <p:txBody>
          <a:bodyPr/>
          <a:lstStyle/>
          <a:p>
            <a:r>
              <a:rPr lang="en-US">
                <a:latin typeface="Arial"/>
                <a:cs typeface="Arial"/>
              </a:rPr>
              <a:t>Resources</a:t>
            </a:r>
            <a:endParaRPr lang="en-US"/>
          </a:p>
        </p:txBody>
      </p:sp>
      <p:sp>
        <p:nvSpPr>
          <p:cNvPr id="5" name="Slide Number Placeholder 4">
            <a:extLst>
              <a:ext uri="{FF2B5EF4-FFF2-40B4-BE49-F238E27FC236}">
                <a16:creationId xmlns:a16="http://schemas.microsoft.com/office/drawing/2014/main" id="{A2C9116E-0851-57B9-7C8B-1F5E441DAD89}"/>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a:p>
        </p:txBody>
      </p:sp>
      <p:pic>
        <p:nvPicPr>
          <p:cNvPr id="6" name="Picture 6" descr="A picture containing text&#10;&#10;Description automatically generated">
            <a:extLst>
              <a:ext uri="{FF2B5EF4-FFF2-40B4-BE49-F238E27FC236}">
                <a16:creationId xmlns:a16="http://schemas.microsoft.com/office/drawing/2014/main" id="{E2965D72-C9D6-004E-1B78-8DE75E803F91}"/>
              </a:ext>
            </a:extLst>
          </p:cNvPr>
          <p:cNvPicPr>
            <a:picLocks noChangeAspect="1"/>
          </p:cNvPicPr>
          <p:nvPr/>
        </p:nvPicPr>
        <p:blipFill>
          <a:blip r:embed="rId3"/>
          <a:stretch>
            <a:fillRect/>
          </a:stretch>
        </p:blipFill>
        <p:spPr>
          <a:xfrm>
            <a:off x="498765" y="2567447"/>
            <a:ext cx="8157410" cy="760580"/>
          </a:xfrm>
          <a:prstGeom prst="rect">
            <a:avLst/>
          </a:prstGeom>
        </p:spPr>
      </p:pic>
      <p:sp>
        <p:nvSpPr>
          <p:cNvPr id="4" name="Oval 3">
            <a:extLst>
              <a:ext uri="{FF2B5EF4-FFF2-40B4-BE49-F238E27FC236}">
                <a16:creationId xmlns:a16="http://schemas.microsoft.com/office/drawing/2014/main" id="{683DCF25-9E9E-CAFD-77C2-05A6F4FC31C2}"/>
              </a:ext>
            </a:extLst>
          </p:cNvPr>
          <p:cNvSpPr/>
          <p:nvPr/>
        </p:nvSpPr>
        <p:spPr>
          <a:xfrm>
            <a:off x="393192" y="2441448"/>
            <a:ext cx="1435608" cy="98755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018F35B6-0E8B-BB5E-8058-3C1DBDD561A0}"/>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599615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05396" y="220871"/>
            <a:ext cx="5060092" cy="377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Digging for Data V</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January 5, 2023</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Developing Residency Budgets</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January 19, 2023</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Onboarding Residents</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February 2, 2023</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How Semi-Annual Evaluations Document, Educate, and Improve</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February 9, 2023</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dirty="0">
                <a:solidFill>
                  <a:prstClr val="black"/>
                </a:solidFill>
                <a:latin typeface="+mn-lt"/>
                <a:cs typeface="Arial" panose="020B0604020202020204" pitchFamily="34" charset="0"/>
                <a:sym typeface="Arial"/>
              </a:rPr>
              <a:t>Ask Partners – Spring Freebie</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rPr>
              <a:t>Tuesday, March 21, 2023</a:t>
            </a: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endParaRPr kumimoji="0" lang="en-US" altLang="en-US" sz="1400" b="0" i="0" u="none" strike="noStrike" kern="0" cap="none" spc="0" normalizeH="0" baseline="0" noProof="0" dirty="0">
              <a:ln>
                <a:noFill/>
              </a:ln>
              <a:solidFill>
                <a:srgbClr val="FF0000"/>
              </a:solidFill>
              <a:effectLst/>
              <a:uLnTx/>
              <a:uFillTx/>
              <a:latin typeface="+mn-lt"/>
              <a:ea typeface="ＭＳ Ｐゴシック" charset="0"/>
              <a:cs typeface="Arial" panose="020B0604020202020204" pitchFamily="34"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23</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6924973"/>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Meet the Experts – Fall Freebie</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Lights, Camera…Zoom!</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Educational Program Design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Site Visits Are Coming!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SI 2025: 2022 Check Up</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Back To Basics: Intermediate Topics for New Program Coordinators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Educational Program Design 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Wellness is a Team Sport</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Looking Behind the Current of CMS Reporting</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2022: Part II</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Scholarly Activity – Starting the Year Off Right</a:t>
            </a: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2022</a:t>
            </a:r>
          </a:p>
        </p:txBody>
      </p:sp>
      <p:sp>
        <p:nvSpPr>
          <p:cNvPr id="5" name="Slide Number Placeholder 4">
            <a:extLst>
              <a:ext uri="{FF2B5EF4-FFF2-40B4-BE49-F238E27FC236}">
                <a16:creationId xmlns:a16="http://schemas.microsoft.com/office/drawing/2014/main" id="{52810E94-042C-26C3-498B-1AACDC52DF99}"/>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a:p>
        </p:txBody>
      </p:sp>
      <p:sp>
        <p:nvSpPr>
          <p:cNvPr id="2" name="TextBox 1">
            <a:extLst>
              <a:ext uri="{FF2B5EF4-FFF2-40B4-BE49-F238E27FC236}">
                <a16:creationId xmlns:a16="http://schemas.microsoft.com/office/drawing/2014/main" id="{EE22BC2B-521D-436C-65AC-2DFA8A9E1D26}"/>
              </a:ext>
            </a:extLst>
          </p:cNvPr>
          <p:cNvSpPr txBox="1"/>
          <p:nvPr/>
        </p:nvSpPr>
        <p:spPr>
          <a:xfrm>
            <a:off x="873629" y="3993776"/>
            <a:ext cx="5212345" cy="2123658"/>
          </a:xfrm>
          <a:prstGeom prst="rect">
            <a:avLst/>
          </a:prstGeom>
          <a:noFill/>
        </p:spPr>
        <p:txBody>
          <a:bodyPr wrap="square" rtlCol="0">
            <a:spAutoFit/>
          </a:bodyPr>
          <a:lstStyle/>
          <a:p>
            <a:r>
              <a:rPr lang="en-US" dirty="0">
                <a:solidFill>
                  <a:srgbClr val="FF0000"/>
                </a:solidFill>
                <a:latin typeface="+mn-lt"/>
              </a:rPr>
              <a:t>NEW Program Director Coaching Series</a:t>
            </a:r>
          </a:p>
          <a:p>
            <a:r>
              <a:rPr lang="en-US" sz="1400" b="0" strike="sngStrike" dirty="0">
                <a:latin typeface="+mn-lt"/>
              </a:rPr>
              <a:t>Jan – March Session – FULL</a:t>
            </a:r>
          </a:p>
          <a:p>
            <a:pPr algn="ctr"/>
            <a:r>
              <a:rPr lang="en-US" sz="1400" b="0" dirty="0">
                <a:solidFill>
                  <a:schemeClr val="accent6"/>
                </a:solidFill>
                <a:latin typeface="+mn-lt"/>
              </a:rPr>
              <a:t>Next Session Starts April – June</a:t>
            </a:r>
          </a:p>
          <a:p>
            <a:pPr marL="285750" indent="-285750">
              <a:buFont typeface="Arial" panose="020B0604020202020204" pitchFamily="34" charset="0"/>
              <a:buChar char="•"/>
            </a:pPr>
            <a:r>
              <a:rPr lang="en-US" sz="1400" b="0" dirty="0">
                <a:latin typeface="+mn-lt"/>
              </a:rPr>
              <a:t>6 one-hour group sessions over 12wks</a:t>
            </a:r>
          </a:p>
          <a:p>
            <a:pPr marL="285750" indent="-285750">
              <a:buFont typeface="Arial" panose="020B0604020202020204" pitchFamily="34" charset="0"/>
              <a:buChar char="•"/>
            </a:pPr>
            <a:r>
              <a:rPr lang="en-US" sz="1400" b="0" dirty="0">
                <a:latin typeface="+mn-lt"/>
              </a:rPr>
              <a:t>2 one-on-one 30 min </a:t>
            </a:r>
            <a:r>
              <a:rPr lang="en-US" sz="1400" b="0" dirty="0" err="1">
                <a:latin typeface="+mn-lt"/>
              </a:rPr>
              <a:t>indiv</a:t>
            </a:r>
            <a:r>
              <a:rPr lang="en-US" sz="1400" b="0" dirty="0">
                <a:latin typeface="+mn-lt"/>
              </a:rPr>
              <a:t>. Sessions</a:t>
            </a:r>
          </a:p>
          <a:p>
            <a:pPr marL="285750" indent="-285750">
              <a:buFont typeface="Arial" panose="020B0604020202020204" pitchFamily="34" charset="0"/>
              <a:buChar char="•"/>
            </a:pPr>
            <a:r>
              <a:rPr lang="en-US" sz="1400" b="0" dirty="0">
                <a:latin typeface="+mn-lt"/>
              </a:rPr>
              <a:t>Limited Enrollment for interactivity</a:t>
            </a:r>
          </a:p>
          <a:p>
            <a:pPr marL="285750" indent="-285750">
              <a:buFont typeface="Arial" panose="020B0604020202020204" pitchFamily="34" charset="0"/>
              <a:buChar char="•"/>
            </a:pPr>
            <a:r>
              <a:rPr lang="en-US" sz="1400" b="0" dirty="0">
                <a:latin typeface="+mn-lt"/>
              </a:rPr>
              <a:t>Course Materials/GME Community Network</a:t>
            </a:r>
          </a:p>
          <a:p>
            <a:endParaRPr lang="en-US" sz="1400" b="0" dirty="0">
              <a:latin typeface="+mn-lt"/>
            </a:endParaRPr>
          </a:p>
          <a:p>
            <a:r>
              <a:rPr lang="en-US" sz="1400" b="0" dirty="0">
                <a:solidFill>
                  <a:srgbClr val="00B050"/>
                </a:solidFill>
                <a:latin typeface="+mn-lt"/>
              </a:rPr>
              <a:t>Email BJ@PartnersInMedEd.com for pricing and availability</a:t>
            </a:r>
          </a:p>
        </p:txBody>
      </p:sp>
    </p:spTree>
    <p:custDataLst>
      <p:tags r:id="rId1"/>
    </p:custDataLst>
    <p:extLst>
      <p:ext uri="{BB962C8B-B14F-4D97-AF65-F5344CB8AC3E}">
        <p14:creationId xmlns:p14="http://schemas.microsoft.com/office/powerpoint/2010/main" val="3925384716"/>
      </p:ext>
    </p:extLst>
  </p:cSld>
  <p:clrMapOvr>
    <a:masterClrMapping/>
  </p:clrMapOvr>
  <mc:AlternateContent xmlns:mc="http://schemas.openxmlformats.org/markup-compatibility/2006" xmlns:p14="http://schemas.microsoft.com/office/powerpoint/2010/main">
    <mc:Choice Requires="p14">
      <p:transition spd="slow" p14:dur="15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Presented by Partners in Medical Education, Inc. 2022</a:t>
            </a:r>
            <a:endParaRPr lang="en-US" dirty="0"/>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24</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733425" y="2025070"/>
            <a:ext cx="7677150" cy="4227812"/>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400" b="1" dirty="0"/>
              <a:t>  </a:t>
            </a:r>
            <a:r>
              <a:rPr lang="en-US" sz="2900" b="1" dirty="0"/>
              <a:t>  </a:t>
            </a:r>
            <a:r>
              <a:rPr lang="en-US" sz="4000" b="0" dirty="0"/>
              <a:t>Partners in Medical Education, Inc. provides comprehensive</a:t>
            </a:r>
          </a:p>
          <a:p>
            <a:pPr algn="ctr" fontAlgn="auto">
              <a:lnSpc>
                <a:spcPct val="80000"/>
              </a:lnSpc>
              <a:spcAft>
                <a:spcPts val="0"/>
              </a:spcAft>
              <a:buFont typeface="Arial" panose="020B0604020202020204" pitchFamily="34" charset="0"/>
              <a:buNone/>
              <a:defRPr/>
            </a:pPr>
            <a:r>
              <a:rPr lang="en-US" sz="4000" b="0" dirty="0"/>
              <a:t> consulting services to the GME community. </a:t>
            </a:r>
          </a:p>
          <a:p>
            <a:pPr algn="ctr" fontAlgn="auto">
              <a:lnSpc>
                <a:spcPct val="80000"/>
              </a:lnSpc>
              <a:spcAft>
                <a:spcPts val="0"/>
              </a:spcAft>
              <a:buFont typeface="Arial" panose="020B0604020202020204" pitchFamily="34" charset="0"/>
              <a:buNone/>
              <a:defRPr/>
            </a:pPr>
            <a:r>
              <a:rPr lang="en-US" sz="4000" b="0" dirty="0"/>
              <a:t> </a:t>
            </a:r>
          </a:p>
          <a:p>
            <a:pPr algn="ctr" fontAlgn="auto">
              <a:lnSpc>
                <a:spcPct val="80000"/>
              </a:lnSpc>
              <a:spcAft>
                <a:spcPts val="0"/>
              </a:spcAft>
              <a:buFont typeface="Arial" panose="020B0604020202020204" pitchFamily="34" charset="0"/>
              <a:buNone/>
              <a:defRPr/>
            </a:pPr>
            <a:r>
              <a:rPr lang="en-US" sz="4000" b="0" dirty="0">
                <a:solidFill>
                  <a:srgbClr val="00B050"/>
                </a:solidFill>
              </a:rPr>
              <a:t>Need help setting up the framework and developing an action plan for</a:t>
            </a:r>
          </a:p>
          <a:p>
            <a:pPr algn="ctr" fontAlgn="auto">
              <a:lnSpc>
                <a:spcPct val="80000"/>
              </a:lnSpc>
              <a:spcAft>
                <a:spcPts val="0"/>
              </a:spcAft>
              <a:buFont typeface="Arial" panose="020B0604020202020204" pitchFamily="34" charset="0"/>
              <a:buNone/>
              <a:defRPr/>
            </a:pPr>
            <a:r>
              <a:rPr lang="en-US" sz="4000" b="0" dirty="0">
                <a:solidFill>
                  <a:srgbClr val="00B050"/>
                </a:solidFill>
              </a:rPr>
              <a:t> your Self Study?  </a:t>
            </a:r>
          </a:p>
          <a:p>
            <a:pPr algn="ctr" fontAlgn="auto">
              <a:lnSpc>
                <a:spcPct val="80000"/>
              </a:lnSpc>
              <a:spcAft>
                <a:spcPts val="0"/>
              </a:spcAft>
              <a:buFont typeface="Arial" panose="020B0604020202020204" pitchFamily="34" charset="0"/>
              <a:buNone/>
              <a:defRPr/>
            </a:pPr>
            <a:endParaRPr lang="en-US" sz="4000" b="0" dirty="0">
              <a:solidFill>
                <a:srgbClr val="00B050"/>
              </a:solidFill>
            </a:endParaRPr>
          </a:p>
          <a:p>
            <a:pPr algn="ctr" fontAlgn="auto">
              <a:lnSpc>
                <a:spcPct val="80000"/>
              </a:lnSpc>
              <a:spcAft>
                <a:spcPts val="0"/>
              </a:spcAft>
              <a:buFont typeface="Arial" panose="020B0604020202020204" pitchFamily="34" charset="0"/>
              <a:buNone/>
              <a:defRPr/>
            </a:pPr>
            <a:r>
              <a:rPr lang="en-US" sz="4000" b="0" dirty="0"/>
              <a:t>We can help!  Contact us today.</a:t>
            </a:r>
          </a:p>
          <a:p>
            <a:pPr algn="ctr" fontAlgn="auto">
              <a:lnSpc>
                <a:spcPct val="80000"/>
              </a:lnSpc>
              <a:spcAft>
                <a:spcPts val="0"/>
              </a:spcAft>
              <a:buFont typeface="Arial" panose="020B0604020202020204" pitchFamily="34" charset="0"/>
              <a:buNone/>
              <a:defRPr/>
            </a:pPr>
            <a:br>
              <a:rPr lang="en-US" sz="3400" b="0" dirty="0"/>
            </a:br>
            <a:br>
              <a:rPr lang="en-US" sz="3400" b="0" dirty="0"/>
            </a:br>
            <a:r>
              <a:rPr lang="en-US" sz="3400" b="1" dirty="0"/>
              <a:t>Partners in Medical Education</a:t>
            </a:r>
          </a:p>
          <a:p>
            <a:pPr algn="ctr" fontAlgn="auto">
              <a:lnSpc>
                <a:spcPct val="80000"/>
              </a:lnSpc>
              <a:spcAft>
                <a:spcPts val="0"/>
              </a:spcAft>
              <a:buFont typeface="Arial" panose="020B0604020202020204" pitchFamily="34" charset="0"/>
              <a:buNone/>
              <a:defRPr/>
            </a:pPr>
            <a:r>
              <a:rPr lang="en-US" sz="3400" b="0" dirty="0"/>
              <a:t>724-864-7320  |  </a:t>
            </a:r>
            <a:r>
              <a:rPr lang="en-US" sz="3400" b="0" dirty="0">
                <a:solidFill>
                  <a:srgbClr val="FF0000"/>
                </a:solidFill>
                <a:hlinkClick r:id="rId4"/>
              </a:rPr>
              <a:t>info@PartnersInMedEd.com</a:t>
            </a:r>
            <a:r>
              <a:rPr lang="en-US" sz="3400" b="0" dirty="0">
                <a:solidFill>
                  <a:srgbClr val="FF0000"/>
                </a:solidFill>
              </a:rPr>
              <a:t> </a:t>
            </a:r>
            <a:r>
              <a:rPr lang="en-US" sz="3400" b="0" dirty="0"/>
              <a:t>| www.PartnersInMedEd.com</a:t>
            </a:r>
          </a:p>
          <a:p>
            <a:pPr algn="ctr" fontAlgn="auto">
              <a:lnSpc>
                <a:spcPct val="80000"/>
              </a:lnSpc>
              <a:spcAft>
                <a:spcPts val="0"/>
              </a:spcAft>
              <a:buFont typeface="Arial" panose="020B0604020202020204" pitchFamily="34" charset="0"/>
              <a:buNone/>
              <a:defRPr/>
            </a:pPr>
            <a:endParaRPr lang="en-US" sz="3400" b="1" dirty="0"/>
          </a:p>
          <a:p>
            <a:pPr algn="ctr" fontAlgn="auto">
              <a:lnSpc>
                <a:spcPct val="80000"/>
              </a:lnSpc>
              <a:spcAft>
                <a:spcPts val="0"/>
              </a:spcAft>
              <a:buFont typeface="Arial" panose="020B0604020202020204" pitchFamily="34" charset="0"/>
              <a:buNone/>
              <a:defRPr/>
            </a:pPr>
            <a:r>
              <a:rPr lang="en-US" sz="3400" b="1" dirty="0"/>
              <a:t>Heather Peters, </a:t>
            </a:r>
            <a:r>
              <a:rPr lang="en-US" sz="3400" b="1" dirty="0" err="1"/>
              <a:t>M.Ed</a:t>
            </a:r>
            <a:r>
              <a:rPr lang="en-US" sz="3400" b="1" dirty="0"/>
              <a:t>, </a:t>
            </a:r>
            <a:r>
              <a:rPr lang="en-US" sz="3400" b="1" dirty="0" err="1"/>
              <a:t>Ph.D</a:t>
            </a:r>
            <a:endParaRPr lang="en-US" sz="3400" b="1" dirty="0"/>
          </a:p>
          <a:p>
            <a:pPr algn="ctr" fontAlgn="auto">
              <a:lnSpc>
                <a:spcPct val="80000"/>
              </a:lnSpc>
              <a:spcAft>
                <a:spcPts val="0"/>
              </a:spcAft>
              <a:buFont typeface="Arial" panose="020B0604020202020204" pitchFamily="34" charset="0"/>
              <a:buNone/>
              <a:defRPr/>
            </a:pPr>
            <a:r>
              <a:rPr lang="en-US" sz="3400" b="0" dirty="0"/>
              <a:t>  </a:t>
            </a:r>
            <a:r>
              <a:rPr lang="en-US" sz="3400" b="0" dirty="0">
                <a:hlinkClick r:id="rId5"/>
              </a:rPr>
              <a:t>Heather@PartnersInMedEd.com</a:t>
            </a:r>
            <a:endParaRPr lang="en-US" sz="3400" b="0" dirty="0"/>
          </a:p>
          <a:p>
            <a:pPr algn="ctr" fontAlgn="auto">
              <a:lnSpc>
                <a:spcPct val="80000"/>
              </a:lnSpc>
              <a:spcAft>
                <a:spcPts val="0"/>
              </a:spcAft>
              <a:buFont typeface="Arial" panose="020B0604020202020204" pitchFamily="34" charset="0"/>
              <a:buNone/>
              <a:defRPr/>
            </a:pPr>
            <a:endParaRPr lang="en-US" sz="3400" b="0" dirty="0"/>
          </a:p>
          <a:p>
            <a:pPr algn="ctr" fontAlgn="auto">
              <a:lnSpc>
                <a:spcPct val="80000"/>
              </a:lnSpc>
              <a:spcAft>
                <a:spcPts val="0"/>
              </a:spcAft>
              <a:buFont typeface="Arial" panose="020B0604020202020204" pitchFamily="34" charset="0"/>
              <a:buNone/>
              <a:defRPr/>
            </a:pPr>
            <a:r>
              <a:rPr lang="en-US" sz="3400" dirty="0"/>
              <a:t>Christine Redovan, MBA, MLIS</a:t>
            </a:r>
          </a:p>
          <a:p>
            <a:pPr algn="ctr" fontAlgn="auto">
              <a:lnSpc>
                <a:spcPct val="80000"/>
              </a:lnSpc>
              <a:spcAft>
                <a:spcPts val="0"/>
              </a:spcAft>
              <a:buFont typeface="Arial" panose="020B0604020202020204" pitchFamily="34" charset="0"/>
              <a:buNone/>
              <a:defRPr/>
            </a:pPr>
            <a:r>
              <a:rPr lang="en-US" sz="3400" b="0" dirty="0">
                <a:hlinkClick r:id="rId6"/>
              </a:rPr>
              <a:t>Christine@PartnersInMedEd.com</a:t>
            </a:r>
            <a:endParaRPr lang="en-US" sz="3400" b="0" dirty="0"/>
          </a:p>
          <a:p>
            <a:pPr algn="ctr" fontAlgn="auto">
              <a:lnSpc>
                <a:spcPct val="80000"/>
              </a:lnSpc>
              <a:spcAft>
                <a:spcPts val="0"/>
              </a:spcAft>
              <a:buFont typeface="Arial" panose="020B0604020202020204" pitchFamily="34" charset="0"/>
              <a:buNone/>
              <a:defRPr/>
            </a:pPr>
            <a:endParaRPr lang="en-US" sz="2400" b="0"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26205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DA4FE05-04E8-4325-A736-FB7D603362FF}"/>
              </a:ext>
            </a:extLst>
          </p:cNvPr>
          <p:cNvSpPr>
            <a:spLocks noGrp="1"/>
          </p:cNvSpPr>
          <p:nvPr>
            <p:ph type="body" idx="1"/>
          </p:nvPr>
        </p:nvSpPr>
        <p:spPr>
          <a:xfrm>
            <a:off x="891357" y="3926603"/>
            <a:ext cx="3943350" cy="2267720"/>
          </a:xfrm>
        </p:spPr>
        <p:txBody>
          <a:bodyPr>
            <a:normAutofit/>
          </a:bodyPr>
          <a:lstStyle/>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Co-led sponsoring institutional self-studies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Experienced strategic planner for multiple GME organizations </a:t>
            </a:r>
          </a:p>
        </p:txBody>
      </p:sp>
      <p:sp>
        <p:nvSpPr>
          <p:cNvPr id="10" name="TextBox 9">
            <a:extLst>
              <a:ext uri="{FF2B5EF4-FFF2-40B4-BE49-F238E27FC236}">
                <a16:creationId xmlns:a16="http://schemas.microsoft.com/office/drawing/2014/main" id="{A81E5539-8DF0-4001-80C9-D8EA211422DA}"/>
              </a:ext>
            </a:extLst>
          </p:cNvPr>
          <p:cNvSpPr txBox="1"/>
          <p:nvPr/>
        </p:nvSpPr>
        <p:spPr>
          <a:xfrm>
            <a:off x="4996493" y="3378040"/>
            <a:ext cx="3800819" cy="400110"/>
          </a:xfrm>
          <a:prstGeom prst="rect">
            <a:avLst/>
          </a:prstGeom>
          <a:noFill/>
        </p:spPr>
        <p:txBody>
          <a:bodyPr wrap="square" rtlCol="0">
            <a:spAutoFit/>
          </a:bodyPr>
          <a:lstStyle/>
          <a:p>
            <a:pPr algn="ctr"/>
            <a:r>
              <a:rPr lang="en-US" sz="2000" b="1" i="1" dirty="0">
                <a:solidFill>
                  <a:schemeClr val="dk1"/>
                </a:solidFill>
                <a:latin typeface="Calibri" panose="020F0502020204030204" pitchFamily="34" charset="0"/>
                <a:cs typeface="Calibri" panose="020F0502020204030204" pitchFamily="34" charset="0"/>
              </a:rPr>
              <a:t>Christine Redovan, MBA, MLIS</a:t>
            </a:r>
          </a:p>
        </p:txBody>
      </p:sp>
      <p:sp>
        <p:nvSpPr>
          <p:cNvPr id="11" name="TextBox 10">
            <a:extLst>
              <a:ext uri="{FF2B5EF4-FFF2-40B4-BE49-F238E27FC236}">
                <a16:creationId xmlns:a16="http://schemas.microsoft.com/office/drawing/2014/main" id="{4CDA769B-269F-48DF-AD43-B5EE4DBD99B8}"/>
              </a:ext>
            </a:extLst>
          </p:cNvPr>
          <p:cNvSpPr txBox="1"/>
          <p:nvPr/>
        </p:nvSpPr>
        <p:spPr>
          <a:xfrm>
            <a:off x="1033888" y="3407090"/>
            <a:ext cx="3800819" cy="400110"/>
          </a:xfrm>
          <a:prstGeom prst="rect">
            <a:avLst/>
          </a:prstGeom>
          <a:noFill/>
        </p:spPr>
        <p:txBody>
          <a:bodyPr wrap="square" rtlCol="0">
            <a:spAutoFit/>
          </a:bodyPr>
          <a:lstStyle/>
          <a:p>
            <a:pPr algn="ctr"/>
            <a:r>
              <a:rPr lang="en-US" sz="2000" b="1" i="1" dirty="0">
                <a:solidFill>
                  <a:schemeClr val="dk1"/>
                </a:solidFill>
                <a:latin typeface="Calibri" panose="020F0502020204030204" pitchFamily="34" charset="0"/>
                <a:cs typeface="Calibri" panose="020F0502020204030204" pitchFamily="34" charset="0"/>
              </a:rPr>
              <a:t>Heather Peters, MEd, PhD</a:t>
            </a:r>
          </a:p>
        </p:txBody>
      </p:sp>
      <p:sp>
        <p:nvSpPr>
          <p:cNvPr id="2" name="TextBox 1">
            <a:extLst>
              <a:ext uri="{FF2B5EF4-FFF2-40B4-BE49-F238E27FC236}">
                <a16:creationId xmlns:a16="http://schemas.microsoft.com/office/drawing/2014/main" id="{49A959D1-BEDF-4C56-851E-918F1569072B}"/>
              </a:ext>
            </a:extLst>
          </p:cNvPr>
          <p:cNvSpPr txBox="1"/>
          <p:nvPr/>
        </p:nvSpPr>
        <p:spPr>
          <a:xfrm>
            <a:off x="2241755" y="509788"/>
            <a:ext cx="6002593"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 </a:t>
            </a:r>
            <a:r>
              <a:rPr lang="en-US" sz="2800" b="1" dirty="0">
                <a:solidFill>
                  <a:schemeClr val="accent6">
                    <a:lumMod val="75000"/>
                  </a:schemeClr>
                </a:solidFill>
                <a:latin typeface="Calibri" panose="020F0502020204030204" pitchFamily="34" charset="0"/>
                <a:cs typeface="Calibri" panose="020F0502020204030204" pitchFamily="34" charset="0"/>
              </a:rPr>
              <a:t>Introducing Your Presenters…</a:t>
            </a:r>
          </a:p>
        </p:txBody>
      </p:sp>
      <p:sp>
        <p:nvSpPr>
          <p:cNvPr id="12" name="Text Placeholder 5">
            <a:extLst>
              <a:ext uri="{FF2B5EF4-FFF2-40B4-BE49-F238E27FC236}">
                <a16:creationId xmlns:a16="http://schemas.microsoft.com/office/drawing/2014/main" id="{C837BDFC-7AF0-C6CE-0C98-09AA4C68AA6C}"/>
              </a:ext>
            </a:extLst>
          </p:cNvPr>
          <p:cNvSpPr txBox="1">
            <a:spLocks/>
          </p:cNvSpPr>
          <p:nvPr/>
        </p:nvSpPr>
        <p:spPr>
          <a:xfrm>
            <a:off x="4925227" y="3778150"/>
            <a:ext cx="3943350" cy="22677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buSzPct val="100000"/>
            </a:pPr>
            <a:r>
              <a:rPr lang="en-US" sz="1800" b="0" i="0" dirty="0">
                <a:solidFill>
                  <a:srgbClr val="000000"/>
                </a:solidFill>
                <a:effectLst/>
                <a:latin typeface="Arial" panose="020B0604020202020204" pitchFamily="34" charset="0"/>
              </a:rPr>
              <a:t>Seasoned facilitator for SI evaluation </a:t>
            </a:r>
          </a:p>
          <a:p>
            <a:pPr>
              <a:buSzPct val="100000"/>
            </a:pPr>
            <a:r>
              <a:rPr lang="en-US" sz="1800" b="0" i="0" dirty="0">
                <a:solidFill>
                  <a:srgbClr val="000000"/>
                </a:solidFill>
                <a:effectLst/>
                <a:latin typeface="Arial" panose="020B0604020202020204" pitchFamily="34" charset="0"/>
              </a:rPr>
              <a:t>Focused on metrics for documenting improvement and outcomes </a:t>
            </a:r>
          </a:p>
        </p:txBody>
      </p:sp>
      <p:pic>
        <p:nvPicPr>
          <p:cNvPr id="13" name="Picture 12" descr="A picture containing person, wall, indoor&#10;&#10;Description automatically generated">
            <a:extLst>
              <a:ext uri="{FF2B5EF4-FFF2-40B4-BE49-F238E27FC236}">
                <a16:creationId xmlns:a16="http://schemas.microsoft.com/office/drawing/2014/main" id="{9E85C4F8-B2E8-14CA-8784-31E231D9B8E1}"/>
              </a:ext>
            </a:extLst>
          </p:cNvPr>
          <p:cNvPicPr>
            <a:picLocks noChangeAspect="1"/>
          </p:cNvPicPr>
          <p:nvPr/>
        </p:nvPicPr>
        <p:blipFill rotWithShape="1">
          <a:blip r:embed="rId2"/>
          <a:srcRect r="13750" b="29280"/>
          <a:stretch/>
        </p:blipFill>
        <p:spPr>
          <a:xfrm>
            <a:off x="1993481" y="1291325"/>
            <a:ext cx="1739101" cy="1996362"/>
          </a:xfrm>
          <a:prstGeom prst="rect">
            <a:avLst/>
          </a:prstGeom>
        </p:spPr>
      </p:pic>
      <p:pic>
        <p:nvPicPr>
          <p:cNvPr id="7" name="Picture 6">
            <a:extLst>
              <a:ext uri="{FF2B5EF4-FFF2-40B4-BE49-F238E27FC236}">
                <a16:creationId xmlns:a16="http://schemas.microsoft.com/office/drawing/2014/main" id="{52068BC5-721E-92FA-4B17-EC4A30BC6155}"/>
              </a:ext>
            </a:extLst>
          </p:cNvPr>
          <p:cNvPicPr>
            <a:picLocks noChangeAspect="1"/>
          </p:cNvPicPr>
          <p:nvPr/>
        </p:nvPicPr>
        <p:blipFill rotWithShape="1">
          <a:blip r:embed="rId3"/>
          <a:srcRect l="4287" r="7029"/>
          <a:stretch/>
        </p:blipFill>
        <p:spPr>
          <a:xfrm>
            <a:off x="5877851" y="1381678"/>
            <a:ext cx="1739101" cy="1996362"/>
          </a:xfrm>
          <a:prstGeom prst="rect">
            <a:avLst/>
          </a:prstGeom>
        </p:spPr>
      </p:pic>
      <p:sp>
        <p:nvSpPr>
          <p:cNvPr id="8" name="Google Shape;77;p12">
            <a:extLst>
              <a:ext uri="{FF2B5EF4-FFF2-40B4-BE49-F238E27FC236}">
                <a16:creationId xmlns:a16="http://schemas.microsoft.com/office/drawing/2014/main" id="{ED33BEA9-058B-E57B-C118-FE604BA6A92A}"/>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endParaRPr lang="en-US" sz="800" b="0" dirty="0">
              <a:solidFill>
                <a:schemeClr val="dk1"/>
              </a:solidFill>
              <a:latin typeface="Arial"/>
              <a:ea typeface="Arial"/>
              <a:cs typeface="Arial"/>
              <a:sym typeface="Arial"/>
            </a:endParaRPr>
          </a:p>
        </p:txBody>
      </p:sp>
      <p:sp>
        <p:nvSpPr>
          <p:cNvPr id="14" name="Slide Number Placeholder 4">
            <a:extLst>
              <a:ext uri="{FF2B5EF4-FFF2-40B4-BE49-F238E27FC236}">
                <a16:creationId xmlns:a16="http://schemas.microsoft.com/office/drawing/2014/main" id="{8737D874-9FC9-2E58-556C-CE5411BC8B9C}"/>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a:p>
        </p:txBody>
      </p:sp>
    </p:spTree>
    <p:extLst>
      <p:ext uri="{BB962C8B-B14F-4D97-AF65-F5344CB8AC3E}">
        <p14:creationId xmlns:p14="http://schemas.microsoft.com/office/powerpoint/2010/main" val="13430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55BDED-109B-D065-7905-13AFAFADF567}"/>
              </a:ext>
            </a:extLst>
          </p:cNvPr>
          <p:cNvSpPr>
            <a:spLocks noGrp="1"/>
          </p:cNvSpPr>
          <p:nvPr>
            <p:ph idx="1"/>
          </p:nvPr>
        </p:nvSpPr>
        <p:spPr>
          <a:xfrm>
            <a:off x="628650" y="1718436"/>
            <a:ext cx="8200657" cy="4399661"/>
          </a:xfrm>
        </p:spPr>
        <p:txBody>
          <a:bodyPr vert="horz" lIns="91440" tIns="45720" rIns="91440" bIns="45720" rtlCol="0" anchor="t">
            <a:normAutofit/>
          </a:bodyPr>
          <a:lstStyle/>
          <a:p>
            <a:r>
              <a:rPr lang="en-US" dirty="0">
                <a:latin typeface="Arial"/>
                <a:cs typeface="Arial"/>
              </a:rPr>
              <a:t>Develop a framework for successful self-study completion</a:t>
            </a:r>
            <a:endParaRPr lang="en-US"/>
          </a:p>
          <a:p>
            <a:r>
              <a:rPr lang="en-US" dirty="0">
                <a:latin typeface="Arial"/>
                <a:cs typeface="Arial"/>
              </a:rPr>
              <a:t>Discuss a suggested timeline for activities in the SI self-study and preparation for the 10-year site visit</a:t>
            </a:r>
          </a:p>
          <a:p>
            <a:r>
              <a:rPr lang="en-US" dirty="0">
                <a:latin typeface="Arial"/>
                <a:cs typeface="Arial"/>
              </a:rPr>
              <a:t>Provide insight and outcomes from actual SI self-studies</a:t>
            </a:r>
          </a:p>
          <a:p>
            <a:r>
              <a:rPr lang="en-US" dirty="0">
                <a:latin typeface="Arial"/>
                <a:cs typeface="Arial"/>
              </a:rPr>
              <a:t>Outline best practices for SI self-study processes, including the self-study committee and all stakeholders</a:t>
            </a:r>
          </a:p>
          <a:p>
            <a:endParaRPr lang="en-US">
              <a:latin typeface="Arial"/>
              <a:cs typeface="Arial"/>
            </a:endParaRPr>
          </a:p>
          <a:p>
            <a:endParaRPr lang="en-US">
              <a:cs typeface="Arial"/>
            </a:endParaRPr>
          </a:p>
          <a:p>
            <a:pPr marL="0" indent="0">
              <a:buNone/>
            </a:pPr>
            <a:endParaRPr lang="en-US">
              <a:cs typeface="Arial"/>
            </a:endParaRPr>
          </a:p>
        </p:txBody>
      </p:sp>
      <p:sp>
        <p:nvSpPr>
          <p:cNvPr id="3" name="Title 2">
            <a:extLst>
              <a:ext uri="{FF2B5EF4-FFF2-40B4-BE49-F238E27FC236}">
                <a16:creationId xmlns:a16="http://schemas.microsoft.com/office/drawing/2014/main" id="{939FC5A7-86DF-B39E-FB63-0F1FFACF3636}"/>
              </a:ext>
            </a:extLst>
          </p:cNvPr>
          <p:cNvSpPr>
            <a:spLocks noGrp="1"/>
          </p:cNvSpPr>
          <p:nvPr>
            <p:ph type="title"/>
          </p:nvPr>
        </p:nvSpPr>
        <p:spPr/>
        <p:txBody>
          <a:bodyPr/>
          <a:lstStyle/>
          <a:p>
            <a:r>
              <a:rPr lang="en-US" dirty="0">
                <a:solidFill>
                  <a:schemeClr val="accent1">
                    <a:lumMod val="50000"/>
                  </a:schemeClr>
                </a:solidFill>
                <a:latin typeface="Arial"/>
                <a:cs typeface="Arial"/>
              </a:rPr>
              <a:t>Learning Objectives</a:t>
            </a:r>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9D8CF38E-D8FE-7F49-4D2D-FED432BB0924}"/>
              </a:ext>
            </a:extLst>
          </p:cNvPr>
          <p:cNvSpPr>
            <a:spLocks noGrp="1"/>
          </p:cNvSpPr>
          <p:nvPr>
            <p:ph type="sldNum" sz="quarter" idx="11"/>
          </p:nvPr>
        </p:nvSpPr>
        <p:spPr/>
        <p:txBody>
          <a:bodyPr/>
          <a:lstStyle/>
          <a:p>
            <a:pPr>
              <a:defRPr/>
            </a:pPr>
            <a:fld id="{6AD68910-38FE-C240-95D4-C063CA8D3DE6}" type="slidenum">
              <a:rPr lang="en-US" altLang="en-US" smtClean="0"/>
              <a:pPr>
                <a:defRPr/>
              </a:pPr>
              <a:t>4</a:t>
            </a:fld>
            <a:endParaRPr lang="en-US" altLang="en-US"/>
          </a:p>
        </p:txBody>
      </p:sp>
      <p:pic>
        <p:nvPicPr>
          <p:cNvPr id="4" name="Picture 5" descr="Shape&#10;&#10;Description automatically generated">
            <a:extLst>
              <a:ext uri="{FF2B5EF4-FFF2-40B4-BE49-F238E27FC236}">
                <a16:creationId xmlns:a16="http://schemas.microsoft.com/office/drawing/2014/main" id="{0501A911-51CC-5411-8F27-0316DB50E836}"/>
              </a:ext>
            </a:extLst>
          </p:cNvPr>
          <p:cNvPicPr>
            <a:picLocks noChangeAspect="1"/>
          </p:cNvPicPr>
          <p:nvPr/>
        </p:nvPicPr>
        <p:blipFill>
          <a:blip r:embed="rId2"/>
          <a:stretch>
            <a:fillRect/>
          </a:stretch>
        </p:blipFill>
        <p:spPr>
          <a:xfrm>
            <a:off x="6405175" y="4728561"/>
            <a:ext cx="2743200" cy="1513490"/>
          </a:xfrm>
          <a:prstGeom prst="rect">
            <a:avLst/>
          </a:prstGeom>
        </p:spPr>
      </p:pic>
      <p:sp>
        <p:nvSpPr>
          <p:cNvPr id="6" name="Footer Placeholder 5">
            <a:extLst>
              <a:ext uri="{FF2B5EF4-FFF2-40B4-BE49-F238E27FC236}">
                <a16:creationId xmlns:a16="http://schemas.microsoft.com/office/drawing/2014/main" id="{D4603AB0-017E-28FA-A270-556BB317AD4F}"/>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343653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D3CD0-2AB8-A034-E9E5-8B63A25C581E}"/>
              </a:ext>
            </a:extLst>
          </p:cNvPr>
          <p:cNvSpPr>
            <a:spLocks noGrp="1"/>
          </p:cNvSpPr>
          <p:nvPr>
            <p:ph idx="1"/>
          </p:nvPr>
        </p:nvSpPr>
        <p:spPr/>
        <p:txBody>
          <a:bodyPr vert="horz" lIns="91440" tIns="45720" rIns="91440" bIns="45720" rtlCol="0" anchor="t">
            <a:normAutofit/>
          </a:bodyPr>
          <a:lstStyle/>
          <a:p>
            <a:pPr marL="0" indent="0">
              <a:buNone/>
            </a:pPr>
            <a:r>
              <a:rPr lang="en-US" b="1" dirty="0">
                <a:solidFill>
                  <a:schemeClr val="accent1">
                    <a:lumMod val="50000"/>
                  </a:schemeClr>
                </a:solidFill>
                <a:latin typeface="Arial"/>
                <a:cs typeface="Arial"/>
              </a:rPr>
              <a:t>WHY: </a:t>
            </a:r>
            <a:r>
              <a:rPr lang="en-US" dirty="0">
                <a:latin typeface="Arial"/>
                <a:cs typeface="Arial"/>
              </a:rPr>
              <a:t>Provides a framework for SI improvement for the next 3-5 years</a:t>
            </a:r>
          </a:p>
          <a:p>
            <a:pPr marL="0" indent="0">
              <a:buNone/>
            </a:pPr>
            <a:r>
              <a:rPr lang="en-US" b="1" dirty="0">
                <a:solidFill>
                  <a:schemeClr val="accent1">
                    <a:lumMod val="50000"/>
                  </a:schemeClr>
                </a:solidFill>
                <a:latin typeface="Arial"/>
                <a:cs typeface="Arial"/>
              </a:rPr>
              <a:t>WHO: </a:t>
            </a:r>
            <a:r>
              <a:rPr lang="en-US" dirty="0">
                <a:latin typeface="Arial"/>
                <a:cs typeface="Arial"/>
              </a:rPr>
              <a:t>A self-study committee composed of major stakeholders of the institution</a:t>
            </a:r>
          </a:p>
          <a:p>
            <a:pPr marL="0" indent="0">
              <a:buNone/>
            </a:pPr>
            <a:r>
              <a:rPr lang="en-US" b="1" dirty="0">
                <a:solidFill>
                  <a:schemeClr val="accent1">
                    <a:lumMod val="50000"/>
                  </a:schemeClr>
                </a:solidFill>
                <a:latin typeface="Arial"/>
                <a:cs typeface="Arial"/>
              </a:rPr>
              <a:t>HOW: </a:t>
            </a:r>
            <a:r>
              <a:rPr lang="en-US" dirty="0">
                <a:latin typeface="Arial"/>
                <a:cs typeface="Arial"/>
              </a:rPr>
              <a:t>The self-study committee analyzes GME performance and identifies actions that can be taken to achieve defined institutional aims </a:t>
            </a:r>
          </a:p>
          <a:p>
            <a:endParaRPr lang="en-US" dirty="0">
              <a:latin typeface="Arial"/>
              <a:cs typeface="Arial"/>
            </a:endParaRPr>
          </a:p>
        </p:txBody>
      </p:sp>
      <p:sp>
        <p:nvSpPr>
          <p:cNvPr id="3" name="Title 2">
            <a:extLst>
              <a:ext uri="{FF2B5EF4-FFF2-40B4-BE49-F238E27FC236}">
                <a16:creationId xmlns:a16="http://schemas.microsoft.com/office/drawing/2014/main" id="{2F1F9474-EE05-2737-8AEB-2B3766B07EB2}"/>
              </a:ext>
            </a:extLst>
          </p:cNvPr>
          <p:cNvSpPr>
            <a:spLocks noGrp="1"/>
          </p:cNvSpPr>
          <p:nvPr>
            <p:ph type="title"/>
          </p:nvPr>
        </p:nvSpPr>
        <p:spPr/>
        <p:txBody>
          <a:bodyPr/>
          <a:lstStyle/>
          <a:p>
            <a:r>
              <a:rPr lang="en-US" dirty="0">
                <a:solidFill>
                  <a:schemeClr val="accent1">
                    <a:lumMod val="50000"/>
                  </a:schemeClr>
                </a:solidFill>
                <a:latin typeface="Arial"/>
                <a:cs typeface="Arial"/>
              </a:rPr>
              <a:t>Institutional Self-Study Framework</a:t>
            </a:r>
            <a:endParaRPr lang="en-US" dirty="0">
              <a:solidFill>
                <a:schemeClr val="accent1">
                  <a:lumMod val="50000"/>
                </a:schemeClr>
              </a:solidFill>
            </a:endParaRPr>
          </a:p>
        </p:txBody>
      </p:sp>
      <p:sp>
        <p:nvSpPr>
          <p:cNvPr id="5" name="Slide Number Placeholder 4">
            <a:extLst>
              <a:ext uri="{FF2B5EF4-FFF2-40B4-BE49-F238E27FC236}">
                <a16:creationId xmlns:a16="http://schemas.microsoft.com/office/drawing/2014/main" id="{44F5A859-E1D0-C325-8780-759554789E05}"/>
              </a:ext>
            </a:extLst>
          </p:cNvPr>
          <p:cNvSpPr>
            <a:spLocks noGrp="1"/>
          </p:cNvSpPr>
          <p:nvPr>
            <p:ph type="sldNum" sz="quarter" idx="11"/>
          </p:nvPr>
        </p:nvSpPr>
        <p:spPr/>
        <p:txBody>
          <a:bodyPr/>
          <a:lstStyle/>
          <a:p>
            <a:pPr>
              <a:defRPr/>
            </a:pPr>
            <a:fld id="{6AD68910-38FE-C240-95D4-C063CA8D3DE6}" type="slidenum">
              <a:rPr lang="en-US" altLang="en-US" smtClean="0"/>
              <a:pPr>
                <a:defRPr/>
              </a:pPr>
              <a:t>5</a:t>
            </a:fld>
            <a:endParaRPr lang="en-US" altLang="en-US"/>
          </a:p>
        </p:txBody>
      </p:sp>
      <p:sp>
        <p:nvSpPr>
          <p:cNvPr id="7" name="Google Shape;77;p12">
            <a:extLst>
              <a:ext uri="{FF2B5EF4-FFF2-40B4-BE49-F238E27FC236}">
                <a16:creationId xmlns:a16="http://schemas.microsoft.com/office/drawing/2014/main" id="{696CF399-DDCA-E82E-6CCF-4A63BB7EDE3E}"/>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pic>
        <p:nvPicPr>
          <p:cNvPr id="8" name="Picture 8" descr="Icon&#10;&#10;Description automatically generated">
            <a:extLst>
              <a:ext uri="{FF2B5EF4-FFF2-40B4-BE49-F238E27FC236}">
                <a16:creationId xmlns:a16="http://schemas.microsoft.com/office/drawing/2014/main" id="{D6FF0156-08A1-D417-30C6-F78F7FEC91F2}"/>
              </a:ext>
            </a:extLst>
          </p:cNvPr>
          <p:cNvPicPr>
            <a:picLocks noChangeAspect="1"/>
          </p:cNvPicPr>
          <p:nvPr/>
        </p:nvPicPr>
        <p:blipFill>
          <a:blip r:embed="rId2"/>
          <a:stretch>
            <a:fillRect/>
          </a:stretch>
        </p:blipFill>
        <p:spPr>
          <a:xfrm>
            <a:off x="5552027" y="4577429"/>
            <a:ext cx="2743200" cy="1772005"/>
          </a:xfrm>
          <a:prstGeom prst="rect">
            <a:avLst/>
          </a:prstGeom>
        </p:spPr>
      </p:pic>
    </p:spTree>
    <p:extLst>
      <p:ext uri="{BB962C8B-B14F-4D97-AF65-F5344CB8AC3E}">
        <p14:creationId xmlns:p14="http://schemas.microsoft.com/office/powerpoint/2010/main" val="3588878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EA12BBF-168A-7489-E290-820387EB1C5A}"/>
              </a:ext>
            </a:extLst>
          </p:cNvPr>
          <p:cNvPicPr>
            <a:picLocks noChangeAspect="1"/>
          </p:cNvPicPr>
          <p:nvPr/>
        </p:nvPicPr>
        <p:blipFill>
          <a:blip r:embed="rId2"/>
          <a:stretch>
            <a:fillRect/>
          </a:stretch>
        </p:blipFill>
        <p:spPr>
          <a:xfrm>
            <a:off x="848773" y="4005423"/>
            <a:ext cx="3093208" cy="2226935"/>
          </a:xfrm>
          <a:prstGeom prst="rect">
            <a:avLst/>
          </a:prstGeom>
        </p:spPr>
      </p:pic>
      <p:pic>
        <p:nvPicPr>
          <p:cNvPr id="10" name="Picture 11" descr="Logo&#10;&#10;Description automatically generated">
            <a:extLst>
              <a:ext uri="{FF2B5EF4-FFF2-40B4-BE49-F238E27FC236}">
                <a16:creationId xmlns:a16="http://schemas.microsoft.com/office/drawing/2014/main" id="{DC530FF2-0012-C9FA-90F8-EB9A82EDA924}"/>
              </a:ext>
            </a:extLst>
          </p:cNvPr>
          <p:cNvPicPr>
            <a:picLocks noChangeAspect="1"/>
          </p:cNvPicPr>
          <p:nvPr/>
        </p:nvPicPr>
        <p:blipFill>
          <a:blip r:embed="rId2"/>
          <a:stretch>
            <a:fillRect/>
          </a:stretch>
        </p:blipFill>
        <p:spPr>
          <a:xfrm>
            <a:off x="6109855" y="1085031"/>
            <a:ext cx="2305687" cy="1647232"/>
          </a:xfrm>
          <a:prstGeom prst="rect">
            <a:avLst/>
          </a:prstGeom>
        </p:spPr>
      </p:pic>
      <p:sp>
        <p:nvSpPr>
          <p:cNvPr id="11" name="Title 2">
            <a:extLst>
              <a:ext uri="{FF2B5EF4-FFF2-40B4-BE49-F238E27FC236}">
                <a16:creationId xmlns:a16="http://schemas.microsoft.com/office/drawing/2014/main" id="{9B137497-7366-9C6F-7E03-843826045540}"/>
              </a:ext>
            </a:extLst>
          </p:cNvPr>
          <p:cNvSpPr>
            <a:spLocks noGrp="1"/>
          </p:cNvSpPr>
          <p:nvPr>
            <p:ph type="title"/>
          </p:nvPr>
        </p:nvSpPr>
        <p:spPr>
          <a:xfrm>
            <a:off x="1989344" y="246466"/>
            <a:ext cx="6526006" cy="1325563"/>
          </a:xfrm>
        </p:spPr>
        <p:txBody>
          <a:bodyPr/>
          <a:lstStyle/>
          <a:p>
            <a:r>
              <a:rPr lang="en-US" dirty="0">
                <a:solidFill>
                  <a:schemeClr val="accent1">
                    <a:lumMod val="50000"/>
                  </a:schemeClr>
                </a:solidFill>
                <a:latin typeface="Arial"/>
                <a:cs typeface="Arial"/>
              </a:rPr>
              <a:t>WHEN: </a:t>
            </a:r>
            <a:r>
              <a:rPr lang="en-US" dirty="0">
                <a:latin typeface="Arial"/>
                <a:cs typeface="Arial"/>
              </a:rPr>
              <a:t>ACGME Timeline</a:t>
            </a:r>
            <a:endParaRPr lang="en-US" dirty="0"/>
          </a:p>
        </p:txBody>
      </p:sp>
      <p:sp>
        <p:nvSpPr>
          <p:cNvPr id="5" name="Slide Number Placeholder 4">
            <a:extLst>
              <a:ext uri="{FF2B5EF4-FFF2-40B4-BE49-F238E27FC236}">
                <a16:creationId xmlns:a16="http://schemas.microsoft.com/office/drawing/2014/main" id="{FD1ADD1D-B4B9-2C80-95DB-243D7A83E066}"/>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6AD68910-38FE-C240-95D4-C063CA8D3DE6}" type="slidenum">
              <a:rPr lang="en-US" altLang="en-US" smtClean="0"/>
              <a:pPr>
                <a:spcAft>
                  <a:spcPts val="600"/>
                </a:spcAft>
                <a:defRPr/>
              </a:pPr>
              <a:t>6</a:t>
            </a:fld>
            <a:endParaRPr lang="en-US" altLang="en-US"/>
          </a:p>
        </p:txBody>
      </p:sp>
      <p:pic>
        <p:nvPicPr>
          <p:cNvPr id="6" name="Picture 6" descr="Letter&#10;&#10;Description automatically generated">
            <a:extLst>
              <a:ext uri="{FF2B5EF4-FFF2-40B4-BE49-F238E27FC236}">
                <a16:creationId xmlns:a16="http://schemas.microsoft.com/office/drawing/2014/main" id="{9AAE6713-EE21-0290-86E9-955A5A113643}"/>
              </a:ext>
            </a:extLst>
          </p:cNvPr>
          <p:cNvPicPr>
            <a:picLocks noGrp="1" noChangeAspect="1"/>
          </p:cNvPicPr>
          <p:nvPr>
            <p:ph idx="1"/>
          </p:nvPr>
        </p:nvPicPr>
        <p:blipFill>
          <a:blip r:embed="rId3"/>
          <a:stretch>
            <a:fillRect/>
          </a:stretch>
        </p:blipFill>
        <p:spPr>
          <a:xfrm>
            <a:off x="628650" y="2626630"/>
            <a:ext cx="7886700" cy="2661760"/>
          </a:xfrm>
          <a:noFill/>
        </p:spPr>
      </p:pic>
      <p:sp>
        <p:nvSpPr>
          <p:cNvPr id="8" name="TextBox 7">
            <a:extLst>
              <a:ext uri="{FF2B5EF4-FFF2-40B4-BE49-F238E27FC236}">
                <a16:creationId xmlns:a16="http://schemas.microsoft.com/office/drawing/2014/main" id="{60833125-D3CC-82DD-0FB1-4404726621BE}"/>
              </a:ext>
            </a:extLst>
          </p:cNvPr>
          <p:cNvSpPr txBox="1"/>
          <p:nvPr/>
        </p:nvSpPr>
        <p:spPr>
          <a:xfrm>
            <a:off x="2843827" y="3680569"/>
            <a:ext cx="2581319" cy="830997"/>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latin typeface="Calibri"/>
                <a:cs typeface="Calibri"/>
              </a:rPr>
              <a:t>Review your Aims at least once (can be included in AIR) and provide updates</a:t>
            </a:r>
          </a:p>
        </p:txBody>
      </p:sp>
      <p:sp>
        <p:nvSpPr>
          <p:cNvPr id="9" name="TextBox 8">
            <a:extLst>
              <a:ext uri="{FF2B5EF4-FFF2-40B4-BE49-F238E27FC236}">
                <a16:creationId xmlns:a16="http://schemas.microsoft.com/office/drawing/2014/main" id="{15E2752E-10C0-1CE8-7B25-05A9F2C38440}"/>
              </a:ext>
            </a:extLst>
          </p:cNvPr>
          <p:cNvSpPr txBox="1"/>
          <p:nvPr/>
        </p:nvSpPr>
        <p:spPr>
          <a:xfrm>
            <a:off x="2843827" y="4708722"/>
            <a:ext cx="2581319" cy="1077218"/>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latin typeface="Calibri"/>
                <a:cs typeface="Calibri"/>
              </a:rPr>
              <a:t>Review requirements for sponsoring institution in relation to your GMEC minutes</a:t>
            </a:r>
          </a:p>
        </p:txBody>
      </p:sp>
      <p:sp>
        <p:nvSpPr>
          <p:cNvPr id="7" name="TextBox 6">
            <a:extLst>
              <a:ext uri="{FF2B5EF4-FFF2-40B4-BE49-F238E27FC236}">
                <a16:creationId xmlns:a16="http://schemas.microsoft.com/office/drawing/2014/main" id="{25436227-C044-D768-853F-A591800A7897}"/>
              </a:ext>
            </a:extLst>
          </p:cNvPr>
          <p:cNvSpPr txBox="1"/>
          <p:nvPr/>
        </p:nvSpPr>
        <p:spPr>
          <a:xfrm>
            <a:off x="339071" y="2105526"/>
            <a:ext cx="1312535" cy="1569660"/>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dirty="0">
                <a:latin typeface="Calibri"/>
                <a:cs typeface="Calibri"/>
              </a:rPr>
              <a:t>Start before you receive your letter. Six months is not enough time. </a:t>
            </a:r>
          </a:p>
        </p:txBody>
      </p:sp>
      <p:sp>
        <p:nvSpPr>
          <p:cNvPr id="2" name="Footer Placeholder 1">
            <a:extLst>
              <a:ext uri="{FF2B5EF4-FFF2-40B4-BE49-F238E27FC236}">
                <a16:creationId xmlns:a16="http://schemas.microsoft.com/office/drawing/2014/main" id="{79138645-C629-123F-D132-A101E5A587D8}"/>
              </a:ext>
            </a:extLst>
          </p:cNvPr>
          <p:cNvSpPr>
            <a:spLocks noGrp="1"/>
          </p:cNvSpPr>
          <p:nvPr>
            <p:ph type="ftr" sz="quarter" idx="10"/>
          </p:nvPr>
        </p:nvSpPr>
        <p:spPr/>
        <p:txBody>
          <a:bodyPr/>
          <a:lstStyle/>
          <a:p>
            <a:pPr>
              <a:defRPr/>
            </a:pPr>
            <a:r>
              <a:rPr lang="en-US"/>
              <a:t>Presented by Partners in Medical Education, Inc. 2022</a:t>
            </a:r>
          </a:p>
        </p:txBody>
      </p:sp>
    </p:spTree>
    <p:extLst>
      <p:ext uri="{BB962C8B-B14F-4D97-AF65-F5344CB8AC3E}">
        <p14:creationId xmlns:p14="http://schemas.microsoft.com/office/powerpoint/2010/main" val="144800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90F024-43F6-A7DB-8EFF-386B2AED681A}"/>
              </a:ext>
            </a:extLst>
          </p:cNvPr>
          <p:cNvSpPr>
            <a:spLocks noGrp="1"/>
          </p:cNvSpPr>
          <p:nvPr>
            <p:ph idx="1"/>
          </p:nvPr>
        </p:nvSpPr>
        <p:spPr>
          <a:xfrm>
            <a:off x="628650" y="1738058"/>
            <a:ext cx="7886700" cy="2980899"/>
          </a:xfrm>
        </p:spPr>
        <p:txBody>
          <a:bodyPr vert="horz" lIns="91440" tIns="45720" rIns="91440" bIns="45720" rtlCol="0" anchor="t">
            <a:normAutofit fontScale="70000" lnSpcReduction="20000"/>
          </a:bodyPr>
          <a:lstStyle/>
          <a:p>
            <a:pPr>
              <a:lnSpc>
                <a:spcPct val="120000"/>
              </a:lnSpc>
            </a:pPr>
            <a:r>
              <a:rPr lang="en-US" b="1" dirty="0">
                <a:latin typeface="Arial"/>
                <a:cs typeface="Arial"/>
              </a:rPr>
              <a:t>Best Practice:</a:t>
            </a:r>
            <a:r>
              <a:rPr lang="en-US" dirty="0">
                <a:latin typeface="Arial"/>
                <a:cs typeface="Arial"/>
              </a:rPr>
              <a:t> Based on the due date for your self-study (see your ACGME ADS for exact date) - plan to start 6 months out</a:t>
            </a:r>
          </a:p>
          <a:p>
            <a:pPr>
              <a:lnSpc>
                <a:spcPct val="120000"/>
              </a:lnSpc>
            </a:pPr>
            <a:r>
              <a:rPr lang="en-US" dirty="0">
                <a:latin typeface="Arial"/>
                <a:cs typeface="Arial"/>
              </a:rPr>
              <a:t>Assemble Self-Study committee (more on next slide)</a:t>
            </a:r>
          </a:p>
          <a:p>
            <a:pPr>
              <a:lnSpc>
                <a:spcPct val="120000"/>
              </a:lnSpc>
            </a:pPr>
            <a:r>
              <a:rPr lang="en-US" dirty="0">
                <a:latin typeface="Arial"/>
                <a:cs typeface="Arial"/>
              </a:rPr>
              <a:t>Develop timeline for Self-Study Committee Meetings </a:t>
            </a:r>
          </a:p>
          <a:p>
            <a:pPr lvl="1">
              <a:lnSpc>
                <a:spcPct val="120000"/>
              </a:lnSpc>
            </a:pPr>
            <a:r>
              <a:rPr lang="en-US" dirty="0">
                <a:latin typeface="Arial"/>
                <a:cs typeface="Arial"/>
              </a:rPr>
              <a:t>plan on at least 4 meetings</a:t>
            </a:r>
          </a:p>
          <a:p>
            <a:pPr lvl="2">
              <a:lnSpc>
                <a:spcPct val="120000"/>
              </a:lnSpc>
            </a:pPr>
            <a:r>
              <a:rPr lang="en-US" dirty="0">
                <a:latin typeface="Arial"/>
                <a:cs typeface="Arial"/>
              </a:rPr>
              <a:t>Mission &amp; SWOT</a:t>
            </a:r>
          </a:p>
          <a:p>
            <a:pPr lvl="2">
              <a:lnSpc>
                <a:spcPct val="120000"/>
              </a:lnSpc>
            </a:pPr>
            <a:r>
              <a:rPr lang="en-US" dirty="0">
                <a:latin typeface="Arial"/>
                <a:cs typeface="Arial"/>
              </a:rPr>
              <a:t>Aims &amp; Determining Survey Data Needed</a:t>
            </a:r>
          </a:p>
          <a:p>
            <a:pPr lvl="2">
              <a:lnSpc>
                <a:spcPct val="120000"/>
              </a:lnSpc>
            </a:pPr>
            <a:r>
              <a:rPr lang="en-US" dirty="0">
                <a:latin typeface="Arial"/>
                <a:cs typeface="Arial"/>
              </a:rPr>
              <a:t>Post Survey Analysis</a:t>
            </a:r>
          </a:p>
          <a:p>
            <a:pPr lvl="2">
              <a:lnSpc>
                <a:spcPct val="120000"/>
              </a:lnSpc>
            </a:pPr>
            <a:r>
              <a:rPr lang="en-US" dirty="0">
                <a:latin typeface="Arial"/>
                <a:cs typeface="Arial"/>
              </a:rPr>
              <a:t>Finalizing Aims/Action Plans</a:t>
            </a:r>
          </a:p>
          <a:p>
            <a:pPr lvl="2"/>
            <a:endParaRPr lang="en-US" dirty="0">
              <a:latin typeface="Arial"/>
              <a:cs typeface="Arial"/>
            </a:endParaRPr>
          </a:p>
        </p:txBody>
      </p:sp>
      <p:sp>
        <p:nvSpPr>
          <p:cNvPr id="3" name="Title 2">
            <a:extLst>
              <a:ext uri="{FF2B5EF4-FFF2-40B4-BE49-F238E27FC236}">
                <a16:creationId xmlns:a16="http://schemas.microsoft.com/office/drawing/2014/main" id="{1E8D2E93-6769-9676-478E-894BF65A7743}"/>
              </a:ext>
            </a:extLst>
          </p:cNvPr>
          <p:cNvSpPr>
            <a:spLocks noGrp="1"/>
          </p:cNvSpPr>
          <p:nvPr>
            <p:ph type="title"/>
          </p:nvPr>
        </p:nvSpPr>
        <p:spPr/>
        <p:txBody>
          <a:bodyPr/>
          <a:lstStyle/>
          <a:p>
            <a:r>
              <a:rPr lang="en-US" dirty="0">
                <a:latin typeface="Arial"/>
                <a:cs typeface="Arial"/>
              </a:rPr>
              <a:t>How do we start?</a:t>
            </a:r>
            <a:endParaRPr lang="en-US" dirty="0"/>
          </a:p>
        </p:txBody>
      </p:sp>
      <p:sp>
        <p:nvSpPr>
          <p:cNvPr id="5" name="Slide Number Placeholder 4">
            <a:extLst>
              <a:ext uri="{FF2B5EF4-FFF2-40B4-BE49-F238E27FC236}">
                <a16:creationId xmlns:a16="http://schemas.microsoft.com/office/drawing/2014/main" id="{921197D9-B4A0-4F2B-F7A1-1C6ACCC58FD1}"/>
              </a:ext>
            </a:extLst>
          </p:cNvPr>
          <p:cNvSpPr>
            <a:spLocks noGrp="1"/>
          </p:cNvSpPr>
          <p:nvPr>
            <p:ph type="sldNum" sz="quarter" idx="11"/>
          </p:nvPr>
        </p:nvSpPr>
        <p:spPr/>
        <p:txBody>
          <a:bodyPr/>
          <a:lstStyle/>
          <a:p>
            <a:pPr>
              <a:defRPr/>
            </a:pPr>
            <a:fld id="{6AD68910-38FE-C240-95D4-C063CA8D3DE6}" type="slidenum">
              <a:rPr lang="en-US" altLang="en-US" smtClean="0"/>
              <a:pPr>
                <a:defRPr/>
              </a:pPr>
              <a:t>7</a:t>
            </a:fld>
            <a:endParaRPr lang="en-US" altLang="en-US"/>
          </a:p>
        </p:txBody>
      </p:sp>
      <p:sp>
        <p:nvSpPr>
          <p:cNvPr id="7" name="Google Shape;77;p12">
            <a:extLst>
              <a:ext uri="{FF2B5EF4-FFF2-40B4-BE49-F238E27FC236}">
                <a16:creationId xmlns:a16="http://schemas.microsoft.com/office/drawing/2014/main" id="{BCDAD494-5712-0C3F-7CE7-AE5309B5F997}"/>
              </a:ext>
            </a:extLst>
          </p:cNvPr>
          <p:cNvSpPr txBox="1">
            <a:spLocks/>
          </p:cNvSpPr>
          <p:nvPr/>
        </p:nvSpPr>
        <p:spPr>
          <a:xfrm>
            <a:off x="3039158" y="6443338"/>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
        <p:nvSpPr>
          <p:cNvPr id="4" name="Freeform 53">
            <a:extLst>
              <a:ext uri="{FF2B5EF4-FFF2-40B4-BE49-F238E27FC236}">
                <a16:creationId xmlns:a16="http://schemas.microsoft.com/office/drawing/2014/main" id="{E8BF858C-3688-474C-924B-4F2ED0836A7F}"/>
              </a:ext>
            </a:extLst>
          </p:cNvPr>
          <p:cNvSpPr/>
          <p:nvPr/>
        </p:nvSpPr>
        <p:spPr>
          <a:xfrm>
            <a:off x="0" y="4718957"/>
            <a:ext cx="9144000" cy="1580986"/>
          </a:xfrm>
          <a:custGeom>
            <a:avLst/>
            <a:gdLst>
              <a:gd name="connsiteX0" fmla="*/ 12188824 w 12188824"/>
              <a:gd name="connsiteY0" fmla="*/ 0 h 3188140"/>
              <a:gd name="connsiteX1" fmla="*/ 12188824 w 12188824"/>
              <a:gd name="connsiteY1" fmla="*/ 3188140 h 3188140"/>
              <a:gd name="connsiteX2" fmla="*/ 0 w 12188824"/>
              <a:gd name="connsiteY2" fmla="*/ 3188140 h 3188140"/>
              <a:gd name="connsiteX3" fmla="*/ 0 w 12188824"/>
              <a:gd name="connsiteY3" fmla="*/ 2075275 h 3188140"/>
              <a:gd name="connsiteX4" fmla="*/ 1685486 w 12188824"/>
              <a:gd name="connsiteY4" fmla="*/ 2379995 h 3188140"/>
              <a:gd name="connsiteX5" fmla="*/ 3927087 w 12188824"/>
              <a:gd name="connsiteY5" fmla="*/ 1549632 h 3188140"/>
              <a:gd name="connsiteX6" fmla="*/ 6282325 w 12188824"/>
              <a:gd name="connsiteY6" fmla="*/ 1418855 h 3188140"/>
              <a:gd name="connsiteX7" fmla="*/ 7647218 w 12188824"/>
              <a:gd name="connsiteY7" fmla="*/ 799892 h 3188140"/>
              <a:gd name="connsiteX8" fmla="*/ 8555666 w 12188824"/>
              <a:gd name="connsiteY8" fmla="*/ 716728 h 3188140"/>
              <a:gd name="connsiteX9" fmla="*/ 9678689 w 12188824"/>
              <a:gd name="connsiteY9" fmla="*/ 879246 h 3188140"/>
              <a:gd name="connsiteX10" fmla="*/ 10264007 w 12188824"/>
              <a:gd name="connsiteY10" fmla="*/ 830364 h 3188140"/>
              <a:gd name="connsiteX11" fmla="*/ 12009961 w 12188824"/>
              <a:gd name="connsiteY11" fmla="*/ 56431 h 318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8824" h="3188140">
                <a:moveTo>
                  <a:pt x="12188824" y="0"/>
                </a:moveTo>
                <a:lnTo>
                  <a:pt x="12188824" y="3188140"/>
                </a:lnTo>
                <a:lnTo>
                  <a:pt x="0" y="3188140"/>
                </a:lnTo>
                <a:lnTo>
                  <a:pt x="0" y="2075275"/>
                </a:lnTo>
                <a:cubicBezTo>
                  <a:pt x="380901" y="2244776"/>
                  <a:pt x="977645" y="2445383"/>
                  <a:pt x="1685486" y="2379995"/>
                </a:cubicBezTo>
                <a:cubicBezTo>
                  <a:pt x="2671384" y="2288579"/>
                  <a:pt x="2813587" y="1778807"/>
                  <a:pt x="3927087" y="1549632"/>
                </a:cubicBezTo>
                <a:cubicBezTo>
                  <a:pt x="5142795" y="1299507"/>
                  <a:pt x="5380858" y="1823880"/>
                  <a:pt x="6282325" y="1418855"/>
                </a:cubicBezTo>
                <a:cubicBezTo>
                  <a:pt x="6737502" y="1214439"/>
                  <a:pt x="6979372" y="944634"/>
                  <a:pt x="7647218" y="799892"/>
                </a:cubicBezTo>
                <a:cubicBezTo>
                  <a:pt x="7871315" y="751009"/>
                  <a:pt x="8167148" y="686891"/>
                  <a:pt x="8555666" y="716728"/>
                </a:cubicBezTo>
                <a:cubicBezTo>
                  <a:pt x="8997512" y="750375"/>
                  <a:pt x="9142253" y="860201"/>
                  <a:pt x="9678689" y="879246"/>
                </a:cubicBezTo>
                <a:cubicBezTo>
                  <a:pt x="9845651" y="884960"/>
                  <a:pt x="10034196" y="872898"/>
                  <a:pt x="10264007" y="830364"/>
                </a:cubicBezTo>
                <a:cubicBezTo>
                  <a:pt x="11111511" y="672052"/>
                  <a:pt x="11170059" y="341889"/>
                  <a:pt x="12009961" y="56431"/>
                </a:cubicBezTo>
                <a:close/>
              </a:path>
            </a:pathLst>
          </a:custGeom>
          <a:solidFill>
            <a:schemeClr val="accent4"/>
          </a:solidFill>
          <a:ln w="6345" cap="flat">
            <a:noFill/>
            <a:prstDash val="solid"/>
            <a:miter/>
          </a:ln>
        </p:spPr>
        <p:txBody>
          <a:bodyPr wrap="square" rtlCol="0" anchor="ctr">
            <a:noAutofit/>
          </a:bodyP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6" name="Graphic 188" descr="Crawl with solid fill">
            <a:extLst>
              <a:ext uri="{FF2B5EF4-FFF2-40B4-BE49-F238E27FC236}">
                <a16:creationId xmlns:a16="http://schemas.microsoft.com/office/drawing/2014/main" id="{EB4A76E0-2B0E-CC41-99C3-321A0B3507F5}"/>
              </a:ext>
            </a:extLst>
          </p:cNvPr>
          <p:cNvGrpSpPr/>
          <p:nvPr/>
        </p:nvGrpSpPr>
        <p:grpSpPr>
          <a:xfrm rot="20115558">
            <a:off x="641732" y="5385368"/>
            <a:ext cx="790263" cy="528637"/>
            <a:chOff x="229493" y="5783301"/>
            <a:chExt cx="790263" cy="528637"/>
          </a:xfrm>
          <a:solidFill>
            <a:schemeClr val="tx2"/>
          </a:solidFill>
        </p:grpSpPr>
        <p:sp>
          <p:nvSpPr>
            <p:cNvPr id="8" name="Freeform 312">
              <a:extLst>
                <a:ext uri="{FF2B5EF4-FFF2-40B4-BE49-F238E27FC236}">
                  <a16:creationId xmlns:a16="http://schemas.microsoft.com/office/drawing/2014/main" id="{0FC2C8AB-076E-6148-A7DD-5C3C8CDBE6AF}"/>
                </a:ext>
              </a:extLst>
            </p:cNvPr>
            <p:cNvSpPr/>
            <p:nvPr/>
          </p:nvSpPr>
          <p:spPr>
            <a:xfrm>
              <a:off x="867356" y="5783301"/>
              <a:ext cx="152400" cy="152399"/>
            </a:xfrm>
            <a:custGeom>
              <a:avLst/>
              <a:gdLst>
                <a:gd name="connsiteX0" fmla="*/ 152400 w 152400"/>
                <a:gd name="connsiteY0" fmla="*/ 76200 h 152399"/>
                <a:gd name="connsiteX1" fmla="*/ 76200 w 152400"/>
                <a:gd name="connsiteY1" fmla="*/ 152400 h 152399"/>
                <a:gd name="connsiteX2" fmla="*/ 0 w 152400"/>
                <a:gd name="connsiteY2" fmla="*/ 76200 h 152399"/>
                <a:gd name="connsiteX3" fmla="*/ 76200 w 152400"/>
                <a:gd name="connsiteY3" fmla="*/ 0 h 152399"/>
                <a:gd name="connsiteX4" fmla="*/ 152400 w 152400"/>
                <a:gd name="connsiteY4" fmla="*/ 76200 h 152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399">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Freeform 313">
              <a:extLst>
                <a:ext uri="{FF2B5EF4-FFF2-40B4-BE49-F238E27FC236}">
                  <a16:creationId xmlns:a16="http://schemas.microsoft.com/office/drawing/2014/main" id="{F3573AED-DED3-2049-90DB-626ED312DE79}"/>
                </a:ext>
              </a:extLst>
            </p:cNvPr>
            <p:cNvSpPr/>
            <p:nvPr/>
          </p:nvSpPr>
          <p:spPr>
            <a:xfrm>
              <a:off x="229493" y="5858804"/>
              <a:ext cx="619765" cy="453134"/>
            </a:xfrm>
            <a:custGeom>
              <a:avLst/>
              <a:gdLst>
                <a:gd name="connsiteX0" fmla="*/ 555948 w 619765"/>
                <a:gd name="connsiteY0" fmla="*/ 12127 h 453134"/>
                <a:gd name="connsiteX1" fmla="*/ 555948 w 619765"/>
                <a:gd name="connsiteY1" fmla="*/ 12127 h 453134"/>
                <a:gd name="connsiteX2" fmla="*/ 229240 w 619765"/>
                <a:gd name="connsiteY2" fmla="*/ 67372 h 453134"/>
                <a:gd name="connsiteX3" fmla="*/ 229240 w 619765"/>
                <a:gd name="connsiteY3" fmla="*/ 67372 h 453134"/>
                <a:gd name="connsiteX4" fmla="*/ 180663 w 619765"/>
                <a:gd name="connsiteY4" fmla="*/ 144524 h 453134"/>
                <a:gd name="connsiteX5" fmla="*/ 180663 w 619765"/>
                <a:gd name="connsiteY5" fmla="*/ 304544 h 453134"/>
                <a:gd name="connsiteX6" fmla="*/ 21595 w 619765"/>
                <a:gd name="connsiteY6" fmla="*/ 379792 h 453134"/>
                <a:gd name="connsiteX7" fmla="*/ 3498 w 619765"/>
                <a:gd name="connsiteY7" fmla="*/ 430274 h 453134"/>
                <a:gd name="connsiteX8" fmla="*/ 37788 w 619765"/>
                <a:gd name="connsiteY8" fmla="*/ 452182 h 453134"/>
                <a:gd name="connsiteX9" fmla="*/ 53980 w 619765"/>
                <a:gd name="connsiteY9" fmla="*/ 448372 h 453134"/>
                <a:gd name="connsiteX10" fmla="*/ 234955 w 619765"/>
                <a:gd name="connsiteY10" fmla="*/ 362647 h 453134"/>
                <a:gd name="connsiteX11" fmla="*/ 256863 w 619765"/>
                <a:gd name="connsiteY11" fmla="*/ 328357 h 453134"/>
                <a:gd name="connsiteX12" fmla="*/ 256863 w 619765"/>
                <a:gd name="connsiteY12" fmla="*/ 189292 h 453134"/>
                <a:gd name="connsiteX13" fmla="*/ 359733 w 619765"/>
                <a:gd name="connsiteY13" fmla="*/ 263587 h 453134"/>
                <a:gd name="connsiteX14" fmla="*/ 290200 w 619765"/>
                <a:gd name="connsiteY14" fmla="*/ 395984 h 453134"/>
                <a:gd name="connsiteX15" fmla="*/ 306393 w 619765"/>
                <a:gd name="connsiteY15" fmla="*/ 447419 h 453134"/>
                <a:gd name="connsiteX16" fmla="*/ 324490 w 619765"/>
                <a:gd name="connsiteY16" fmla="*/ 452182 h 453134"/>
                <a:gd name="connsiteX17" fmla="*/ 357828 w 619765"/>
                <a:gd name="connsiteY17" fmla="*/ 432179 h 453134"/>
                <a:gd name="connsiteX18" fmla="*/ 443553 w 619765"/>
                <a:gd name="connsiteY18" fmla="*/ 270254 h 453134"/>
                <a:gd name="connsiteX19" fmla="*/ 432123 w 619765"/>
                <a:gd name="connsiteY19" fmla="*/ 221677 h 453134"/>
                <a:gd name="connsiteX20" fmla="*/ 355923 w 619765"/>
                <a:gd name="connsiteY20" fmla="*/ 167384 h 453134"/>
                <a:gd name="connsiteX21" fmla="*/ 543565 w 619765"/>
                <a:gd name="connsiteY21" fmla="*/ 167384 h 453134"/>
                <a:gd name="connsiteX22" fmla="*/ 543565 w 619765"/>
                <a:gd name="connsiteY22" fmla="*/ 415034 h 453134"/>
                <a:gd name="connsiteX23" fmla="*/ 581665 w 619765"/>
                <a:gd name="connsiteY23" fmla="*/ 453134 h 453134"/>
                <a:gd name="connsiteX24" fmla="*/ 619765 w 619765"/>
                <a:gd name="connsiteY24" fmla="*/ 415034 h 453134"/>
                <a:gd name="connsiteX25" fmla="*/ 619765 w 619765"/>
                <a:gd name="connsiteY25" fmla="*/ 86422 h 453134"/>
                <a:gd name="connsiteX26" fmla="*/ 555948 w 619765"/>
                <a:gd name="connsiteY26" fmla="*/ 12127 h 45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9765" h="453134">
                  <a:moveTo>
                    <a:pt x="555948" y="12127"/>
                  </a:moveTo>
                  <a:lnTo>
                    <a:pt x="555948" y="12127"/>
                  </a:lnTo>
                  <a:cubicBezTo>
                    <a:pt x="419740" y="-25973"/>
                    <a:pt x="293058" y="34987"/>
                    <a:pt x="229240" y="67372"/>
                  </a:cubicBezTo>
                  <a:lnTo>
                    <a:pt x="229240" y="67372"/>
                  </a:lnTo>
                  <a:cubicBezTo>
                    <a:pt x="200665" y="81659"/>
                    <a:pt x="180663" y="110234"/>
                    <a:pt x="180663" y="144524"/>
                  </a:cubicBezTo>
                  <a:lnTo>
                    <a:pt x="180663" y="304544"/>
                  </a:lnTo>
                  <a:lnTo>
                    <a:pt x="21595" y="379792"/>
                  </a:lnTo>
                  <a:cubicBezTo>
                    <a:pt x="2545" y="388364"/>
                    <a:pt x="-5075" y="411224"/>
                    <a:pt x="3498" y="430274"/>
                  </a:cubicBezTo>
                  <a:cubicBezTo>
                    <a:pt x="10165" y="443609"/>
                    <a:pt x="23500" y="452182"/>
                    <a:pt x="37788" y="452182"/>
                  </a:cubicBezTo>
                  <a:cubicBezTo>
                    <a:pt x="43503" y="452182"/>
                    <a:pt x="49218" y="451229"/>
                    <a:pt x="53980" y="448372"/>
                  </a:cubicBezTo>
                  <a:lnTo>
                    <a:pt x="234955" y="362647"/>
                  </a:lnTo>
                  <a:cubicBezTo>
                    <a:pt x="248290" y="355979"/>
                    <a:pt x="256863" y="342644"/>
                    <a:pt x="256863" y="328357"/>
                  </a:cubicBezTo>
                  <a:lnTo>
                    <a:pt x="256863" y="189292"/>
                  </a:lnTo>
                  <a:lnTo>
                    <a:pt x="359733" y="263587"/>
                  </a:lnTo>
                  <a:lnTo>
                    <a:pt x="290200" y="395984"/>
                  </a:lnTo>
                  <a:cubicBezTo>
                    <a:pt x="280675" y="415034"/>
                    <a:pt x="287343" y="437894"/>
                    <a:pt x="306393" y="447419"/>
                  </a:cubicBezTo>
                  <a:cubicBezTo>
                    <a:pt x="312108" y="450277"/>
                    <a:pt x="317823" y="452182"/>
                    <a:pt x="324490" y="452182"/>
                  </a:cubicBezTo>
                  <a:cubicBezTo>
                    <a:pt x="337825" y="452182"/>
                    <a:pt x="351160" y="444562"/>
                    <a:pt x="357828" y="432179"/>
                  </a:cubicBezTo>
                  <a:lnTo>
                    <a:pt x="443553" y="270254"/>
                  </a:lnTo>
                  <a:cubicBezTo>
                    <a:pt x="452125" y="253109"/>
                    <a:pt x="447363" y="232154"/>
                    <a:pt x="432123" y="221677"/>
                  </a:cubicBezTo>
                  <a:lnTo>
                    <a:pt x="355923" y="167384"/>
                  </a:lnTo>
                  <a:lnTo>
                    <a:pt x="543565" y="167384"/>
                  </a:lnTo>
                  <a:lnTo>
                    <a:pt x="543565" y="415034"/>
                  </a:lnTo>
                  <a:cubicBezTo>
                    <a:pt x="543565" y="435989"/>
                    <a:pt x="560710" y="453134"/>
                    <a:pt x="581665" y="453134"/>
                  </a:cubicBezTo>
                  <a:cubicBezTo>
                    <a:pt x="602620" y="453134"/>
                    <a:pt x="619765" y="435989"/>
                    <a:pt x="619765" y="415034"/>
                  </a:cubicBezTo>
                  <a:lnTo>
                    <a:pt x="619765" y="86422"/>
                  </a:lnTo>
                  <a:cubicBezTo>
                    <a:pt x="618813" y="49274"/>
                    <a:pt x="591190" y="17842"/>
                    <a:pt x="555948" y="12127"/>
                  </a:cubicBezTo>
                  <a:close/>
                </a:path>
              </a:pathLst>
            </a:custGeom>
            <a:grpFill/>
            <a:ln w="9525" cap="flat">
              <a:noFill/>
              <a:prstDash val="solid"/>
              <a:miter/>
            </a:ln>
          </p:spPr>
          <p:txBody>
            <a:bodyPr rtlCol="0" anchor="ct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10" name="Graphic 190" descr="Walk with solid fill">
            <a:extLst>
              <a:ext uri="{FF2B5EF4-FFF2-40B4-BE49-F238E27FC236}">
                <a16:creationId xmlns:a16="http://schemas.microsoft.com/office/drawing/2014/main" id="{79D2E2AD-EAB1-6E4C-B7E9-CBB6810F1ABB}"/>
              </a:ext>
            </a:extLst>
          </p:cNvPr>
          <p:cNvGrpSpPr/>
          <p:nvPr/>
        </p:nvGrpSpPr>
        <p:grpSpPr>
          <a:xfrm rot="20708042">
            <a:off x="3915612" y="4773719"/>
            <a:ext cx="533759" cy="819150"/>
            <a:chOff x="8333469" y="1841808"/>
            <a:chExt cx="533759" cy="819150"/>
          </a:xfrm>
          <a:solidFill>
            <a:schemeClr val="tx2"/>
          </a:solidFill>
        </p:grpSpPr>
        <p:sp>
          <p:nvSpPr>
            <p:cNvPr id="11" name="Freeform 318">
              <a:extLst>
                <a:ext uri="{FF2B5EF4-FFF2-40B4-BE49-F238E27FC236}">
                  <a16:creationId xmlns:a16="http://schemas.microsoft.com/office/drawing/2014/main" id="{7F82F298-96AE-134F-B04C-CA120F8EAE0D}"/>
                </a:ext>
              </a:extLst>
            </p:cNvPr>
            <p:cNvSpPr/>
            <p:nvPr/>
          </p:nvSpPr>
          <p:spPr>
            <a:xfrm>
              <a:off x="8571855" y="1841808"/>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Freeform 319">
              <a:extLst>
                <a:ext uri="{FF2B5EF4-FFF2-40B4-BE49-F238E27FC236}">
                  <a16:creationId xmlns:a16="http://schemas.microsoft.com/office/drawing/2014/main" id="{B4B79BDD-8E6A-8143-A5E7-4F188BA55F41}"/>
                </a:ext>
              </a:extLst>
            </p:cNvPr>
            <p:cNvSpPr/>
            <p:nvPr/>
          </p:nvSpPr>
          <p:spPr>
            <a:xfrm>
              <a:off x="8333469" y="2013258"/>
              <a:ext cx="533759" cy="647700"/>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grpFill/>
            <a:ln w="9525" cap="flat">
              <a:noFill/>
              <a:prstDash val="solid"/>
              <a:miter/>
            </a:ln>
          </p:spPr>
          <p:txBody>
            <a:bodyPr rtlCol="0" anchor="ct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13" name="Graphic 195" descr="Run with solid fill">
            <a:extLst>
              <a:ext uri="{FF2B5EF4-FFF2-40B4-BE49-F238E27FC236}">
                <a16:creationId xmlns:a16="http://schemas.microsoft.com/office/drawing/2014/main" id="{7A7AE0E6-6D3C-014A-8879-8FE0FA2017A3}"/>
              </a:ext>
            </a:extLst>
          </p:cNvPr>
          <p:cNvGrpSpPr/>
          <p:nvPr/>
        </p:nvGrpSpPr>
        <p:grpSpPr>
          <a:xfrm rot="20548979">
            <a:off x="7126989" y="4436946"/>
            <a:ext cx="719322" cy="819150"/>
            <a:chOff x="3587666" y="3694641"/>
            <a:chExt cx="719322" cy="819150"/>
          </a:xfrm>
          <a:solidFill>
            <a:schemeClr val="tx2"/>
          </a:solidFill>
        </p:grpSpPr>
        <p:sp>
          <p:nvSpPr>
            <p:cNvPr id="14" name="Freeform 315">
              <a:extLst>
                <a:ext uri="{FF2B5EF4-FFF2-40B4-BE49-F238E27FC236}">
                  <a16:creationId xmlns:a16="http://schemas.microsoft.com/office/drawing/2014/main" id="{C5FEA2B5-02A1-1549-A72D-79A924729BCD}"/>
                </a:ext>
              </a:extLst>
            </p:cNvPr>
            <p:cNvSpPr/>
            <p:nvPr/>
          </p:nvSpPr>
          <p:spPr>
            <a:xfrm>
              <a:off x="4025817" y="3694641"/>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pFill/>
            <a:ln w="9525" cap="flat">
              <a:noFill/>
              <a:prstDash val="solid"/>
              <a:miter/>
            </a:ln>
          </p:spPr>
          <p:txBody>
            <a:bodyPr rtlCol="0" anchor="ct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Freeform 316">
              <a:extLst>
                <a:ext uri="{FF2B5EF4-FFF2-40B4-BE49-F238E27FC236}">
                  <a16:creationId xmlns:a16="http://schemas.microsoft.com/office/drawing/2014/main" id="{CA6BD2A0-8FF8-D146-ABA6-CDA050F278D3}"/>
                </a:ext>
              </a:extLst>
            </p:cNvPr>
            <p:cNvSpPr/>
            <p:nvPr/>
          </p:nvSpPr>
          <p:spPr>
            <a:xfrm>
              <a:off x="3587666" y="3856566"/>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grpFill/>
            <a:ln w="9525" cap="flat">
              <a:noFill/>
              <a:prstDash val="solid"/>
              <a:miter/>
            </a:ln>
          </p:spPr>
          <p:txBody>
            <a:bodyPr rtlCol="0" anchor="ctr"/>
            <a:ls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Tree>
    <p:extLst>
      <p:ext uri="{BB962C8B-B14F-4D97-AF65-F5344CB8AC3E}">
        <p14:creationId xmlns:p14="http://schemas.microsoft.com/office/powerpoint/2010/main" val="394530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C39FEE-EA43-8806-0C6D-B3C4D1C14007}"/>
              </a:ext>
            </a:extLst>
          </p:cNvPr>
          <p:cNvSpPr>
            <a:spLocks noGrp="1"/>
          </p:cNvSpPr>
          <p:nvPr>
            <p:ph type="title"/>
          </p:nvPr>
        </p:nvSpPr>
        <p:spPr/>
        <p:txBody>
          <a:bodyPr/>
          <a:lstStyle/>
          <a:p>
            <a:r>
              <a:rPr lang="en-US" dirty="0">
                <a:latin typeface="Arial"/>
                <a:cs typeface="Arial"/>
              </a:rPr>
              <a:t>Self-Study Committee</a:t>
            </a:r>
            <a:endParaRPr lang="en-US" dirty="0"/>
          </a:p>
        </p:txBody>
      </p:sp>
      <p:sp>
        <p:nvSpPr>
          <p:cNvPr id="2" name="Content Placeholder 1">
            <a:extLst>
              <a:ext uri="{FF2B5EF4-FFF2-40B4-BE49-F238E27FC236}">
                <a16:creationId xmlns:a16="http://schemas.microsoft.com/office/drawing/2014/main" id="{33E7563C-F335-676B-1A74-D3789795325E}"/>
              </a:ext>
            </a:extLst>
          </p:cNvPr>
          <p:cNvSpPr>
            <a:spLocks noGrp="1"/>
          </p:cNvSpPr>
          <p:nvPr>
            <p:ph sz="half" idx="1"/>
          </p:nvPr>
        </p:nvSpPr>
        <p:spPr/>
        <p:txBody>
          <a:bodyPr vert="horz" lIns="91440" tIns="45720" rIns="91440" bIns="45720" rtlCol="0" anchor="t">
            <a:normAutofit/>
          </a:bodyPr>
          <a:lstStyle/>
          <a:p>
            <a:r>
              <a:rPr lang="en-US" sz="2000" dirty="0">
                <a:latin typeface="Arial"/>
                <a:cs typeface="Arial"/>
              </a:rPr>
              <a:t>Required:</a:t>
            </a:r>
          </a:p>
          <a:p>
            <a:pPr lvl="1"/>
            <a:r>
              <a:rPr lang="en-US" sz="1800" dirty="0">
                <a:latin typeface="Arial"/>
                <a:cs typeface="Arial"/>
              </a:rPr>
              <a:t>DIO (primary responsibility)</a:t>
            </a:r>
          </a:p>
          <a:p>
            <a:pPr lvl="1"/>
            <a:r>
              <a:rPr lang="en-US" sz="1800" dirty="0">
                <a:latin typeface="Arial"/>
                <a:cs typeface="Arial"/>
              </a:rPr>
              <a:t>One or more peer-selected residents/fellows</a:t>
            </a:r>
          </a:p>
          <a:p>
            <a:pPr lvl="1"/>
            <a:r>
              <a:rPr lang="en-US" sz="1800" dirty="0">
                <a:latin typeface="Arial"/>
                <a:cs typeface="Arial"/>
              </a:rPr>
              <a:t>A representative of the senior leadership</a:t>
            </a:r>
          </a:p>
          <a:p>
            <a:pPr lvl="1"/>
            <a:r>
              <a:rPr lang="en-US" sz="1800" dirty="0">
                <a:latin typeface="Arial"/>
                <a:cs typeface="Arial"/>
              </a:rPr>
              <a:t>Institutional coordinator, if the institution has one</a:t>
            </a:r>
          </a:p>
        </p:txBody>
      </p:sp>
      <p:sp>
        <p:nvSpPr>
          <p:cNvPr id="4" name="Content Placeholder 3">
            <a:extLst>
              <a:ext uri="{FF2B5EF4-FFF2-40B4-BE49-F238E27FC236}">
                <a16:creationId xmlns:a16="http://schemas.microsoft.com/office/drawing/2014/main" id="{F70EE55D-A7A6-CD1C-265C-208D1A4503AF}"/>
              </a:ext>
            </a:extLst>
          </p:cNvPr>
          <p:cNvSpPr>
            <a:spLocks noGrp="1"/>
          </p:cNvSpPr>
          <p:nvPr>
            <p:ph sz="half" idx="2"/>
          </p:nvPr>
        </p:nvSpPr>
        <p:spPr>
          <a:xfrm>
            <a:off x="4767943" y="2167228"/>
            <a:ext cx="3886200" cy="4351338"/>
          </a:xfrm>
        </p:spPr>
        <p:txBody>
          <a:bodyPr>
            <a:normAutofit/>
          </a:bodyPr>
          <a:lstStyle/>
          <a:p>
            <a:r>
              <a:rPr lang="en-US" sz="2000" dirty="0">
                <a:latin typeface="Arial"/>
                <a:cs typeface="Arial"/>
              </a:rPr>
              <a:t>Possible members:</a:t>
            </a:r>
          </a:p>
          <a:p>
            <a:pPr lvl="1"/>
            <a:r>
              <a:rPr lang="en-US" sz="1800" dirty="0">
                <a:latin typeface="Arial"/>
                <a:cs typeface="Arial"/>
              </a:rPr>
              <a:t>Program Directors</a:t>
            </a:r>
          </a:p>
          <a:p>
            <a:pPr lvl="1"/>
            <a:r>
              <a:rPr lang="en-US" sz="1800" dirty="0">
                <a:latin typeface="Arial"/>
                <a:cs typeface="Arial"/>
              </a:rPr>
              <a:t>Graduates (those that stayed and those that didn't)</a:t>
            </a:r>
            <a:endParaRPr lang="en-US" sz="1800" dirty="0"/>
          </a:p>
          <a:p>
            <a:pPr lvl="1"/>
            <a:r>
              <a:rPr lang="en-US" sz="1800" dirty="0">
                <a:latin typeface="Arial"/>
                <a:cs typeface="Arial"/>
              </a:rPr>
              <a:t>Service Chiefs</a:t>
            </a:r>
            <a:endParaRPr lang="en-US" sz="1800" dirty="0"/>
          </a:p>
          <a:p>
            <a:pPr lvl="1"/>
            <a:r>
              <a:rPr lang="en-US" sz="1800" dirty="0">
                <a:latin typeface="Arial"/>
                <a:cs typeface="Arial"/>
              </a:rPr>
              <a:t>Patients</a:t>
            </a:r>
          </a:p>
          <a:p>
            <a:pPr lvl="1"/>
            <a:r>
              <a:rPr lang="en-US" sz="1800" dirty="0">
                <a:latin typeface="Arial"/>
                <a:cs typeface="Arial"/>
              </a:rPr>
              <a:t>Community representatives</a:t>
            </a:r>
          </a:p>
          <a:p>
            <a:pPr lvl="1"/>
            <a:r>
              <a:rPr lang="en-US" sz="1800" dirty="0">
                <a:latin typeface="Arial"/>
                <a:cs typeface="Arial"/>
              </a:rPr>
              <a:t>Corporate leadership</a:t>
            </a:r>
          </a:p>
          <a:p>
            <a:pPr lvl="1"/>
            <a:r>
              <a:rPr lang="en-US" sz="1800" dirty="0">
                <a:latin typeface="Arial"/>
                <a:cs typeface="Arial"/>
              </a:rPr>
              <a:t>Additional Senior Leadership</a:t>
            </a:r>
          </a:p>
          <a:p>
            <a:pPr lvl="1"/>
            <a:r>
              <a:rPr lang="en-US" sz="1800" dirty="0">
                <a:latin typeface="Arial"/>
                <a:cs typeface="Arial"/>
              </a:rPr>
              <a:t>Program Coordinators</a:t>
            </a:r>
            <a:endParaRPr lang="en-US" sz="1800" dirty="0">
              <a:cs typeface="Arial"/>
            </a:endParaRPr>
          </a:p>
          <a:p>
            <a:pPr lvl="1"/>
            <a:r>
              <a:rPr lang="en-US" sz="1800" dirty="0">
                <a:latin typeface="Arial"/>
                <a:cs typeface="Arial"/>
              </a:rPr>
              <a:t>Other GME staff</a:t>
            </a:r>
          </a:p>
        </p:txBody>
      </p:sp>
      <p:sp>
        <p:nvSpPr>
          <p:cNvPr id="5" name="Slide Number Placeholder 4">
            <a:extLst>
              <a:ext uri="{FF2B5EF4-FFF2-40B4-BE49-F238E27FC236}">
                <a16:creationId xmlns:a16="http://schemas.microsoft.com/office/drawing/2014/main" id="{503314AC-FA29-99D2-341B-64191D05C22B}"/>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a:p>
        </p:txBody>
      </p:sp>
      <p:sp>
        <p:nvSpPr>
          <p:cNvPr id="9" name="Arrow: Down 8">
            <a:extLst>
              <a:ext uri="{FF2B5EF4-FFF2-40B4-BE49-F238E27FC236}">
                <a16:creationId xmlns:a16="http://schemas.microsoft.com/office/drawing/2014/main" id="{CC3B4908-2E58-65EA-8D4A-D9913794F728}"/>
              </a:ext>
            </a:extLst>
          </p:cNvPr>
          <p:cNvSpPr/>
          <p:nvPr/>
        </p:nvSpPr>
        <p:spPr>
          <a:xfrm>
            <a:off x="6898821" y="156602"/>
            <a:ext cx="2122715" cy="245015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200" dirty="0">
                <a:latin typeface="Arial"/>
                <a:cs typeface="Arial"/>
              </a:rPr>
              <a:t>Think broadly – who is impacted by your trainees?</a:t>
            </a:r>
          </a:p>
        </p:txBody>
      </p:sp>
      <p:sp>
        <p:nvSpPr>
          <p:cNvPr id="7" name="Google Shape;77;p12">
            <a:extLst>
              <a:ext uri="{FF2B5EF4-FFF2-40B4-BE49-F238E27FC236}">
                <a16:creationId xmlns:a16="http://schemas.microsoft.com/office/drawing/2014/main" id="{031D72A0-5C5A-5937-682C-25EA968A155C}"/>
              </a:ext>
            </a:extLst>
          </p:cNvPr>
          <p:cNvSpPr txBox="1">
            <a:spLocks/>
          </p:cNvSpPr>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lgn="ctr">
              <a:spcBef>
                <a:spcPts val="0"/>
              </a:spcBef>
              <a:spcAft>
                <a:spcPts val="0"/>
              </a:spcAft>
              <a:buSzPts val="1400"/>
            </a:pPr>
            <a:r>
              <a:rPr lang="en-US" sz="800" b="0">
                <a:solidFill>
                  <a:schemeClr val="dk1"/>
                </a:solidFill>
                <a:latin typeface="Arial"/>
                <a:ea typeface="Arial"/>
                <a:cs typeface="Arial"/>
                <a:sym typeface="Arial"/>
              </a:rPr>
              <a:t>Presented by Partners in Medical Education, Inc. 2022</a:t>
            </a:r>
          </a:p>
        </p:txBody>
      </p:sp>
      <p:sp>
        <p:nvSpPr>
          <p:cNvPr id="10" name="Arrow: Right 9">
            <a:extLst>
              <a:ext uri="{FF2B5EF4-FFF2-40B4-BE49-F238E27FC236}">
                <a16:creationId xmlns:a16="http://schemas.microsoft.com/office/drawing/2014/main" id="{547FF7D7-F25C-A51A-6781-0FEF2375625C}"/>
              </a:ext>
            </a:extLst>
          </p:cNvPr>
          <p:cNvSpPr/>
          <p:nvPr/>
        </p:nvSpPr>
        <p:spPr>
          <a:xfrm>
            <a:off x="489857" y="4003865"/>
            <a:ext cx="4392386" cy="183406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latin typeface="Arial"/>
                <a:cs typeface="Arial"/>
              </a:rPr>
              <a:t>This is a crucial step – the more work and thought you put into your committee, the more robust your self-study will be (ACGME self-study question)</a:t>
            </a:r>
          </a:p>
        </p:txBody>
      </p:sp>
    </p:spTree>
    <p:extLst>
      <p:ext uri="{BB962C8B-B14F-4D97-AF65-F5344CB8AC3E}">
        <p14:creationId xmlns:p14="http://schemas.microsoft.com/office/powerpoint/2010/main" val="5115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F6385E0-74EB-29D9-E7AA-675562F7DA19}"/>
              </a:ext>
            </a:extLst>
          </p:cNvPr>
          <p:cNvSpPr>
            <a:spLocks noGrp="1"/>
          </p:cNvSpPr>
          <p:nvPr>
            <p:ph type="ftr" sz="quarter" idx="10"/>
          </p:nvPr>
        </p:nvSpPr>
        <p:spPr/>
        <p:txBody>
          <a:bodyPr/>
          <a:lstStyle/>
          <a:p>
            <a:pPr>
              <a:defRPr/>
            </a:pPr>
            <a:r>
              <a:rPr lang="en-US"/>
              <a:t>Presented by Partners in Medical Education, Inc. 2022</a:t>
            </a:r>
          </a:p>
        </p:txBody>
      </p:sp>
      <p:sp>
        <p:nvSpPr>
          <p:cNvPr id="5" name="Slide Number Placeholder 4">
            <a:extLst>
              <a:ext uri="{FF2B5EF4-FFF2-40B4-BE49-F238E27FC236}">
                <a16:creationId xmlns:a16="http://schemas.microsoft.com/office/drawing/2014/main" id="{29A6BAFC-1345-A739-BB22-6BD29AD2EF07}"/>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a:p>
        </p:txBody>
      </p:sp>
      <p:sp>
        <p:nvSpPr>
          <p:cNvPr id="6" name="Freeform 5">
            <a:extLst>
              <a:ext uri="{FF2B5EF4-FFF2-40B4-BE49-F238E27FC236}">
                <a16:creationId xmlns:a16="http://schemas.microsoft.com/office/drawing/2014/main" id="{B4152AE9-A43F-3531-D5B1-ECBFB463E854}"/>
              </a:ext>
            </a:extLst>
          </p:cNvPr>
          <p:cNvSpPr>
            <a:spLocks/>
          </p:cNvSpPr>
          <p:nvPr/>
        </p:nvSpPr>
        <p:spPr bwMode="auto">
          <a:xfrm>
            <a:off x="0" y="1122943"/>
            <a:ext cx="9144000" cy="5054020"/>
          </a:xfrm>
          <a:custGeom>
            <a:avLst/>
            <a:gdLst>
              <a:gd name="T0" fmla="*/ 1200 w 1592"/>
              <a:gd name="T1" fmla="*/ 0 h 876"/>
              <a:gd name="T2" fmla="*/ 916 w 1592"/>
              <a:gd name="T3" fmla="*/ 200 h 876"/>
              <a:gd name="T4" fmla="*/ 550 w 1592"/>
              <a:gd name="T5" fmla="*/ 270 h 876"/>
              <a:gd name="T6" fmla="*/ 380 w 1592"/>
              <a:gd name="T7" fmla="*/ 442 h 876"/>
              <a:gd name="T8" fmla="*/ 18 w 1592"/>
              <a:gd name="T9" fmla="*/ 522 h 876"/>
              <a:gd name="T10" fmla="*/ 0 w 1592"/>
              <a:gd name="T11" fmla="*/ 519 h 876"/>
              <a:gd name="T12" fmla="*/ 0 w 1592"/>
              <a:gd name="T13" fmla="*/ 759 h 876"/>
              <a:gd name="T14" fmla="*/ 178 w 1592"/>
              <a:gd name="T15" fmla="*/ 800 h 876"/>
              <a:gd name="T16" fmla="*/ 592 w 1592"/>
              <a:gd name="T17" fmla="*/ 818 h 876"/>
              <a:gd name="T18" fmla="*/ 990 w 1592"/>
              <a:gd name="T19" fmla="*/ 832 h 876"/>
              <a:gd name="T20" fmla="*/ 1456 w 1592"/>
              <a:gd name="T21" fmla="*/ 810 h 876"/>
              <a:gd name="T22" fmla="*/ 1592 w 1592"/>
              <a:gd name="T23" fmla="*/ 853 h 876"/>
              <a:gd name="T24" fmla="*/ 1592 w 1592"/>
              <a:gd name="T25" fmla="*/ 0 h 876"/>
              <a:gd name="T26" fmla="*/ 1200 w 1592"/>
              <a:gd name="T27" fmla="*/ 0 h 876"/>
              <a:gd name="connsiteX0" fmla="*/ 7703 w 10165"/>
              <a:gd name="connsiteY0" fmla="*/ 0 h 9737"/>
              <a:gd name="connsiteX1" fmla="*/ 5919 w 10165"/>
              <a:gd name="connsiteY1" fmla="*/ 2283 h 9737"/>
              <a:gd name="connsiteX2" fmla="*/ 3620 w 10165"/>
              <a:gd name="connsiteY2" fmla="*/ 3082 h 9737"/>
              <a:gd name="connsiteX3" fmla="*/ 278 w 10165"/>
              <a:gd name="connsiteY3" fmla="*/ 5959 h 9737"/>
              <a:gd name="connsiteX4" fmla="*/ 165 w 10165"/>
              <a:gd name="connsiteY4" fmla="*/ 5925 h 9737"/>
              <a:gd name="connsiteX5" fmla="*/ 165 w 10165"/>
              <a:gd name="connsiteY5" fmla="*/ 8664 h 9737"/>
              <a:gd name="connsiteX6" fmla="*/ 1283 w 10165"/>
              <a:gd name="connsiteY6" fmla="*/ 9132 h 9737"/>
              <a:gd name="connsiteX7" fmla="*/ 3884 w 10165"/>
              <a:gd name="connsiteY7" fmla="*/ 9338 h 9737"/>
              <a:gd name="connsiteX8" fmla="*/ 6384 w 10165"/>
              <a:gd name="connsiteY8" fmla="*/ 9498 h 9737"/>
              <a:gd name="connsiteX9" fmla="*/ 9311 w 10165"/>
              <a:gd name="connsiteY9" fmla="*/ 9247 h 9737"/>
              <a:gd name="connsiteX10" fmla="*/ 10165 w 10165"/>
              <a:gd name="connsiteY10" fmla="*/ 9737 h 9737"/>
              <a:gd name="connsiteX11" fmla="*/ 10165 w 10165"/>
              <a:gd name="connsiteY11" fmla="*/ 0 h 9737"/>
              <a:gd name="connsiteX12" fmla="*/ 7703 w 10165"/>
              <a:gd name="connsiteY12" fmla="*/ 0 h 9737"/>
              <a:gd name="connsiteX0" fmla="*/ 7578 w 10000"/>
              <a:gd name="connsiteY0" fmla="*/ 0 h 10000"/>
              <a:gd name="connsiteX1" fmla="*/ 5823 w 10000"/>
              <a:gd name="connsiteY1" fmla="*/ 2345 h 10000"/>
              <a:gd name="connsiteX2" fmla="*/ 3561 w 10000"/>
              <a:gd name="connsiteY2" fmla="*/ 3165 h 10000"/>
              <a:gd name="connsiteX3" fmla="*/ 273 w 10000"/>
              <a:gd name="connsiteY3" fmla="*/ 6120 h 10000"/>
              <a:gd name="connsiteX4" fmla="*/ 162 w 10000"/>
              <a:gd name="connsiteY4" fmla="*/ 6085 h 10000"/>
              <a:gd name="connsiteX5" fmla="*/ 162 w 10000"/>
              <a:gd name="connsiteY5" fmla="*/ 8898 h 10000"/>
              <a:gd name="connsiteX6" fmla="*/ 1262 w 10000"/>
              <a:gd name="connsiteY6" fmla="*/ 9379 h 10000"/>
              <a:gd name="connsiteX7" fmla="*/ 3821 w 10000"/>
              <a:gd name="connsiteY7" fmla="*/ 9590 h 10000"/>
              <a:gd name="connsiteX8" fmla="*/ 6280 w 10000"/>
              <a:gd name="connsiteY8" fmla="*/ 9755 h 10000"/>
              <a:gd name="connsiteX9" fmla="*/ 9160 w 10000"/>
              <a:gd name="connsiteY9" fmla="*/ 9497 h 10000"/>
              <a:gd name="connsiteX10" fmla="*/ 10000 w 10000"/>
              <a:gd name="connsiteY10" fmla="*/ 10000 h 10000"/>
              <a:gd name="connsiteX11" fmla="*/ 10000 w 10000"/>
              <a:gd name="connsiteY11" fmla="*/ 0 h 10000"/>
              <a:gd name="connsiteX12" fmla="*/ 7578 w 10000"/>
              <a:gd name="connsiteY12" fmla="*/ 0 h 10000"/>
              <a:gd name="connsiteX0" fmla="*/ 7416 w 9838"/>
              <a:gd name="connsiteY0" fmla="*/ 0 h 10000"/>
              <a:gd name="connsiteX1" fmla="*/ 5661 w 9838"/>
              <a:gd name="connsiteY1" fmla="*/ 2345 h 10000"/>
              <a:gd name="connsiteX2" fmla="*/ 3399 w 9838"/>
              <a:gd name="connsiteY2" fmla="*/ 3165 h 10000"/>
              <a:gd name="connsiteX3" fmla="*/ 0 w 9838"/>
              <a:gd name="connsiteY3" fmla="*/ 6085 h 10000"/>
              <a:gd name="connsiteX4" fmla="*/ 0 w 9838"/>
              <a:gd name="connsiteY4" fmla="*/ 8898 h 10000"/>
              <a:gd name="connsiteX5" fmla="*/ 1100 w 9838"/>
              <a:gd name="connsiteY5" fmla="*/ 9379 h 10000"/>
              <a:gd name="connsiteX6" fmla="*/ 3659 w 9838"/>
              <a:gd name="connsiteY6" fmla="*/ 9590 h 10000"/>
              <a:gd name="connsiteX7" fmla="*/ 6118 w 9838"/>
              <a:gd name="connsiteY7" fmla="*/ 9755 h 10000"/>
              <a:gd name="connsiteX8" fmla="*/ 8998 w 9838"/>
              <a:gd name="connsiteY8" fmla="*/ 9497 h 10000"/>
              <a:gd name="connsiteX9" fmla="*/ 9838 w 9838"/>
              <a:gd name="connsiteY9" fmla="*/ 10000 h 10000"/>
              <a:gd name="connsiteX10" fmla="*/ 9838 w 9838"/>
              <a:gd name="connsiteY10" fmla="*/ 0 h 10000"/>
              <a:gd name="connsiteX11" fmla="*/ 7416 w 9838"/>
              <a:gd name="connsiteY11" fmla="*/ 0 h 10000"/>
              <a:gd name="connsiteX0" fmla="*/ 7538 w 10000"/>
              <a:gd name="connsiteY0" fmla="*/ 0 h 10000"/>
              <a:gd name="connsiteX1" fmla="*/ 5754 w 10000"/>
              <a:gd name="connsiteY1" fmla="*/ 2345 h 10000"/>
              <a:gd name="connsiteX2" fmla="*/ 3455 w 10000"/>
              <a:gd name="connsiteY2" fmla="*/ 3165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54 w 10000"/>
              <a:gd name="connsiteY1" fmla="*/ 2345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 name="connsiteX0" fmla="*/ 7538 w 10000"/>
              <a:gd name="connsiteY0" fmla="*/ 0 h 10000"/>
              <a:gd name="connsiteX1" fmla="*/ 5734 w 10000"/>
              <a:gd name="connsiteY1" fmla="*/ 2081 h 10000"/>
              <a:gd name="connsiteX2" fmla="*/ 2594 w 10000"/>
              <a:gd name="connsiteY2" fmla="*/ 3656 h 10000"/>
              <a:gd name="connsiteX3" fmla="*/ 0 w 10000"/>
              <a:gd name="connsiteY3" fmla="*/ 6085 h 10000"/>
              <a:gd name="connsiteX4" fmla="*/ 0 w 10000"/>
              <a:gd name="connsiteY4" fmla="*/ 8898 h 10000"/>
              <a:gd name="connsiteX5" fmla="*/ 1118 w 10000"/>
              <a:gd name="connsiteY5" fmla="*/ 9379 h 10000"/>
              <a:gd name="connsiteX6" fmla="*/ 3719 w 10000"/>
              <a:gd name="connsiteY6" fmla="*/ 9590 h 10000"/>
              <a:gd name="connsiteX7" fmla="*/ 6219 w 10000"/>
              <a:gd name="connsiteY7" fmla="*/ 9755 h 10000"/>
              <a:gd name="connsiteX8" fmla="*/ 9146 w 10000"/>
              <a:gd name="connsiteY8" fmla="*/ 9497 h 10000"/>
              <a:gd name="connsiteX9" fmla="*/ 10000 w 10000"/>
              <a:gd name="connsiteY9" fmla="*/ 10000 h 10000"/>
              <a:gd name="connsiteX10" fmla="*/ 10000 w 10000"/>
              <a:gd name="connsiteY10" fmla="*/ 0 h 10000"/>
              <a:gd name="connsiteX11" fmla="*/ 753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7538" y="0"/>
                </a:moveTo>
                <a:cubicBezTo>
                  <a:pt x="7242" y="1137"/>
                  <a:pt x="6741" y="1888"/>
                  <a:pt x="5734" y="2081"/>
                </a:cubicBezTo>
                <a:cubicBezTo>
                  <a:pt x="4333" y="2350"/>
                  <a:pt x="3743" y="1668"/>
                  <a:pt x="2594" y="3656"/>
                </a:cubicBezTo>
                <a:cubicBezTo>
                  <a:pt x="1445" y="5644"/>
                  <a:pt x="575" y="5130"/>
                  <a:pt x="0" y="6085"/>
                </a:cubicBezTo>
                <a:lnTo>
                  <a:pt x="0" y="8898"/>
                </a:lnTo>
                <a:cubicBezTo>
                  <a:pt x="320" y="8910"/>
                  <a:pt x="691" y="9027"/>
                  <a:pt x="1118" y="9379"/>
                </a:cubicBezTo>
                <a:cubicBezTo>
                  <a:pt x="2236" y="10270"/>
                  <a:pt x="3178" y="9755"/>
                  <a:pt x="3719" y="9590"/>
                </a:cubicBezTo>
                <a:cubicBezTo>
                  <a:pt x="4259" y="9426"/>
                  <a:pt x="4749" y="9519"/>
                  <a:pt x="6219" y="9755"/>
                </a:cubicBezTo>
                <a:cubicBezTo>
                  <a:pt x="7689" y="10000"/>
                  <a:pt x="8254" y="8770"/>
                  <a:pt x="9146" y="9497"/>
                </a:cubicBezTo>
                <a:cubicBezTo>
                  <a:pt x="9548" y="9824"/>
                  <a:pt x="9824" y="9954"/>
                  <a:pt x="10000" y="10000"/>
                </a:cubicBezTo>
                <a:lnTo>
                  <a:pt x="10000" y="0"/>
                </a:lnTo>
                <a:lnTo>
                  <a:pt x="7538"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7" name="Freeform: Shape 6">
            <a:extLst>
              <a:ext uri="{FF2B5EF4-FFF2-40B4-BE49-F238E27FC236}">
                <a16:creationId xmlns:a16="http://schemas.microsoft.com/office/drawing/2014/main" id="{26CC7428-BFF2-37F1-5B58-53A99AE606CC}"/>
              </a:ext>
            </a:extLst>
          </p:cNvPr>
          <p:cNvSpPr/>
          <p:nvPr/>
        </p:nvSpPr>
        <p:spPr>
          <a:xfrm>
            <a:off x="249714" y="4234896"/>
            <a:ext cx="2977377" cy="1597882"/>
          </a:xfrm>
          <a:custGeom>
            <a:avLst/>
            <a:gdLst>
              <a:gd name="connsiteX0" fmla="*/ 837043 w 2033588"/>
              <a:gd name="connsiteY0" fmla="*/ 0 h 1597882"/>
              <a:gd name="connsiteX1" fmla="*/ 1196546 w 2033588"/>
              <a:gd name="connsiteY1" fmla="*/ 0 h 1597882"/>
              <a:gd name="connsiteX2" fmla="*/ 2033588 w 2033588"/>
              <a:gd name="connsiteY2" fmla="*/ 1597882 h 1597882"/>
              <a:gd name="connsiteX3" fmla="*/ 0 w 2033588"/>
              <a:gd name="connsiteY3" fmla="*/ 1597882 h 1597882"/>
              <a:gd name="connsiteX4" fmla="*/ 837043 w 2033588"/>
              <a:gd name="connsiteY4" fmla="*/ 0 h 159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88" h="1597882">
                <a:moveTo>
                  <a:pt x="837043" y="0"/>
                </a:moveTo>
                <a:lnTo>
                  <a:pt x="1196546" y="0"/>
                </a:lnTo>
                <a:lnTo>
                  <a:pt x="2033588" y="1597882"/>
                </a:lnTo>
                <a:lnTo>
                  <a:pt x="0" y="1597882"/>
                </a:lnTo>
                <a:lnTo>
                  <a:pt x="837043" y="0"/>
                </a:lnTo>
                <a:close/>
              </a:path>
            </a:pathLst>
          </a:custGeom>
          <a:gradFill>
            <a:gsLst>
              <a:gs pos="0">
                <a:schemeClr val="bg1">
                  <a:alpha val="1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 name="Rectangle 7">
            <a:extLst>
              <a:ext uri="{FF2B5EF4-FFF2-40B4-BE49-F238E27FC236}">
                <a16:creationId xmlns:a16="http://schemas.microsoft.com/office/drawing/2014/main" id="{8D071629-ABF1-4BB9-A0FD-241772C26490}"/>
              </a:ext>
            </a:extLst>
          </p:cNvPr>
          <p:cNvSpPr>
            <a:spLocks noChangeArrowheads="1"/>
          </p:cNvSpPr>
          <p:nvPr/>
        </p:nvSpPr>
        <p:spPr bwMode="auto">
          <a:xfrm>
            <a:off x="1666165" y="2604867"/>
            <a:ext cx="36119" cy="1143811"/>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9" name="Group 8">
            <a:extLst>
              <a:ext uri="{FF2B5EF4-FFF2-40B4-BE49-F238E27FC236}">
                <a16:creationId xmlns:a16="http://schemas.microsoft.com/office/drawing/2014/main" id="{2EDB9051-2807-91F5-BBD5-70603C040434}"/>
              </a:ext>
            </a:extLst>
          </p:cNvPr>
          <p:cNvGrpSpPr/>
          <p:nvPr/>
        </p:nvGrpSpPr>
        <p:grpSpPr>
          <a:xfrm>
            <a:off x="1368185" y="3610223"/>
            <a:ext cx="635088" cy="755483"/>
            <a:chOff x="3616085" y="2591048"/>
            <a:chExt cx="635088" cy="755483"/>
          </a:xfrm>
        </p:grpSpPr>
        <p:sp>
          <p:nvSpPr>
            <p:cNvPr id="10" name="Oval 9">
              <a:extLst>
                <a:ext uri="{FF2B5EF4-FFF2-40B4-BE49-F238E27FC236}">
                  <a16:creationId xmlns:a16="http://schemas.microsoft.com/office/drawing/2014/main" id="{92DB01B9-924F-02AA-F05A-9721A938DC17}"/>
                </a:ext>
              </a:extLst>
            </p:cNvPr>
            <p:cNvSpPr>
              <a:spLocks noChangeArrowheads="1"/>
            </p:cNvSpPr>
            <p:nvPr/>
          </p:nvSpPr>
          <p:spPr bwMode="auto">
            <a:xfrm>
              <a:off x="3626118" y="3238757"/>
              <a:ext cx="610005" cy="38125"/>
            </a:xfrm>
            <a:prstGeom prst="ellipse">
              <a:avLst/>
            </a:pr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Oval 10">
              <a:extLst>
                <a:ext uri="{FF2B5EF4-FFF2-40B4-BE49-F238E27FC236}">
                  <a16:creationId xmlns:a16="http://schemas.microsoft.com/office/drawing/2014/main" id="{44C8E489-0AA6-4762-3B58-53C729A9FDE5}"/>
                </a:ext>
              </a:extLst>
            </p:cNvPr>
            <p:cNvSpPr>
              <a:spLocks noChangeArrowheads="1"/>
            </p:cNvSpPr>
            <p:nvPr/>
          </p:nvSpPr>
          <p:spPr bwMode="auto">
            <a:xfrm>
              <a:off x="3774606" y="3149885"/>
              <a:ext cx="313029" cy="19664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12">
              <a:extLst>
                <a:ext uri="{FF2B5EF4-FFF2-40B4-BE49-F238E27FC236}">
                  <a16:creationId xmlns:a16="http://schemas.microsoft.com/office/drawing/2014/main" id="{AF385BC1-33FC-024D-BB2F-36DB606C01F8}"/>
                </a:ext>
              </a:extLst>
            </p:cNvPr>
            <p:cNvSpPr>
              <a:spLocks/>
            </p:cNvSpPr>
            <p:nvPr/>
          </p:nvSpPr>
          <p:spPr bwMode="auto">
            <a:xfrm>
              <a:off x="3875940" y="2591048"/>
              <a:ext cx="110363" cy="81267"/>
            </a:xfrm>
            <a:custGeom>
              <a:avLst/>
              <a:gdLst>
                <a:gd name="T0" fmla="*/ 46 w 46"/>
                <a:gd name="T1" fmla="*/ 34 h 34"/>
                <a:gd name="T2" fmla="*/ 43 w 46"/>
                <a:gd name="T3" fmla="*/ 8 h 34"/>
                <a:gd name="T4" fmla="*/ 23 w 46"/>
                <a:gd name="T5" fmla="*/ 1 h 34"/>
                <a:gd name="T6" fmla="*/ 3 w 46"/>
                <a:gd name="T7" fmla="*/ 8 h 34"/>
                <a:gd name="T8" fmla="*/ 0 w 46"/>
                <a:gd name="T9" fmla="*/ 34 h 34"/>
                <a:gd name="T10" fmla="*/ 46 w 46"/>
                <a:gd name="T11" fmla="*/ 34 h 34"/>
              </a:gdLst>
              <a:ahLst/>
              <a:cxnLst>
                <a:cxn ang="0">
                  <a:pos x="T0" y="T1"/>
                </a:cxn>
                <a:cxn ang="0">
                  <a:pos x="T2" y="T3"/>
                </a:cxn>
                <a:cxn ang="0">
                  <a:pos x="T4" y="T5"/>
                </a:cxn>
                <a:cxn ang="0">
                  <a:pos x="T6" y="T7"/>
                </a:cxn>
                <a:cxn ang="0">
                  <a:pos x="T8" y="T9"/>
                </a:cxn>
                <a:cxn ang="0">
                  <a:pos x="T10" y="T11"/>
                </a:cxn>
              </a:cxnLst>
              <a:rect l="0" t="0" r="r" b="b"/>
              <a:pathLst>
                <a:path w="46" h="34">
                  <a:moveTo>
                    <a:pt x="46" y="34"/>
                  </a:moveTo>
                  <a:cubicBezTo>
                    <a:pt x="46" y="34"/>
                    <a:pt x="44" y="14"/>
                    <a:pt x="43" y="8"/>
                  </a:cubicBezTo>
                  <a:cubicBezTo>
                    <a:pt x="42" y="3"/>
                    <a:pt x="33" y="0"/>
                    <a:pt x="23" y="1"/>
                  </a:cubicBezTo>
                  <a:cubicBezTo>
                    <a:pt x="14" y="0"/>
                    <a:pt x="4" y="3"/>
                    <a:pt x="3" y="8"/>
                  </a:cubicBezTo>
                  <a:cubicBezTo>
                    <a:pt x="2" y="14"/>
                    <a:pt x="0" y="34"/>
                    <a:pt x="0" y="34"/>
                  </a:cubicBezTo>
                  <a:lnTo>
                    <a:pt x="46" y="34"/>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13">
              <a:extLst>
                <a:ext uri="{FF2B5EF4-FFF2-40B4-BE49-F238E27FC236}">
                  <a16:creationId xmlns:a16="http://schemas.microsoft.com/office/drawing/2014/main" id="{78ABC3E9-6BAC-7E20-EB94-655D52DFD85F}"/>
                </a:ext>
              </a:extLst>
            </p:cNvPr>
            <p:cNvSpPr>
              <a:spLocks/>
            </p:cNvSpPr>
            <p:nvPr/>
          </p:nvSpPr>
          <p:spPr bwMode="auto">
            <a:xfrm>
              <a:off x="3616085" y="2646229"/>
              <a:ext cx="635088" cy="619034"/>
            </a:xfrm>
            <a:custGeom>
              <a:avLst/>
              <a:gdLst>
                <a:gd name="T0" fmla="*/ 223 w 264"/>
                <a:gd name="T1" fmla="*/ 150 h 259"/>
                <a:gd name="T2" fmla="*/ 174 w 264"/>
                <a:gd name="T3" fmla="*/ 46 h 259"/>
                <a:gd name="T4" fmla="*/ 131 w 264"/>
                <a:gd name="T5" fmla="*/ 0 h 259"/>
                <a:gd name="T6" fmla="*/ 88 w 264"/>
                <a:gd name="T7" fmla="*/ 46 h 259"/>
                <a:gd name="T8" fmla="*/ 39 w 264"/>
                <a:gd name="T9" fmla="*/ 150 h 259"/>
                <a:gd name="T10" fmla="*/ 5 w 264"/>
                <a:gd name="T11" fmla="*/ 259 h 259"/>
                <a:gd name="T12" fmla="*/ 131 w 264"/>
                <a:gd name="T13" fmla="*/ 251 h 259"/>
                <a:gd name="T14" fmla="*/ 258 w 264"/>
                <a:gd name="T15" fmla="*/ 259 h 259"/>
                <a:gd name="T16" fmla="*/ 258 w 264"/>
                <a:gd name="T17" fmla="*/ 259 h 259"/>
                <a:gd name="T18" fmla="*/ 223 w 264"/>
                <a:gd name="T19"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59">
                  <a:moveTo>
                    <a:pt x="223" y="150"/>
                  </a:moveTo>
                  <a:cubicBezTo>
                    <a:pt x="182" y="88"/>
                    <a:pt x="174" y="89"/>
                    <a:pt x="174" y="46"/>
                  </a:cubicBezTo>
                  <a:cubicBezTo>
                    <a:pt x="175" y="4"/>
                    <a:pt x="161" y="0"/>
                    <a:pt x="131" y="0"/>
                  </a:cubicBezTo>
                  <a:cubicBezTo>
                    <a:pt x="101" y="0"/>
                    <a:pt x="87" y="4"/>
                    <a:pt x="88" y="46"/>
                  </a:cubicBezTo>
                  <a:cubicBezTo>
                    <a:pt x="89" y="89"/>
                    <a:pt x="80" y="88"/>
                    <a:pt x="39" y="150"/>
                  </a:cubicBezTo>
                  <a:cubicBezTo>
                    <a:pt x="0" y="210"/>
                    <a:pt x="4" y="254"/>
                    <a:pt x="5" y="259"/>
                  </a:cubicBezTo>
                  <a:cubicBezTo>
                    <a:pt x="8" y="254"/>
                    <a:pt x="63" y="251"/>
                    <a:pt x="131" y="251"/>
                  </a:cubicBezTo>
                  <a:cubicBezTo>
                    <a:pt x="201" y="251"/>
                    <a:pt x="258" y="255"/>
                    <a:pt x="258" y="259"/>
                  </a:cubicBezTo>
                  <a:cubicBezTo>
                    <a:pt x="258" y="259"/>
                    <a:pt x="258" y="259"/>
                    <a:pt x="258" y="259"/>
                  </a:cubicBezTo>
                  <a:cubicBezTo>
                    <a:pt x="258" y="259"/>
                    <a:pt x="264" y="213"/>
                    <a:pt x="223" y="15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14" name="TextBox 13">
            <a:extLst>
              <a:ext uri="{FF2B5EF4-FFF2-40B4-BE49-F238E27FC236}">
                <a16:creationId xmlns:a16="http://schemas.microsoft.com/office/drawing/2014/main" id="{C0333075-464D-984E-95F7-E6CB94402869}"/>
              </a:ext>
            </a:extLst>
          </p:cNvPr>
          <p:cNvSpPr txBox="1"/>
          <p:nvPr/>
        </p:nvSpPr>
        <p:spPr>
          <a:xfrm>
            <a:off x="346532" y="4872238"/>
            <a:ext cx="2778331" cy="807913"/>
          </a:xfrm>
          <a:prstGeom prst="rect">
            <a:avLst/>
          </a:prstGeom>
          <a:noFill/>
        </p:spPr>
        <p:txBody>
          <a:bodyPr wrap="square" lIns="0" tIns="0" rIns="0" bIns="0" rtlCol="0" anchor="t">
            <a:spAutoFit/>
          </a:bodyPr>
          <a:lstStyle/>
          <a:p>
            <a:pPr marL="628650" lvl="1" indent="-171450">
              <a:buFont typeface="Arial" panose="020B0604020202020204" pitchFamily="34" charset="0"/>
              <a:buChar char="•"/>
            </a:pPr>
            <a:r>
              <a:rPr lang="en-US" sz="1050" dirty="0">
                <a:solidFill>
                  <a:schemeClr val="bg1"/>
                </a:solidFill>
                <a:latin typeface="Arial"/>
                <a:cs typeface="Arial"/>
              </a:rPr>
              <a:t>AIR Reports</a:t>
            </a:r>
          </a:p>
          <a:p>
            <a:pPr marL="628650" lvl="1" indent="-171450">
              <a:buFont typeface="Arial" panose="020B0604020202020204" pitchFamily="34" charset="0"/>
              <a:buChar char="•"/>
            </a:pPr>
            <a:r>
              <a:rPr lang="en-US" sz="1050" dirty="0">
                <a:solidFill>
                  <a:schemeClr val="bg1"/>
                </a:solidFill>
                <a:latin typeface="Arial"/>
                <a:cs typeface="Arial"/>
              </a:rPr>
              <a:t>Local strategic planning efforts</a:t>
            </a:r>
          </a:p>
          <a:p>
            <a:pPr marL="628650" lvl="1" indent="-171450">
              <a:buFont typeface="Arial" panose="020B0604020202020204" pitchFamily="34" charset="0"/>
              <a:buChar char="•"/>
            </a:pPr>
            <a:r>
              <a:rPr lang="en-US" sz="1050" dirty="0">
                <a:solidFill>
                  <a:schemeClr val="bg1"/>
                </a:solidFill>
                <a:latin typeface="Arial"/>
                <a:cs typeface="Arial"/>
              </a:rPr>
              <a:t>CLER Reports</a:t>
            </a:r>
            <a:endParaRPr lang="en-US" sz="1050" dirty="0">
              <a:solidFill>
                <a:schemeClr val="bg1"/>
              </a:solidFill>
            </a:endParaRPr>
          </a:p>
          <a:p>
            <a:pPr marL="628650" lvl="1" indent="-171450">
              <a:buFont typeface="Arial" panose="020B0604020202020204" pitchFamily="34" charset="0"/>
              <a:buChar char="•"/>
            </a:pPr>
            <a:r>
              <a:rPr lang="en-US" sz="1050" dirty="0">
                <a:solidFill>
                  <a:schemeClr val="bg1"/>
                </a:solidFill>
                <a:latin typeface="Arial"/>
                <a:cs typeface="Arial"/>
              </a:rPr>
              <a:t>Summaries of program Self-studies</a:t>
            </a:r>
          </a:p>
        </p:txBody>
      </p:sp>
      <p:sp>
        <p:nvSpPr>
          <p:cNvPr id="15" name="TextBox 14">
            <a:extLst>
              <a:ext uri="{FF2B5EF4-FFF2-40B4-BE49-F238E27FC236}">
                <a16:creationId xmlns:a16="http://schemas.microsoft.com/office/drawing/2014/main" id="{EC55E40E-8B4F-242A-A490-BD43A79ED465}"/>
              </a:ext>
            </a:extLst>
          </p:cNvPr>
          <p:cNvSpPr txBox="1"/>
          <p:nvPr/>
        </p:nvSpPr>
        <p:spPr>
          <a:xfrm>
            <a:off x="485749" y="4532139"/>
            <a:ext cx="2394942" cy="307777"/>
          </a:xfrm>
          <a:prstGeom prst="rect">
            <a:avLst/>
          </a:prstGeom>
          <a:noFill/>
        </p:spPr>
        <p:txBody>
          <a:bodyPr wrap="square" lIns="0" tIns="0" rIns="0" bIns="0" rtlCol="0" anchor="b">
            <a:spAutoFit/>
          </a:bodyPr>
          <a:lstStyle/>
          <a:p>
            <a:pPr algn="ctr"/>
            <a:r>
              <a:rPr lang="en-US" b="1" kern="0" dirty="0">
                <a:solidFill>
                  <a:schemeClr val="bg1"/>
                </a:solidFill>
                <a:latin typeface="Segoe UI" panose="020B0502040204020203" pitchFamily="34" charset="0"/>
                <a:ea typeface="Calibri Light" charset="0"/>
                <a:cs typeface="Segoe UI" panose="020B0502040204020203" pitchFamily="34" charset="0"/>
              </a:rPr>
              <a:t>Review Documents</a:t>
            </a:r>
            <a:endParaRPr lang="en-US" b="1" dirty="0">
              <a:solidFill>
                <a:schemeClr val="bg1"/>
              </a:solidFill>
              <a:latin typeface="Segoe UI" panose="020B0502040204020203" pitchFamily="34" charset="0"/>
              <a:ea typeface="Calibri Light" charset="0"/>
              <a:cs typeface="Segoe UI" panose="020B0502040204020203" pitchFamily="34" charset="0"/>
            </a:endParaRPr>
          </a:p>
        </p:txBody>
      </p:sp>
      <p:sp>
        <p:nvSpPr>
          <p:cNvPr id="16" name="Freeform: Shape 15">
            <a:extLst>
              <a:ext uri="{FF2B5EF4-FFF2-40B4-BE49-F238E27FC236}">
                <a16:creationId xmlns:a16="http://schemas.microsoft.com/office/drawing/2014/main" id="{B742385D-B27A-6ADA-02AA-02CF27F798B8}"/>
              </a:ext>
            </a:extLst>
          </p:cNvPr>
          <p:cNvSpPr/>
          <p:nvPr/>
        </p:nvSpPr>
        <p:spPr>
          <a:xfrm>
            <a:off x="2901329" y="3497116"/>
            <a:ext cx="2977377" cy="1597882"/>
          </a:xfrm>
          <a:custGeom>
            <a:avLst/>
            <a:gdLst>
              <a:gd name="connsiteX0" fmla="*/ 837043 w 2033588"/>
              <a:gd name="connsiteY0" fmla="*/ 0 h 1597882"/>
              <a:gd name="connsiteX1" fmla="*/ 1196546 w 2033588"/>
              <a:gd name="connsiteY1" fmla="*/ 0 h 1597882"/>
              <a:gd name="connsiteX2" fmla="*/ 2033588 w 2033588"/>
              <a:gd name="connsiteY2" fmla="*/ 1597882 h 1597882"/>
              <a:gd name="connsiteX3" fmla="*/ 0 w 2033588"/>
              <a:gd name="connsiteY3" fmla="*/ 1597882 h 1597882"/>
              <a:gd name="connsiteX4" fmla="*/ 837043 w 2033588"/>
              <a:gd name="connsiteY4" fmla="*/ 0 h 159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88" h="1597882">
                <a:moveTo>
                  <a:pt x="837043" y="0"/>
                </a:moveTo>
                <a:lnTo>
                  <a:pt x="1196546" y="0"/>
                </a:lnTo>
                <a:lnTo>
                  <a:pt x="2033588" y="1597882"/>
                </a:lnTo>
                <a:lnTo>
                  <a:pt x="0" y="1597882"/>
                </a:lnTo>
                <a:lnTo>
                  <a:pt x="837043" y="0"/>
                </a:lnTo>
                <a:close/>
              </a:path>
            </a:pathLst>
          </a:custGeom>
          <a:gradFill>
            <a:gsLst>
              <a:gs pos="0">
                <a:schemeClr val="bg1">
                  <a:alpha val="1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7" name="Rectangle 16">
            <a:extLst>
              <a:ext uri="{FF2B5EF4-FFF2-40B4-BE49-F238E27FC236}">
                <a16:creationId xmlns:a16="http://schemas.microsoft.com/office/drawing/2014/main" id="{2344BCD8-C53A-019E-500A-AF9F1E188246}"/>
              </a:ext>
            </a:extLst>
          </p:cNvPr>
          <p:cNvSpPr>
            <a:spLocks noChangeArrowheads="1"/>
          </p:cNvSpPr>
          <p:nvPr/>
        </p:nvSpPr>
        <p:spPr bwMode="auto">
          <a:xfrm>
            <a:off x="4370453" y="1834839"/>
            <a:ext cx="36119" cy="1143811"/>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18" name="Group 17">
            <a:extLst>
              <a:ext uri="{FF2B5EF4-FFF2-40B4-BE49-F238E27FC236}">
                <a16:creationId xmlns:a16="http://schemas.microsoft.com/office/drawing/2014/main" id="{07AF7AC9-1245-4550-39ED-FC3A6C97FC10}"/>
              </a:ext>
            </a:extLst>
          </p:cNvPr>
          <p:cNvGrpSpPr/>
          <p:nvPr/>
        </p:nvGrpSpPr>
        <p:grpSpPr>
          <a:xfrm>
            <a:off x="4072473" y="2840195"/>
            <a:ext cx="635088" cy="755483"/>
            <a:chOff x="3616085" y="2591048"/>
            <a:chExt cx="635088" cy="755483"/>
          </a:xfrm>
        </p:grpSpPr>
        <p:sp>
          <p:nvSpPr>
            <p:cNvPr id="19" name="Oval 18">
              <a:extLst>
                <a:ext uri="{FF2B5EF4-FFF2-40B4-BE49-F238E27FC236}">
                  <a16:creationId xmlns:a16="http://schemas.microsoft.com/office/drawing/2014/main" id="{C4932356-61A6-3F5F-F3B6-5E42CB9974F0}"/>
                </a:ext>
              </a:extLst>
            </p:cNvPr>
            <p:cNvSpPr>
              <a:spLocks noChangeArrowheads="1"/>
            </p:cNvSpPr>
            <p:nvPr/>
          </p:nvSpPr>
          <p:spPr bwMode="auto">
            <a:xfrm>
              <a:off x="3626118" y="3238757"/>
              <a:ext cx="610005" cy="38125"/>
            </a:xfrm>
            <a:prstGeom prst="ellipse">
              <a:avLst/>
            </a:pr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Oval 19">
              <a:extLst>
                <a:ext uri="{FF2B5EF4-FFF2-40B4-BE49-F238E27FC236}">
                  <a16:creationId xmlns:a16="http://schemas.microsoft.com/office/drawing/2014/main" id="{0E837870-0A0A-694F-C8A8-1E8780933C95}"/>
                </a:ext>
              </a:extLst>
            </p:cNvPr>
            <p:cNvSpPr>
              <a:spLocks noChangeArrowheads="1"/>
            </p:cNvSpPr>
            <p:nvPr/>
          </p:nvSpPr>
          <p:spPr bwMode="auto">
            <a:xfrm>
              <a:off x="3774606" y="3149885"/>
              <a:ext cx="313029" cy="19664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12">
              <a:extLst>
                <a:ext uri="{FF2B5EF4-FFF2-40B4-BE49-F238E27FC236}">
                  <a16:creationId xmlns:a16="http://schemas.microsoft.com/office/drawing/2014/main" id="{C095565D-BA49-3821-AF7F-A670B8FD7C74}"/>
                </a:ext>
              </a:extLst>
            </p:cNvPr>
            <p:cNvSpPr>
              <a:spLocks/>
            </p:cNvSpPr>
            <p:nvPr/>
          </p:nvSpPr>
          <p:spPr bwMode="auto">
            <a:xfrm>
              <a:off x="3875940" y="2591048"/>
              <a:ext cx="110363" cy="81267"/>
            </a:xfrm>
            <a:custGeom>
              <a:avLst/>
              <a:gdLst>
                <a:gd name="T0" fmla="*/ 46 w 46"/>
                <a:gd name="T1" fmla="*/ 34 h 34"/>
                <a:gd name="T2" fmla="*/ 43 w 46"/>
                <a:gd name="T3" fmla="*/ 8 h 34"/>
                <a:gd name="T4" fmla="*/ 23 w 46"/>
                <a:gd name="T5" fmla="*/ 1 h 34"/>
                <a:gd name="T6" fmla="*/ 3 w 46"/>
                <a:gd name="T7" fmla="*/ 8 h 34"/>
                <a:gd name="T8" fmla="*/ 0 w 46"/>
                <a:gd name="T9" fmla="*/ 34 h 34"/>
                <a:gd name="T10" fmla="*/ 46 w 46"/>
                <a:gd name="T11" fmla="*/ 34 h 34"/>
              </a:gdLst>
              <a:ahLst/>
              <a:cxnLst>
                <a:cxn ang="0">
                  <a:pos x="T0" y="T1"/>
                </a:cxn>
                <a:cxn ang="0">
                  <a:pos x="T2" y="T3"/>
                </a:cxn>
                <a:cxn ang="0">
                  <a:pos x="T4" y="T5"/>
                </a:cxn>
                <a:cxn ang="0">
                  <a:pos x="T6" y="T7"/>
                </a:cxn>
                <a:cxn ang="0">
                  <a:pos x="T8" y="T9"/>
                </a:cxn>
                <a:cxn ang="0">
                  <a:pos x="T10" y="T11"/>
                </a:cxn>
              </a:cxnLst>
              <a:rect l="0" t="0" r="r" b="b"/>
              <a:pathLst>
                <a:path w="46" h="34">
                  <a:moveTo>
                    <a:pt x="46" y="34"/>
                  </a:moveTo>
                  <a:cubicBezTo>
                    <a:pt x="46" y="34"/>
                    <a:pt x="44" y="14"/>
                    <a:pt x="43" y="8"/>
                  </a:cubicBezTo>
                  <a:cubicBezTo>
                    <a:pt x="42" y="3"/>
                    <a:pt x="33" y="0"/>
                    <a:pt x="23" y="1"/>
                  </a:cubicBezTo>
                  <a:cubicBezTo>
                    <a:pt x="14" y="0"/>
                    <a:pt x="4" y="3"/>
                    <a:pt x="3" y="8"/>
                  </a:cubicBezTo>
                  <a:cubicBezTo>
                    <a:pt x="2" y="14"/>
                    <a:pt x="0" y="34"/>
                    <a:pt x="0" y="34"/>
                  </a:cubicBezTo>
                  <a:lnTo>
                    <a:pt x="46" y="34"/>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13">
              <a:extLst>
                <a:ext uri="{FF2B5EF4-FFF2-40B4-BE49-F238E27FC236}">
                  <a16:creationId xmlns:a16="http://schemas.microsoft.com/office/drawing/2014/main" id="{07C9305E-35FE-313A-0F37-8B8A622AC9DD}"/>
                </a:ext>
              </a:extLst>
            </p:cNvPr>
            <p:cNvSpPr>
              <a:spLocks/>
            </p:cNvSpPr>
            <p:nvPr/>
          </p:nvSpPr>
          <p:spPr bwMode="auto">
            <a:xfrm>
              <a:off x="3616085" y="2646229"/>
              <a:ext cx="635088" cy="619034"/>
            </a:xfrm>
            <a:custGeom>
              <a:avLst/>
              <a:gdLst>
                <a:gd name="T0" fmla="*/ 223 w 264"/>
                <a:gd name="T1" fmla="*/ 150 h 259"/>
                <a:gd name="T2" fmla="*/ 174 w 264"/>
                <a:gd name="T3" fmla="*/ 46 h 259"/>
                <a:gd name="T4" fmla="*/ 131 w 264"/>
                <a:gd name="T5" fmla="*/ 0 h 259"/>
                <a:gd name="T6" fmla="*/ 88 w 264"/>
                <a:gd name="T7" fmla="*/ 46 h 259"/>
                <a:gd name="T8" fmla="*/ 39 w 264"/>
                <a:gd name="T9" fmla="*/ 150 h 259"/>
                <a:gd name="T10" fmla="*/ 5 w 264"/>
                <a:gd name="T11" fmla="*/ 259 h 259"/>
                <a:gd name="T12" fmla="*/ 131 w 264"/>
                <a:gd name="T13" fmla="*/ 251 h 259"/>
                <a:gd name="T14" fmla="*/ 258 w 264"/>
                <a:gd name="T15" fmla="*/ 259 h 259"/>
                <a:gd name="T16" fmla="*/ 258 w 264"/>
                <a:gd name="T17" fmla="*/ 259 h 259"/>
                <a:gd name="T18" fmla="*/ 223 w 264"/>
                <a:gd name="T19"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59">
                  <a:moveTo>
                    <a:pt x="223" y="150"/>
                  </a:moveTo>
                  <a:cubicBezTo>
                    <a:pt x="182" y="88"/>
                    <a:pt x="174" y="89"/>
                    <a:pt x="174" y="46"/>
                  </a:cubicBezTo>
                  <a:cubicBezTo>
                    <a:pt x="175" y="4"/>
                    <a:pt x="161" y="0"/>
                    <a:pt x="131" y="0"/>
                  </a:cubicBezTo>
                  <a:cubicBezTo>
                    <a:pt x="101" y="0"/>
                    <a:pt x="87" y="4"/>
                    <a:pt x="88" y="46"/>
                  </a:cubicBezTo>
                  <a:cubicBezTo>
                    <a:pt x="89" y="89"/>
                    <a:pt x="80" y="88"/>
                    <a:pt x="39" y="150"/>
                  </a:cubicBezTo>
                  <a:cubicBezTo>
                    <a:pt x="0" y="210"/>
                    <a:pt x="4" y="254"/>
                    <a:pt x="5" y="259"/>
                  </a:cubicBezTo>
                  <a:cubicBezTo>
                    <a:pt x="8" y="254"/>
                    <a:pt x="63" y="251"/>
                    <a:pt x="131" y="251"/>
                  </a:cubicBezTo>
                  <a:cubicBezTo>
                    <a:pt x="201" y="251"/>
                    <a:pt x="258" y="255"/>
                    <a:pt x="258" y="259"/>
                  </a:cubicBezTo>
                  <a:cubicBezTo>
                    <a:pt x="258" y="259"/>
                    <a:pt x="258" y="259"/>
                    <a:pt x="258" y="259"/>
                  </a:cubicBezTo>
                  <a:cubicBezTo>
                    <a:pt x="258" y="259"/>
                    <a:pt x="264" y="213"/>
                    <a:pt x="223" y="15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23" name="TextBox 22">
            <a:extLst>
              <a:ext uri="{FF2B5EF4-FFF2-40B4-BE49-F238E27FC236}">
                <a16:creationId xmlns:a16="http://schemas.microsoft.com/office/drawing/2014/main" id="{AD06A936-45AF-0FA1-E47F-E9A475B803DB}"/>
              </a:ext>
            </a:extLst>
          </p:cNvPr>
          <p:cNvSpPr txBox="1"/>
          <p:nvPr/>
        </p:nvSpPr>
        <p:spPr>
          <a:xfrm>
            <a:off x="6490604" y="4049779"/>
            <a:ext cx="2106515" cy="738664"/>
          </a:xfrm>
          <a:prstGeom prst="rect">
            <a:avLst/>
          </a:prstGeom>
          <a:noFill/>
        </p:spPr>
        <p:txBody>
          <a:bodyPr wrap="square" lIns="0" tIns="0" rIns="0" bIns="0" rtlCol="0" anchor="t">
            <a:spAutoFit/>
          </a:bodyPr>
          <a:lstStyle/>
          <a:p>
            <a:pPr marL="171450" indent="-171450">
              <a:buFont typeface="Arial" panose="020B0604020202020204" pitchFamily="34" charset="0"/>
              <a:buChar char="•"/>
            </a:pPr>
            <a:r>
              <a:rPr lang="en-US" sz="1200" dirty="0">
                <a:solidFill>
                  <a:schemeClr val="bg1"/>
                </a:solidFill>
                <a:latin typeface="Arial"/>
                <a:cs typeface="Arial"/>
              </a:rPr>
              <a:t>APE reports to the GMEC</a:t>
            </a:r>
          </a:p>
          <a:p>
            <a:pPr marL="171450" indent="-171450">
              <a:buFont typeface="Arial" panose="020B0604020202020204" pitchFamily="34" charset="0"/>
              <a:buChar char="•"/>
            </a:pPr>
            <a:r>
              <a:rPr lang="en-US" sz="1200" dirty="0">
                <a:solidFill>
                  <a:schemeClr val="bg1"/>
                </a:solidFill>
                <a:latin typeface="Arial"/>
                <a:cs typeface="Arial"/>
              </a:rPr>
              <a:t>ACGME Surveys</a:t>
            </a:r>
          </a:p>
          <a:p>
            <a:pPr marL="171450" indent="-171450">
              <a:buFont typeface="Arial" panose="020B0604020202020204" pitchFamily="34" charset="0"/>
              <a:buChar char="•"/>
            </a:pPr>
            <a:r>
              <a:rPr lang="en-US" sz="1200" dirty="0">
                <a:solidFill>
                  <a:schemeClr val="bg1"/>
                </a:solidFill>
                <a:latin typeface="Arial"/>
                <a:cs typeface="Arial"/>
              </a:rPr>
              <a:t>Trainee feedback (Forums &amp; other Venues)</a:t>
            </a:r>
          </a:p>
        </p:txBody>
      </p:sp>
      <p:sp>
        <p:nvSpPr>
          <p:cNvPr id="24" name="TextBox 23">
            <a:extLst>
              <a:ext uri="{FF2B5EF4-FFF2-40B4-BE49-F238E27FC236}">
                <a16:creationId xmlns:a16="http://schemas.microsoft.com/office/drawing/2014/main" id="{7BB55925-BE72-452C-8293-E13AEC80F4D4}"/>
              </a:ext>
            </a:extLst>
          </p:cNvPr>
          <p:cNvSpPr txBox="1"/>
          <p:nvPr/>
        </p:nvSpPr>
        <p:spPr>
          <a:xfrm>
            <a:off x="6218929" y="2938682"/>
            <a:ext cx="2394942" cy="615553"/>
          </a:xfrm>
          <a:prstGeom prst="rect">
            <a:avLst/>
          </a:prstGeom>
          <a:noFill/>
        </p:spPr>
        <p:txBody>
          <a:bodyPr wrap="square" lIns="0" tIns="0" rIns="0" bIns="0" rtlCol="0" anchor="b">
            <a:spAutoFit/>
          </a:bodyPr>
          <a:lstStyle/>
          <a:p>
            <a:pPr algn="ctr"/>
            <a:r>
              <a:rPr lang="en-US" b="1" kern="0" dirty="0">
                <a:solidFill>
                  <a:schemeClr val="bg1"/>
                </a:solidFill>
                <a:latin typeface="Segoe UI" panose="020B0502040204020203" pitchFamily="34" charset="0"/>
                <a:ea typeface="Calibri Light" charset="0"/>
                <a:cs typeface="Segoe UI" panose="020B0502040204020203" pitchFamily="34" charset="0"/>
              </a:rPr>
              <a:t>Determine areas of Risk</a:t>
            </a:r>
            <a:endParaRPr lang="en-US" b="1" dirty="0">
              <a:solidFill>
                <a:schemeClr val="bg1"/>
              </a:solidFill>
              <a:latin typeface="Segoe UI" panose="020B0502040204020203" pitchFamily="34" charset="0"/>
              <a:ea typeface="Calibri Light" charset="0"/>
              <a:cs typeface="Segoe UI" panose="020B0502040204020203" pitchFamily="34" charset="0"/>
            </a:endParaRPr>
          </a:p>
        </p:txBody>
      </p:sp>
      <p:sp>
        <p:nvSpPr>
          <p:cNvPr id="25" name="Freeform: Shape 24">
            <a:extLst>
              <a:ext uri="{FF2B5EF4-FFF2-40B4-BE49-F238E27FC236}">
                <a16:creationId xmlns:a16="http://schemas.microsoft.com/office/drawing/2014/main" id="{B247E4EF-25C5-0C83-32C6-71994DD4891D}"/>
              </a:ext>
            </a:extLst>
          </p:cNvPr>
          <p:cNvSpPr/>
          <p:nvPr/>
        </p:nvSpPr>
        <p:spPr>
          <a:xfrm>
            <a:off x="5899344" y="2620786"/>
            <a:ext cx="2977377" cy="1597882"/>
          </a:xfrm>
          <a:custGeom>
            <a:avLst/>
            <a:gdLst>
              <a:gd name="connsiteX0" fmla="*/ 837043 w 2033588"/>
              <a:gd name="connsiteY0" fmla="*/ 0 h 1597882"/>
              <a:gd name="connsiteX1" fmla="*/ 1196546 w 2033588"/>
              <a:gd name="connsiteY1" fmla="*/ 0 h 1597882"/>
              <a:gd name="connsiteX2" fmla="*/ 2033588 w 2033588"/>
              <a:gd name="connsiteY2" fmla="*/ 1597882 h 1597882"/>
              <a:gd name="connsiteX3" fmla="*/ 0 w 2033588"/>
              <a:gd name="connsiteY3" fmla="*/ 1597882 h 1597882"/>
              <a:gd name="connsiteX4" fmla="*/ 837043 w 2033588"/>
              <a:gd name="connsiteY4" fmla="*/ 0 h 159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588" h="1597882">
                <a:moveTo>
                  <a:pt x="837043" y="0"/>
                </a:moveTo>
                <a:lnTo>
                  <a:pt x="1196546" y="0"/>
                </a:lnTo>
                <a:lnTo>
                  <a:pt x="2033588" y="1597882"/>
                </a:lnTo>
                <a:lnTo>
                  <a:pt x="0" y="1597882"/>
                </a:lnTo>
                <a:lnTo>
                  <a:pt x="837043" y="0"/>
                </a:lnTo>
                <a:close/>
              </a:path>
            </a:pathLst>
          </a:custGeom>
          <a:gradFill>
            <a:gsLst>
              <a:gs pos="0">
                <a:schemeClr val="bg1">
                  <a:alpha val="12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26" name="Rectangle 25">
            <a:extLst>
              <a:ext uri="{FF2B5EF4-FFF2-40B4-BE49-F238E27FC236}">
                <a16:creationId xmlns:a16="http://schemas.microsoft.com/office/drawing/2014/main" id="{92757522-F372-8057-F5FF-CB36CDA39AF4}"/>
              </a:ext>
            </a:extLst>
          </p:cNvPr>
          <p:cNvSpPr>
            <a:spLocks noChangeArrowheads="1"/>
          </p:cNvSpPr>
          <p:nvPr/>
        </p:nvSpPr>
        <p:spPr bwMode="auto">
          <a:xfrm>
            <a:off x="7368468" y="967782"/>
            <a:ext cx="36119" cy="1143811"/>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nvGrpSpPr>
          <p:cNvPr id="27" name="Group 26">
            <a:extLst>
              <a:ext uri="{FF2B5EF4-FFF2-40B4-BE49-F238E27FC236}">
                <a16:creationId xmlns:a16="http://schemas.microsoft.com/office/drawing/2014/main" id="{A1984A84-6826-7E46-E840-24F0491A1182}"/>
              </a:ext>
            </a:extLst>
          </p:cNvPr>
          <p:cNvGrpSpPr/>
          <p:nvPr/>
        </p:nvGrpSpPr>
        <p:grpSpPr>
          <a:xfrm>
            <a:off x="7070488" y="1973138"/>
            <a:ext cx="635088" cy="755483"/>
            <a:chOff x="3616085" y="2591048"/>
            <a:chExt cx="635088" cy="755483"/>
          </a:xfrm>
        </p:grpSpPr>
        <p:sp>
          <p:nvSpPr>
            <p:cNvPr id="28" name="Oval 27">
              <a:extLst>
                <a:ext uri="{FF2B5EF4-FFF2-40B4-BE49-F238E27FC236}">
                  <a16:creationId xmlns:a16="http://schemas.microsoft.com/office/drawing/2014/main" id="{48782D1A-D69E-0027-292A-5F390EEA6866}"/>
                </a:ext>
              </a:extLst>
            </p:cNvPr>
            <p:cNvSpPr>
              <a:spLocks noChangeArrowheads="1"/>
            </p:cNvSpPr>
            <p:nvPr/>
          </p:nvSpPr>
          <p:spPr bwMode="auto">
            <a:xfrm>
              <a:off x="3626118" y="3238757"/>
              <a:ext cx="610005" cy="38125"/>
            </a:xfrm>
            <a:prstGeom prst="ellipse">
              <a:avLst/>
            </a:prstGeom>
            <a:solidFill>
              <a:schemeClr val="accent3">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Oval 28">
              <a:extLst>
                <a:ext uri="{FF2B5EF4-FFF2-40B4-BE49-F238E27FC236}">
                  <a16:creationId xmlns:a16="http://schemas.microsoft.com/office/drawing/2014/main" id="{539D6A4B-AB36-B3F5-E929-4F252CC611F6}"/>
                </a:ext>
              </a:extLst>
            </p:cNvPr>
            <p:cNvSpPr>
              <a:spLocks noChangeArrowheads="1"/>
            </p:cNvSpPr>
            <p:nvPr/>
          </p:nvSpPr>
          <p:spPr bwMode="auto">
            <a:xfrm>
              <a:off x="3774606" y="3149885"/>
              <a:ext cx="313029" cy="19664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12">
              <a:extLst>
                <a:ext uri="{FF2B5EF4-FFF2-40B4-BE49-F238E27FC236}">
                  <a16:creationId xmlns:a16="http://schemas.microsoft.com/office/drawing/2014/main" id="{D29F388F-7439-596D-7B0B-71C6232395D6}"/>
                </a:ext>
              </a:extLst>
            </p:cNvPr>
            <p:cNvSpPr>
              <a:spLocks/>
            </p:cNvSpPr>
            <p:nvPr/>
          </p:nvSpPr>
          <p:spPr bwMode="auto">
            <a:xfrm>
              <a:off x="3875940" y="2591048"/>
              <a:ext cx="110363" cy="81267"/>
            </a:xfrm>
            <a:custGeom>
              <a:avLst/>
              <a:gdLst>
                <a:gd name="T0" fmla="*/ 46 w 46"/>
                <a:gd name="T1" fmla="*/ 34 h 34"/>
                <a:gd name="T2" fmla="*/ 43 w 46"/>
                <a:gd name="T3" fmla="*/ 8 h 34"/>
                <a:gd name="T4" fmla="*/ 23 w 46"/>
                <a:gd name="T5" fmla="*/ 1 h 34"/>
                <a:gd name="T6" fmla="*/ 3 w 46"/>
                <a:gd name="T7" fmla="*/ 8 h 34"/>
                <a:gd name="T8" fmla="*/ 0 w 46"/>
                <a:gd name="T9" fmla="*/ 34 h 34"/>
                <a:gd name="T10" fmla="*/ 46 w 46"/>
                <a:gd name="T11" fmla="*/ 34 h 34"/>
              </a:gdLst>
              <a:ahLst/>
              <a:cxnLst>
                <a:cxn ang="0">
                  <a:pos x="T0" y="T1"/>
                </a:cxn>
                <a:cxn ang="0">
                  <a:pos x="T2" y="T3"/>
                </a:cxn>
                <a:cxn ang="0">
                  <a:pos x="T4" y="T5"/>
                </a:cxn>
                <a:cxn ang="0">
                  <a:pos x="T6" y="T7"/>
                </a:cxn>
                <a:cxn ang="0">
                  <a:pos x="T8" y="T9"/>
                </a:cxn>
                <a:cxn ang="0">
                  <a:pos x="T10" y="T11"/>
                </a:cxn>
              </a:cxnLst>
              <a:rect l="0" t="0" r="r" b="b"/>
              <a:pathLst>
                <a:path w="46" h="34">
                  <a:moveTo>
                    <a:pt x="46" y="34"/>
                  </a:moveTo>
                  <a:cubicBezTo>
                    <a:pt x="46" y="34"/>
                    <a:pt x="44" y="14"/>
                    <a:pt x="43" y="8"/>
                  </a:cubicBezTo>
                  <a:cubicBezTo>
                    <a:pt x="42" y="3"/>
                    <a:pt x="33" y="0"/>
                    <a:pt x="23" y="1"/>
                  </a:cubicBezTo>
                  <a:cubicBezTo>
                    <a:pt x="14" y="0"/>
                    <a:pt x="4" y="3"/>
                    <a:pt x="3" y="8"/>
                  </a:cubicBezTo>
                  <a:cubicBezTo>
                    <a:pt x="2" y="14"/>
                    <a:pt x="0" y="34"/>
                    <a:pt x="0" y="34"/>
                  </a:cubicBezTo>
                  <a:lnTo>
                    <a:pt x="46" y="34"/>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13">
              <a:extLst>
                <a:ext uri="{FF2B5EF4-FFF2-40B4-BE49-F238E27FC236}">
                  <a16:creationId xmlns:a16="http://schemas.microsoft.com/office/drawing/2014/main" id="{2BA868A8-3A74-C161-A114-0CCF47B0087F}"/>
                </a:ext>
              </a:extLst>
            </p:cNvPr>
            <p:cNvSpPr>
              <a:spLocks/>
            </p:cNvSpPr>
            <p:nvPr/>
          </p:nvSpPr>
          <p:spPr bwMode="auto">
            <a:xfrm>
              <a:off x="3616085" y="2646229"/>
              <a:ext cx="635088" cy="619034"/>
            </a:xfrm>
            <a:custGeom>
              <a:avLst/>
              <a:gdLst>
                <a:gd name="T0" fmla="*/ 223 w 264"/>
                <a:gd name="T1" fmla="*/ 150 h 259"/>
                <a:gd name="T2" fmla="*/ 174 w 264"/>
                <a:gd name="T3" fmla="*/ 46 h 259"/>
                <a:gd name="T4" fmla="*/ 131 w 264"/>
                <a:gd name="T5" fmla="*/ 0 h 259"/>
                <a:gd name="T6" fmla="*/ 88 w 264"/>
                <a:gd name="T7" fmla="*/ 46 h 259"/>
                <a:gd name="T8" fmla="*/ 39 w 264"/>
                <a:gd name="T9" fmla="*/ 150 h 259"/>
                <a:gd name="T10" fmla="*/ 5 w 264"/>
                <a:gd name="T11" fmla="*/ 259 h 259"/>
                <a:gd name="T12" fmla="*/ 131 w 264"/>
                <a:gd name="T13" fmla="*/ 251 h 259"/>
                <a:gd name="T14" fmla="*/ 258 w 264"/>
                <a:gd name="T15" fmla="*/ 259 h 259"/>
                <a:gd name="T16" fmla="*/ 258 w 264"/>
                <a:gd name="T17" fmla="*/ 259 h 259"/>
                <a:gd name="T18" fmla="*/ 223 w 264"/>
                <a:gd name="T19" fmla="*/ 15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59">
                  <a:moveTo>
                    <a:pt x="223" y="150"/>
                  </a:moveTo>
                  <a:cubicBezTo>
                    <a:pt x="182" y="88"/>
                    <a:pt x="174" y="89"/>
                    <a:pt x="174" y="46"/>
                  </a:cubicBezTo>
                  <a:cubicBezTo>
                    <a:pt x="175" y="4"/>
                    <a:pt x="161" y="0"/>
                    <a:pt x="131" y="0"/>
                  </a:cubicBezTo>
                  <a:cubicBezTo>
                    <a:pt x="101" y="0"/>
                    <a:pt x="87" y="4"/>
                    <a:pt x="88" y="46"/>
                  </a:cubicBezTo>
                  <a:cubicBezTo>
                    <a:pt x="89" y="89"/>
                    <a:pt x="80" y="88"/>
                    <a:pt x="39" y="150"/>
                  </a:cubicBezTo>
                  <a:cubicBezTo>
                    <a:pt x="0" y="210"/>
                    <a:pt x="4" y="254"/>
                    <a:pt x="5" y="259"/>
                  </a:cubicBezTo>
                  <a:cubicBezTo>
                    <a:pt x="8" y="254"/>
                    <a:pt x="63" y="251"/>
                    <a:pt x="131" y="251"/>
                  </a:cubicBezTo>
                  <a:cubicBezTo>
                    <a:pt x="201" y="251"/>
                    <a:pt x="258" y="255"/>
                    <a:pt x="258" y="259"/>
                  </a:cubicBezTo>
                  <a:cubicBezTo>
                    <a:pt x="258" y="259"/>
                    <a:pt x="258" y="259"/>
                    <a:pt x="258" y="259"/>
                  </a:cubicBezTo>
                  <a:cubicBezTo>
                    <a:pt x="258" y="259"/>
                    <a:pt x="264" y="213"/>
                    <a:pt x="223" y="150"/>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sp>
        <p:nvSpPr>
          <p:cNvPr id="32" name="TextBox 31">
            <a:extLst>
              <a:ext uri="{FF2B5EF4-FFF2-40B4-BE49-F238E27FC236}">
                <a16:creationId xmlns:a16="http://schemas.microsoft.com/office/drawing/2014/main" id="{F48897E6-5B6C-C993-D3D1-CA05297BA024}"/>
              </a:ext>
            </a:extLst>
          </p:cNvPr>
          <p:cNvSpPr txBox="1"/>
          <p:nvPr/>
        </p:nvSpPr>
        <p:spPr>
          <a:xfrm>
            <a:off x="3452678" y="4367178"/>
            <a:ext cx="1799355" cy="861774"/>
          </a:xfrm>
          <a:prstGeom prst="rect">
            <a:avLst/>
          </a:prstGeom>
          <a:noFill/>
        </p:spPr>
        <p:txBody>
          <a:bodyPr wrap="square" lIns="0" tIns="0" rIns="0" bIns="0" rtlCol="0" anchor="t">
            <a:spAutoFit/>
          </a:bodyPr>
          <a:lstStyle/>
          <a:p>
            <a:pPr algn="ctr"/>
            <a:r>
              <a:rPr lang="en-US" sz="1400" kern="0" dirty="0">
                <a:solidFill>
                  <a:schemeClr val="bg1"/>
                </a:solidFill>
                <a:latin typeface="Segoe UI" panose="020B0502040204020203" pitchFamily="34" charset="0"/>
                <a:ea typeface="Calibri Light" charset="0"/>
                <a:cs typeface="Segoe UI" panose="020B0502040204020203" pitchFamily="34" charset="0"/>
              </a:rPr>
              <a:t>Strengths</a:t>
            </a:r>
          </a:p>
          <a:p>
            <a:pPr algn="ctr"/>
            <a:r>
              <a:rPr lang="en-US" sz="1400" kern="0" dirty="0">
                <a:solidFill>
                  <a:schemeClr val="bg1"/>
                </a:solidFill>
                <a:latin typeface="Segoe UI" panose="020B0502040204020203" pitchFamily="34" charset="0"/>
                <a:ea typeface="Calibri Light" charset="0"/>
                <a:cs typeface="Segoe UI" panose="020B0502040204020203" pitchFamily="34" charset="0"/>
              </a:rPr>
              <a:t>Weaknesses</a:t>
            </a:r>
          </a:p>
          <a:p>
            <a:pPr algn="ctr"/>
            <a:r>
              <a:rPr lang="en-US" sz="1400" kern="0" dirty="0">
                <a:solidFill>
                  <a:schemeClr val="bg1"/>
                </a:solidFill>
                <a:latin typeface="Segoe UI" panose="020B0502040204020203" pitchFamily="34" charset="0"/>
                <a:ea typeface="Calibri Light" charset="0"/>
                <a:cs typeface="Segoe UI" panose="020B0502040204020203" pitchFamily="34" charset="0"/>
              </a:rPr>
              <a:t>Opportunities</a:t>
            </a:r>
          </a:p>
          <a:p>
            <a:pPr algn="ctr"/>
            <a:r>
              <a:rPr lang="en-US" sz="1400" kern="0" dirty="0">
                <a:solidFill>
                  <a:schemeClr val="bg1"/>
                </a:solidFill>
                <a:latin typeface="Segoe UI" panose="020B0502040204020203" pitchFamily="34" charset="0"/>
                <a:ea typeface="Calibri Light" charset="0"/>
                <a:cs typeface="Segoe UI" panose="020B0502040204020203" pitchFamily="34" charset="0"/>
              </a:rPr>
              <a:t>Threats</a:t>
            </a:r>
          </a:p>
        </p:txBody>
      </p:sp>
      <p:sp>
        <p:nvSpPr>
          <p:cNvPr id="33" name="TextBox 32">
            <a:extLst>
              <a:ext uri="{FF2B5EF4-FFF2-40B4-BE49-F238E27FC236}">
                <a16:creationId xmlns:a16="http://schemas.microsoft.com/office/drawing/2014/main" id="{126B68D0-5895-183E-8EC6-68C77FA7DB82}"/>
              </a:ext>
            </a:extLst>
          </p:cNvPr>
          <p:cNvSpPr txBox="1"/>
          <p:nvPr/>
        </p:nvSpPr>
        <p:spPr>
          <a:xfrm>
            <a:off x="3385612" y="4023599"/>
            <a:ext cx="2394942" cy="307777"/>
          </a:xfrm>
          <a:prstGeom prst="rect">
            <a:avLst/>
          </a:prstGeom>
          <a:noFill/>
        </p:spPr>
        <p:txBody>
          <a:bodyPr wrap="square" lIns="0" tIns="0" rIns="0" bIns="0" rtlCol="0" anchor="b">
            <a:spAutoFit/>
          </a:bodyPr>
          <a:lstStyle/>
          <a:p>
            <a:r>
              <a:rPr lang="en-US" dirty="0">
                <a:solidFill>
                  <a:schemeClr val="bg1"/>
                </a:solidFill>
                <a:latin typeface="Arial"/>
                <a:cs typeface="Arial"/>
              </a:rPr>
              <a:t>SWOT Analysis</a:t>
            </a:r>
          </a:p>
        </p:txBody>
      </p:sp>
      <p:sp>
        <p:nvSpPr>
          <p:cNvPr id="34" name="Title 2">
            <a:extLst>
              <a:ext uri="{FF2B5EF4-FFF2-40B4-BE49-F238E27FC236}">
                <a16:creationId xmlns:a16="http://schemas.microsoft.com/office/drawing/2014/main" id="{A710A8CA-F4A7-16D9-95C1-E231E594B981}"/>
              </a:ext>
            </a:extLst>
          </p:cNvPr>
          <p:cNvSpPr>
            <a:spLocks noGrp="1"/>
          </p:cNvSpPr>
          <p:nvPr>
            <p:ph type="title"/>
          </p:nvPr>
        </p:nvSpPr>
        <p:spPr>
          <a:xfrm>
            <a:off x="1989138" y="246063"/>
            <a:ext cx="6526212" cy="1325562"/>
          </a:xfrm>
        </p:spPr>
        <p:txBody>
          <a:bodyPr/>
          <a:lstStyle/>
          <a:p>
            <a:r>
              <a:rPr lang="en-US" dirty="0">
                <a:latin typeface="Arial"/>
                <a:cs typeface="Arial"/>
              </a:rPr>
              <a:t>What do we do?</a:t>
            </a:r>
            <a:endParaRPr lang="en-US" dirty="0"/>
          </a:p>
        </p:txBody>
      </p:sp>
      <p:sp>
        <p:nvSpPr>
          <p:cNvPr id="35" name="TextBox 34">
            <a:extLst>
              <a:ext uri="{FF2B5EF4-FFF2-40B4-BE49-F238E27FC236}">
                <a16:creationId xmlns:a16="http://schemas.microsoft.com/office/drawing/2014/main" id="{9BD6CEEC-CB96-834A-1FFE-647FA9A9CD0F}"/>
              </a:ext>
            </a:extLst>
          </p:cNvPr>
          <p:cNvSpPr txBox="1"/>
          <p:nvPr/>
        </p:nvSpPr>
        <p:spPr>
          <a:xfrm>
            <a:off x="6149164" y="3524233"/>
            <a:ext cx="2648304" cy="430887"/>
          </a:xfrm>
          <a:prstGeom prst="rect">
            <a:avLst/>
          </a:prstGeom>
          <a:noFill/>
        </p:spPr>
        <p:txBody>
          <a:bodyPr wrap="square" lIns="0" tIns="0" rIns="0" bIns="0" rtlCol="0" anchor="t">
            <a:spAutoFit/>
          </a:bodyPr>
          <a:lstStyle/>
          <a:p>
            <a:pPr algn="ctr"/>
            <a:r>
              <a:rPr lang="en-US" sz="1400" dirty="0">
                <a:solidFill>
                  <a:schemeClr val="bg1"/>
                </a:solidFill>
                <a:latin typeface="Arial"/>
                <a:cs typeface="Arial"/>
              </a:rPr>
              <a:t>Existing oversight mechanisms of the SI/GMEC:</a:t>
            </a:r>
          </a:p>
        </p:txBody>
      </p:sp>
    </p:spTree>
    <p:extLst>
      <p:ext uri="{BB962C8B-B14F-4D97-AF65-F5344CB8AC3E}">
        <p14:creationId xmlns:p14="http://schemas.microsoft.com/office/powerpoint/2010/main" val="5905906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b592465-3d56-4da0-b683-2bace713b1a0">
      <UserInfo>
        <DisplayName>Christine Redovan</DisplayName>
        <AccountId>12</AccountId>
        <AccountType/>
      </UserInfo>
      <UserInfo>
        <DisplayName>Carmela Meyer</DisplayName>
        <AccountId>15</AccountId>
        <AccountType/>
      </UserInfo>
      <UserInfo>
        <DisplayName>Heather Peters</DisplayName>
        <AccountId>9</AccountId>
        <AccountType/>
      </UserInfo>
      <UserInfo>
        <DisplayName>Amy Durante</DisplayName>
        <AccountId>13</AccountId>
        <AccountType/>
      </UserInfo>
    </SharedWithUsers>
    <lcf76f155ced4ddcb4097134ff3c332f xmlns="37d4d523-0ecf-4d56-85eb-df9df8851fdb">
      <Terms xmlns="http://schemas.microsoft.com/office/infopath/2007/PartnerControls"/>
    </lcf76f155ced4ddcb4097134ff3c332f>
    <TaxCatchAll xmlns="5b592465-3d56-4da0-b683-2bace713b1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3B7A11D580E14F9BE0484D3412B0B6" ma:contentTypeVersion="9" ma:contentTypeDescription="Create a new document." ma:contentTypeScope="" ma:versionID="185569272dcdb75deea8b9efd0f66946">
  <xsd:schema xmlns:xsd="http://www.w3.org/2001/XMLSchema" xmlns:xs="http://www.w3.org/2001/XMLSchema" xmlns:p="http://schemas.microsoft.com/office/2006/metadata/properties" xmlns:ns2="37d4d523-0ecf-4d56-85eb-df9df8851fdb" xmlns:ns3="5b592465-3d56-4da0-b683-2bace713b1a0" targetNamespace="http://schemas.microsoft.com/office/2006/metadata/properties" ma:root="true" ma:fieldsID="40975ed9deb5eabed15260478ffc6cd6" ns2:_="" ns3:_="">
    <xsd:import namespace="37d4d523-0ecf-4d56-85eb-df9df8851fdb"/>
    <xsd:import namespace="5b592465-3d56-4da0-b683-2bace713b1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d4d523-0ecf-4d56-85eb-df9df8851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ecccba-c4c9-45c7-b798-466261a7ce0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592465-3d56-4da0-b683-2bace713b1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cf033c4-6452-4770-b075-5520ec8e4c3a}" ma:internalName="TaxCatchAll" ma:showField="CatchAllData" ma:web="5b592465-3d56-4da0-b683-2bace713b1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BFF05B-E7F1-4326-AE75-A2378C780FE7}">
  <ds:schemaRefs>
    <ds:schemaRef ds:uri="37d4d523-0ecf-4d56-85eb-df9df8851fdb"/>
    <ds:schemaRef ds:uri="5b592465-3d56-4da0-b683-2bace713b1a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DEB0F79-EF26-48F0-9D97-E1F6C114C368}">
  <ds:schemaRefs>
    <ds:schemaRef ds:uri="37d4d523-0ecf-4d56-85eb-df9df8851fdb"/>
    <ds:schemaRef ds:uri="5b592465-3d56-4da0-b683-2bace713b1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0911789-10B6-4CCC-A31B-82754DFB27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PME-2016</Template>
  <TotalTime>329</TotalTime>
  <Words>2239</Words>
  <Application>Microsoft Office PowerPoint</Application>
  <PresentationFormat>On-screen Show (4:3)</PresentationFormat>
  <Paragraphs>393</Paragraphs>
  <Slides>24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Arial</vt:lpstr>
      <vt:lpstr>Calibri</vt:lpstr>
      <vt:lpstr>Calibri Light</vt:lpstr>
      <vt:lpstr>Cavolini</vt:lpstr>
      <vt:lpstr>Comic Sans MS</vt:lpstr>
      <vt:lpstr>Helvetica</vt:lpstr>
      <vt:lpstr>Open Sans</vt:lpstr>
      <vt:lpstr>Segoe UI</vt:lpstr>
      <vt:lpstr>Wingdings</vt:lpstr>
      <vt:lpstr>PME-2016</vt:lpstr>
      <vt:lpstr>Template PresentationGo</vt:lpstr>
      <vt:lpstr>Please Note…</vt:lpstr>
      <vt:lpstr>Sponsoring Institution Self-Study 101</vt:lpstr>
      <vt:lpstr>PowerPoint Presentation</vt:lpstr>
      <vt:lpstr>Learning Objectives</vt:lpstr>
      <vt:lpstr>Institutional Self-Study Framework</vt:lpstr>
      <vt:lpstr>WHEN: ACGME Timeline</vt:lpstr>
      <vt:lpstr>How do we start?</vt:lpstr>
      <vt:lpstr>Self-Study Committee</vt:lpstr>
      <vt:lpstr>What do we do?</vt:lpstr>
      <vt:lpstr>How to Develop Aims &amp; Action Plans</vt:lpstr>
      <vt:lpstr>Aims</vt:lpstr>
      <vt:lpstr>Aim Example</vt:lpstr>
      <vt:lpstr>Action Plan</vt:lpstr>
      <vt:lpstr>Role of the GMEC, C-Suite &amp; Academic Leadership</vt:lpstr>
      <vt:lpstr>Institutional Self-Study Summary Form</vt:lpstr>
      <vt:lpstr>Sponsoring Institution Strategies from the National Learning Community Initiative</vt:lpstr>
      <vt:lpstr>Once the self-study is submitted</vt:lpstr>
      <vt:lpstr>6 Months prior to 24-Month Mark (scheduled SV date)</vt:lpstr>
      <vt:lpstr>Institution Self-Study Achievements Summary Form</vt:lpstr>
      <vt:lpstr>Self-study findings in action</vt:lpstr>
      <vt:lpstr>A Few More Instructions..</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815</cp:revision>
  <dcterms:created xsi:type="dcterms:W3CDTF">2016-03-20T11:36:31Z</dcterms:created>
  <dcterms:modified xsi:type="dcterms:W3CDTF">2022-12-13T21:52:02Z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0x0101005D3B7A11D580E14F9BE0484D3412B0B6</vt:lpwstr>
  </property>
  <property fmtid="{D5CDD505-2E9C-101B-9397-08002B2CF9AE}" pid="3" name="MediaServiceImageTags">
    <vt:lpwstr/>
  </property>
</Properties>
</file>