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412" r:id="rId1"/>
    <p:sldMasterId id="2147486424" r:id="rId2"/>
  </p:sldMasterIdLst>
  <p:notesMasterIdLst>
    <p:notesMasterId r:id="rId34"/>
  </p:notesMasterIdLst>
  <p:sldIdLst>
    <p:sldId id="398" r:id="rId3"/>
    <p:sldId id="256" r:id="rId4"/>
    <p:sldId id="401" r:id="rId5"/>
    <p:sldId id="324" r:id="rId6"/>
    <p:sldId id="404" r:id="rId7"/>
    <p:sldId id="411" r:id="rId8"/>
    <p:sldId id="429" r:id="rId9"/>
    <p:sldId id="413" r:id="rId10"/>
    <p:sldId id="434" r:id="rId11"/>
    <p:sldId id="456" r:id="rId12"/>
    <p:sldId id="455" r:id="rId13"/>
    <p:sldId id="457" r:id="rId14"/>
    <p:sldId id="451" r:id="rId15"/>
    <p:sldId id="452" r:id="rId16"/>
    <p:sldId id="453" r:id="rId17"/>
    <p:sldId id="454" r:id="rId18"/>
    <p:sldId id="419" r:id="rId19"/>
    <p:sldId id="440" r:id="rId20"/>
    <p:sldId id="441" r:id="rId21"/>
    <p:sldId id="443" r:id="rId22"/>
    <p:sldId id="444" r:id="rId23"/>
    <p:sldId id="446" r:id="rId24"/>
    <p:sldId id="448" r:id="rId25"/>
    <p:sldId id="449" r:id="rId26"/>
    <p:sldId id="445" r:id="rId27"/>
    <p:sldId id="447" r:id="rId28"/>
    <p:sldId id="353" r:id="rId29"/>
    <p:sldId id="458" r:id="rId30"/>
    <p:sldId id="349" r:id="rId31"/>
    <p:sldId id="459" r:id="rId32"/>
    <p:sldId id="322" r:id="rId33"/>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Haynes" initials="CH" lastIdx="1" clrIdx="0">
    <p:extLst>
      <p:ext uri="{19B8F6BF-5375-455C-9EA6-DF929625EA0E}">
        <p15:presenceInfo xmlns:p15="http://schemas.microsoft.com/office/powerpoint/2012/main" userId="S-1-5-21-3605715487-1343149275-3969813285-5194" providerId="AD"/>
      </p:ext>
    </p:extLst>
  </p:cmAuthor>
  <p:cmAuthor id="2" name="Cheryl Haynes" initials="CH [2]" lastIdx="7" clrIdx="1">
    <p:extLst>
      <p:ext uri="{19B8F6BF-5375-455C-9EA6-DF929625EA0E}">
        <p15:presenceInfo xmlns:p15="http://schemas.microsoft.com/office/powerpoint/2012/main" userId="54879926727dbc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92017" autoAdjust="0"/>
  </p:normalViewPr>
  <p:slideViewPr>
    <p:cSldViewPr snapToGrid="0" snapToObjects="1">
      <p:cViewPr varScale="1">
        <p:scale>
          <a:sx n="77" d="100"/>
          <a:sy n="77" d="100"/>
        </p:scale>
        <p:origin x="3110" y="58"/>
      </p:cViewPr>
      <p:guideLst>
        <p:guide orient="horz" pos="2160"/>
        <p:guide pos="2880"/>
      </p:guideLst>
    </p:cSldViewPr>
  </p:slideViewPr>
  <p:notesTextViewPr>
    <p:cViewPr>
      <p:scale>
        <a:sx n="3" d="2"/>
        <a:sy n="3" d="2"/>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10/17/2022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27</a:t>
            </a:fld>
            <a:endParaRPr lang="en-US" dirty="0"/>
          </a:p>
        </p:txBody>
      </p:sp>
    </p:spTree>
    <p:extLst>
      <p:ext uri="{BB962C8B-B14F-4D97-AF65-F5344CB8AC3E}">
        <p14:creationId xmlns:p14="http://schemas.microsoft.com/office/powerpoint/2010/main" val="27118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31</a:t>
            </a:fld>
            <a:endParaRPr lang="en-US" dirty="0"/>
          </a:p>
        </p:txBody>
      </p:sp>
    </p:spTree>
    <p:extLst>
      <p:ext uri="{BB962C8B-B14F-4D97-AF65-F5344CB8AC3E}">
        <p14:creationId xmlns:p14="http://schemas.microsoft.com/office/powerpoint/2010/main" val="151240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0D2A-5DFA-46B5-BED0-BE0528BCA1E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6DA17-3199-4964-9676-5910255F61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98239B-ADAB-45FF-9432-9BE3D925227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6167F58-939A-4330-B5DE-BA07D1D0C9ED}"/>
              </a:ext>
            </a:extLst>
          </p:cNvPr>
          <p:cNvSpPr>
            <a:spLocks noGrp="1"/>
          </p:cNvSpPr>
          <p:nvPr>
            <p:ph type="ftr" sz="quarter" idx="11"/>
          </p:nvPr>
        </p:nvSpPr>
        <p:spPr/>
        <p:txBody>
          <a:bodyPr/>
          <a:lstStyle/>
          <a:p>
            <a:r>
              <a:rPr lang="en-US" dirty="0"/>
              <a:t>Partners In Medical Education, Inc Copyright 2022</a:t>
            </a:r>
          </a:p>
        </p:txBody>
      </p:sp>
      <p:sp>
        <p:nvSpPr>
          <p:cNvPr id="6" name="Slide Number Placeholder 5">
            <a:extLst>
              <a:ext uri="{FF2B5EF4-FFF2-40B4-BE49-F238E27FC236}">
                <a16:creationId xmlns:a16="http://schemas.microsoft.com/office/drawing/2014/main" id="{A03A2B09-C4CC-42E6-B834-6E159987E0BF}"/>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35966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5F92-F709-43D2-8068-6ED65B76F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ACC7A-A8FA-4A48-B4FC-34795A8DB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BB9DC-ACE8-4248-A0A3-C59BFC17797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F62CA7E-1C9E-4544-B4A2-67B1B6B5FEDB}"/>
              </a:ext>
            </a:extLst>
          </p:cNvPr>
          <p:cNvSpPr>
            <a:spLocks noGrp="1"/>
          </p:cNvSpPr>
          <p:nvPr>
            <p:ph type="ftr" sz="quarter" idx="11"/>
          </p:nvPr>
        </p:nvSpPr>
        <p:spPr/>
        <p:txBody>
          <a:bodyPr/>
          <a:lstStyle/>
          <a:p>
            <a:r>
              <a:rPr lang="en-US" dirty="0"/>
              <a:t>Partners In Medical Education, Inc Copyright 2022</a:t>
            </a:r>
          </a:p>
        </p:txBody>
      </p:sp>
      <p:sp>
        <p:nvSpPr>
          <p:cNvPr id="6" name="Slide Number Placeholder 5">
            <a:extLst>
              <a:ext uri="{FF2B5EF4-FFF2-40B4-BE49-F238E27FC236}">
                <a16:creationId xmlns:a16="http://schemas.microsoft.com/office/drawing/2014/main" id="{FA4935AA-77E4-4148-8072-E1EA360ACA9D}"/>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251751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FF2B-8DBC-4F2A-B9E9-3D7B7FD1EA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39E59-619A-41FD-B40A-DBF321EC6AB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9CCE7-C33F-45F0-BFD2-58D6C46B742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052EFBC-302C-43C0-80B0-720A3A8BF11B}"/>
              </a:ext>
            </a:extLst>
          </p:cNvPr>
          <p:cNvSpPr>
            <a:spLocks noGrp="1"/>
          </p:cNvSpPr>
          <p:nvPr>
            <p:ph type="ftr" sz="quarter" idx="11"/>
          </p:nvPr>
        </p:nvSpPr>
        <p:spPr/>
        <p:txBody>
          <a:bodyPr/>
          <a:lstStyle/>
          <a:p>
            <a:r>
              <a:rPr lang="en-US" dirty="0"/>
              <a:t>Partners In Medical Education, Inc Copyright 2022</a:t>
            </a:r>
          </a:p>
        </p:txBody>
      </p:sp>
      <p:sp>
        <p:nvSpPr>
          <p:cNvPr id="6" name="Slide Number Placeholder 5">
            <a:extLst>
              <a:ext uri="{FF2B5EF4-FFF2-40B4-BE49-F238E27FC236}">
                <a16:creationId xmlns:a16="http://schemas.microsoft.com/office/drawing/2014/main" id="{02C1433B-A397-4C0A-807C-E9B7B8E5C850}"/>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143724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B5CB-4021-4CD5-B37A-AE72313DF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1581A-3C2E-442D-9673-1FA410F0104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90292-EAAF-41CB-B30A-3DF2DA742D3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72C83-837A-4A99-A56C-A45D0EB2527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75F87B9-D2DC-4B52-A23F-A62219C47EDC}"/>
              </a:ext>
            </a:extLst>
          </p:cNvPr>
          <p:cNvSpPr>
            <a:spLocks noGrp="1"/>
          </p:cNvSpPr>
          <p:nvPr>
            <p:ph type="ftr" sz="quarter" idx="11"/>
          </p:nvPr>
        </p:nvSpPr>
        <p:spPr/>
        <p:txBody>
          <a:bodyPr/>
          <a:lstStyle/>
          <a:p>
            <a:r>
              <a:rPr lang="en-US" dirty="0"/>
              <a:t>Partners In Medical Education, Inc Copyright 2022</a:t>
            </a:r>
          </a:p>
        </p:txBody>
      </p:sp>
      <p:sp>
        <p:nvSpPr>
          <p:cNvPr id="7" name="Slide Number Placeholder 6">
            <a:extLst>
              <a:ext uri="{FF2B5EF4-FFF2-40B4-BE49-F238E27FC236}">
                <a16:creationId xmlns:a16="http://schemas.microsoft.com/office/drawing/2014/main" id="{E3E2365B-6DBD-4E81-A3C8-E1921E0E5449}"/>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104576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0370-94EA-44B4-9C3B-65B77AE0366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6BC24-4CA3-4103-A3D1-F726E84ED7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1A8AC-47E3-4D7F-BAD7-A881BEC5F25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23511F-96F5-4425-9866-8079C31244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B6BEB-AB05-4FE3-AD66-05567B7E7FE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E9C00-1FBC-4929-A0E5-DA556E1F4EF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834C8E3-32C2-4FF2-81AE-3195BE6DB6A9}"/>
              </a:ext>
            </a:extLst>
          </p:cNvPr>
          <p:cNvSpPr>
            <a:spLocks noGrp="1"/>
          </p:cNvSpPr>
          <p:nvPr>
            <p:ph type="ftr" sz="quarter" idx="11"/>
          </p:nvPr>
        </p:nvSpPr>
        <p:spPr/>
        <p:txBody>
          <a:bodyPr/>
          <a:lstStyle/>
          <a:p>
            <a:r>
              <a:rPr lang="en-US" dirty="0"/>
              <a:t>Partners In Medical Education, Inc Copyright 2022</a:t>
            </a:r>
          </a:p>
        </p:txBody>
      </p:sp>
      <p:sp>
        <p:nvSpPr>
          <p:cNvPr id="9" name="Slide Number Placeholder 8">
            <a:extLst>
              <a:ext uri="{FF2B5EF4-FFF2-40B4-BE49-F238E27FC236}">
                <a16:creationId xmlns:a16="http://schemas.microsoft.com/office/drawing/2014/main" id="{44E1BF6B-4B70-41D5-97D2-B46E187A255E}"/>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230139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64F4-C67B-4156-B505-982D3FEC7C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DAAB7E-3206-4145-844B-F87B72AACEC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24135C98-634D-4C6C-8D2D-49992698AC43}"/>
              </a:ext>
            </a:extLst>
          </p:cNvPr>
          <p:cNvSpPr>
            <a:spLocks noGrp="1"/>
          </p:cNvSpPr>
          <p:nvPr>
            <p:ph type="ftr" sz="quarter" idx="11"/>
          </p:nvPr>
        </p:nvSpPr>
        <p:spPr/>
        <p:txBody>
          <a:bodyPr/>
          <a:lstStyle/>
          <a:p>
            <a:r>
              <a:rPr lang="en-US" dirty="0"/>
              <a:t>Partners In Medical Education, Inc Copyright 2022</a:t>
            </a:r>
          </a:p>
        </p:txBody>
      </p:sp>
      <p:sp>
        <p:nvSpPr>
          <p:cNvPr id="5" name="Slide Number Placeholder 4">
            <a:extLst>
              <a:ext uri="{FF2B5EF4-FFF2-40B4-BE49-F238E27FC236}">
                <a16:creationId xmlns:a16="http://schemas.microsoft.com/office/drawing/2014/main" id="{5184AF54-7EEA-4A09-843F-CECB268D75B9}"/>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31034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025CC-C06B-4D25-BB09-2F2237DA6B1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4772858-7FCB-40DC-89F9-3F24771F1D70}"/>
              </a:ext>
            </a:extLst>
          </p:cNvPr>
          <p:cNvSpPr>
            <a:spLocks noGrp="1"/>
          </p:cNvSpPr>
          <p:nvPr>
            <p:ph type="ftr" sz="quarter" idx="11"/>
          </p:nvPr>
        </p:nvSpPr>
        <p:spPr/>
        <p:txBody>
          <a:bodyPr/>
          <a:lstStyle/>
          <a:p>
            <a:r>
              <a:rPr lang="en-US" dirty="0"/>
              <a:t>Partners In Medical Education, Inc Copyright 2022</a:t>
            </a:r>
          </a:p>
        </p:txBody>
      </p:sp>
      <p:sp>
        <p:nvSpPr>
          <p:cNvPr id="4" name="Slide Number Placeholder 3">
            <a:extLst>
              <a:ext uri="{FF2B5EF4-FFF2-40B4-BE49-F238E27FC236}">
                <a16:creationId xmlns:a16="http://schemas.microsoft.com/office/drawing/2014/main" id="{76545F5B-B6C7-467B-ABBA-5BA5945ED9D3}"/>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19371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91C1-3726-48D7-86BE-5A60B50961D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7673C8-8652-491B-B629-C1F9CFA0D3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2321C-2D5E-4476-AB51-C2C26DD40C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59B94-58C9-4EB9-8ABB-5F48D405FE2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4991025-F3E9-40C3-89E1-9FCFB17A1FCB}"/>
              </a:ext>
            </a:extLst>
          </p:cNvPr>
          <p:cNvSpPr>
            <a:spLocks noGrp="1"/>
          </p:cNvSpPr>
          <p:nvPr>
            <p:ph type="ftr" sz="quarter" idx="11"/>
          </p:nvPr>
        </p:nvSpPr>
        <p:spPr/>
        <p:txBody>
          <a:bodyPr/>
          <a:lstStyle/>
          <a:p>
            <a:r>
              <a:rPr lang="en-US" dirty="0"/>
              <a:t>Partners In Medical Education, Inc Copyright 2022</a:t>
            </a:r>
          </a:p>
        </p:txBody>
      </p:sp>
      <p:sp>
        <p:nvSpPr>
          <p:cNvPr id="7" name="Slide Number Placeholder 6">
            <a:extLst>
              <a:ext uri="{FF2B5EF4-FFF2-40B4-BE49-F238E27FC236}">
                <a16:creationId xmlns:a16="http://schemas.microsoft.com/office/drawing/2014/main" id="{2DBE0E27-7CFD-48DB-9F4E-CC9564EAB768}"/>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363777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Partners In Medical Education, Inc Copyright 2022</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D83B-70E3-4B74-BADA-5D5D8FB1AE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8F19F-7FC5-41AC-BFD1-FA578AE776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1DCCDC-A2DC-42C4-A180-82CF4CCAB6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03425-963F-4AF2-91E6-F0D39B15D26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6B319C8-93BD-4CD9-9CDF-2988AE3A863C}"/>
              </a:ext>
            </a:extLst>
          </p:cNvPr>
          <p:cNvSpPr>
            <a:spLocks noGrp="1"/>
          </p:cNvSpPr>
          <p:nvPr>
            <p:ph type="ftr" sz="quarter" idx="11"/>
          </p:nvPr>
        </p:nvSpPr>
        <p:spPr/>
        <p:txBody>
          <a:bodyPr/>
          <a:lstStyle/>
          <a:p>
            <a:r>
              <a:rPr lang="en-US" dirty="0"/>
              <a:t>Partners In Medical Education, Inc Copyright 2022</a:t>
            </a:r>
          </a:p>
        </p:txBody>
      </p:sp>
      <p:sp>
        <p:nvSpPr>
          <p:cNvPr id="7" name="Slide Number Placeholder 6">
            <a:extLst>
              <a:ext uri="{FF2B5EF4-FFF2-40B4-BE49-F238E27FC236}">
                <a16:creationId xmlns:a16="http://schemas.microsoft.com/office/drawing/2014/main" id="{1F3123AF-8FB2-4895-9F9A-B7FC241A6587}"/>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383734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86F6-1E1B-49DA-8CF7-EDD095D2D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2F0E21-4C34-406F-914E-2813B3B93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F5467-CAD2-4128-A8E2-C97ABEC19A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34BEB75-86E8-4989-8F20-77EB7019E72A}"/>
              </a:ext>
            </a:extLst>
          </p:cNvPr>
          <p:cNvSpPr>
            <a:spLocks noGrp="1"/>
          </p:cNvSpPr>
          <p:nvPr>
            <p:ph type="ftr" sz="quarter" idx="11"/>
          </p:nvPr>
        </p:nvSpPr>
        <p:spPr/>
        <p:txBody>
          <a:bodyPr/>
          <a:lstStyle/>
          <a:p>
            <a:r>
              <a:rPr lang="en-US" dirty="0"/>
              <a:t>Partners In Medical Education, Inc Copyright 2022</a:t>
            </a:r>
          </a:p>
        </p:txBody>
      </p:sp>
      <p:sp>
        <p:nvSpPr>
          <p:cNvPr id="6" name="Slide Number Placeholder 5">
            <a:extLst>
              <a:ext uri="{FF2B5EF4-FFF2-40B4-BE49-F238E27FC236}">
                <a16:creationId xmlns:a16="http://schemas.microsoft.com/office/drawing/2014/main" id="{21E6FBF6-1647-4789-AB8C-72927D7B4D48}"/>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33629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A867-7F6A-4EC2-88D0-571F7C9559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E523B-5679-4A3F-8316-7A6F856350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28201-8E8A-4AF2-A7D6-9A43ABAF9A4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1D9FC1-6442-4A3E-B6B6-1CC6A42B1459}"/>
              </a:ext>
            </a:extLst>
          </p:cNvPr>
          <p:cNvSpPr>
            <a:spLocks noGrp="1"/>
          </p:cNvSpPr>
          <p:nvPr>
            <p:ph type="ftr" sz="quarter" idx="11"/>
          </p:nvPr>
        </p:nvSpPr>
        <p:spPr/>
        <p:txBody>
          <a:bodyPr/>
          <a:lstStyle/>
          <a:p>
            <a:r>
              <a:rPr lang="en-US" dirty="0"/>
              <a:t>Partners In Medical Education, Inc Copyright 2022</a:t>
            </a:r>
          </a:p>
        </p:txBody>
      </p:sp>
      <p:sp>
        <p:nvSpPr>
          <p:cNvPr id="6" name="Slide Number Placeholder 5">
            <a:extLst>
              <a:ext uri="{FF2B5EF4-FFF2-40B4-BE49-F238E27FC236}">
                <a16:creationId xmlns:a16="http://schemas.microsoft.com/office/drawing/2014/main" id="{18134C33-CB12-4A58-BEB8-15EF39691D01}"/>
              </a:ext>
            </a:extLst>
          </p:cNvPr>
          <p:cNvSpPr>
            <a:spLocks noGrp="1"/>
          </p:cNvSpPr>
          <p:nvPr>
            <p:ph type="sldNum" sz="quarter" idx="12"/>
          </p:nvPr>
        </p:nvSpPr>
        <p:spPr/>
        <p:txBody>
          <a:bodyPr/>
          <a:lstStyle/>
          <a:p>
            <a:fld id="{60A130A5-DEB2-485B-A2C0-4FB7249EA777}" type="slidenum">
              <a:rPr lang="en-US" smtClean="0"/>
              <a:t>‹#›</a:t>
            </a:fld>
            <a:endParaRPr lang="en-US" dirty="0"/>
          </a:p>
        </p:txBody>
      </p:sp>
    </p:spTree>
    <p:extLst>
      <p:ext uri="{BB962C8B-B14F-4D97-AF65-F5344CB8AC3E}">
        <p14:creationId xmlns:p14="http://schemas.microsoft.com/office/powerpoint/2010/main" val="165397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Partners In Medical Education, Inc Copyright 2022</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Partners In Medical Education, Inc Copyright 2022</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Partners In Medical Education, Inc Copyright 2022</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Partners In Medical Education, Inc Copyright 2022</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Partners In Medical Education, Inc Copyright 2022</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Partners In Medical Education, Inc Copyright 2022</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Partners In Medical Education, Inc Copyright 2022</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3AA1-CA8D-4614-A5A0-179B034FB19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2CBC2-F102-47E9-9F73-4863F7C2DC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22418-7D53-4DFA-83D5-4EBE242B2A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7A859DA-FB04-4E17-B3A4-0C23A08270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Partners In Medical Education, Inc Copyright 2022</a:t>
            </a:r>
          </a:p>
        </p:txBody>
      </p:sp>
      <p:sp>
        <p:nvSpPr>
          <p:cNvPr id="6" name="Slide Number Placeholder 5">
            <a:extLst>
              <a:ext uri="{FF2B5EF4-FFF2-40B4-BE49-F238E27FC236}">
                <a16:creationId xmlns:a16="http://schemas.microsoft.com/office/drawing/2014/main" id="{93C061F6-C66E-49A6-B07A-FE147264EC4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30A5-DEB2-485B-A2C0-4FB7249EA777}" type="slidenum">
              <a:rPr lang="en-US" smtClean="0"/>
              <a:t>‹#›</a:t>
            </a:fld>
            <a:endParaRPr lang="en-US" dirty="0"/>
          </a:p>
        </p:txBody>
      </p:sp>
    </p:spTree>
    <p:extLst>
      <p:ext uri="{BB962C8B-B14F-4D97-AF65-F5344CB8AC3E}">
        <p14:creationId xmlns:p14="http://schemas.microsoft.com/office/powerpoint/2010/main" val="2848855334"/>
      </p:ext>
    </p:extLst>
  </p:cSld>
  <p:clrMap bg1="lt1" tx1="dk1" bg2="lt2" tx2="dk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cu.autism-uni.org/what-are-assessments-and-how-do-you-survive-the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new-advertising-note-font-143095/"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enicienta.fr/ce2-evaluations-diagnostiques/"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ngall.com/analysis-png"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hyperlink" Target="https://debs-world.com/2016/06/21/contemplation-week-14-challenges/"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mailto:Christine@partnersinmed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10817-calendar-transpar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
        <p:nvSpPr>
          <p:cNvPr id="3" name="Footer Placeholder 2">
            <a:extLst>
              <a:ext uri="{FF2B5EF4-FFF2-40B4-BE49-F238E27FC236}">
                <a16:creationId xmlns:a16="http://schemas.microsoft.com/office/drawing/2014/main" id="{BEC37D80-498C-4D0C-9874-AC473935BB46}"/>
              </a:ext>
            </a:extLst>
          </p:cNvPr>
          <p:cNvSpPr>
            <a:spLocks noGrp="1"/>
          </p:cNvSpPr>
          <p:nvPr>
            <p:ph type="ftr" idx="11"/>
          </p:nvPr>
        </p:nvSpPr>
        <p:spPr>
          <a:xfrm>
            <a:off x="2447756" y="6428971"/>
            <a:ext cx="3727151" cy="365125"/>
          </a:xfrm>
        </p:spPr>
        <p:txBody>
          <a:bodyPr/>
          <a:lstStyle/>
          <a:p>
            <a:r>
              <a:rPr lang="en-US" sz="800" dirty="0"/>
              <a:t>Partners In Medical Education, Inc Copyright 2022</a:t>
            </a:r>
          </a:p>
        </p:txBody>
      </p:sp>
      <p:sp>
        <p:nvSpPr>
          <p:cNvPr id="4" name="Slide Number Placeholder 3">
            <a:extLst>
              <a:ext uri="{FF2B5EF4-FFF2-40B4-BE49-F238E27FC236}">
                <a16:creationId xmlns:a16="http://schemas.microsoft.com/office/drawing/2014/main" id="{1E000F13-25B6-477A-B313-5D512FEF73B6}"/>
              </a:ext>
            </a:extLst>
          </p:cNvPr>
          <p:cNvSpPr>
            <a:spLocks noGrp="1"/>
          </p:cNvSpPr>
          <p:nvPr>
            <p:ph type="sldNum" idx="12"/>
          </p:nvPr>
        </p:nvSpPr>
        <p:spPr>
          <a:xfrm>
            <a:off x="6362021" y="6432204"/>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lang="en-US" dirty="0"/>
          </a:p>
        </p:txBody>
      </p:sp>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E1101-42E0-4E6F-1180-996D673DD154}"/>
              </a:ext>
            </a:extLst>
          </p:cNvPr>
          <p:cNvSpPr>
            <a:spLocks noGrp="1"/>
          </p:cNvSpPr>
          <p:nvPr>
            <p:ph idx="1"/>
          </p:nvPr>
        </p:nvSpPr>
        <p:spPr/>
        <p:txBody>
          <a:bodyPr>
            <a:normAutofit fontScale="85000" lnSpcReduction="20000"/>
          </a:bodyPr>
          <a:lstStyle/>
          <a:p>
            <a:pPr marL="0" indent="0">
              <a:buNone/>
            </a:pPr>
            <a:r>
              <a:rPr lang="en-US" sz="3300" dirty="0"/>
              <a:t>Program Letters of Agreement (PLA)</a:t>
            </a:r>
          </a:p>
          <a:p>
            <a:endParaRPr lang="en-US" dirty="0"/>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Duration of the educational experience(s)</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Content of the educational experience(s) (e.g., rotation names, educational objectives) </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Site director name and title </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Faculty members who will assume educational and supervisory responsibility for residents during each rotation at the site (faculty members can be identified by individual name or as a group) </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Specific responsibilities of the supervising faculty members for teaching, supervision, and formal evaluation of residents </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Policies and procedures that will govern resident education during the assignment </a:t>
            </a:r>
          </a:p>
          <a:p>
            <a:pPr marL="0" indent="0">
              <a:buNone/>
            </a:pPr>
            <a:endParaRPr lang="en-US" dirty="0"/>
          </a:p>
        </p:txBody>
      </p:sp>
      <p:sp>
        <p:nvSpPr>
          <p:cNvPr id="3" name="Title 2">
            <a:extLst>
              <a:ext uri="{FF2B5EF4-FFF2-40B4-BE49-F238E27FC236}">
                <a16:creationId xmlns:a16="http://schemas.microsoft.com/office/drawing/2014/main" id="{D7908443-E2E7-158E-4426-C2105A641A85}"/>
              </a:ext>
            </a:extLst>
          </p:cNvPr>
          <p:cNvSpPr>
            <a:spLocks noGrp="1"/>
          </p:cNvSpPr>
          <p:nvPr>
            <p:ph type="title"/>
          </p:nvPr>
        </p:nvSpPr>
        <p:spPr/>
        <p:txBody>
          <a:bodyPr/>
          <a:lstStyle/>
          <a:p>
            <a:r>
              <a:rPr lang="en-US" dirty="0"/>
              <a:t>ADS Attachments</a:t>
            </a:r>
          </a:p>
        </p:txBody>
      </p:sp>
      <p:sp>
        <p:nvSpPr>
          <p:cNvPr id="4" name="Footer Placeholder 3">
            <a:extLst>
              <a:ext uri="{FF2B5EF4-FFF2-40B4-BE49-F238E27FC236}">
                <a16:creationId xmlns:a16="http://schemas.microsoft.com/office/drawing/2014/main" id="{09FF21C2-E3CF-FCA2-0D32-4EBE146EDCBB}"/>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0FF795CC-03C5-570E-A412-A50B14C614B7}"/>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
        <p:nvSpPr>
          <p:cNvPr id="6" name="TextBox 5">
            <a:extLst>
              <a:ext uri="{FF2B5EF4-FFF2-40B4-BE49-F238E27FC236}">
                <a16:creationId xmlns:a16="http://schemas.microsoft.com/office/drawing/2014/main" id="{95B6BF7B-0C81-4680-18DD-CFD6F2A7A9B5}"/>
              </a:ext>
            </a:extLst>
          </p:cNvPr>
          <p:cNvSpPr txBox="1"/>
          <p:nvPr/>
        </p:nvSpPr>
        <p:spPr>
          <a:xfrm>
            <a:off x="2893111" y="5781826"/>
            <a:ext cx="6814414" cy="523220"/>
          </a:xfrm>
          <a:prstGeom prst="rect">
            <a:avLst/>
          </a:prstGeom>
          <a:noFill/>
        </p:spPr>
        <p:txBody>
          <a:bodyPr wrap="square" rtlCol="0">
            <a:spAutoFit/>
          </a:bodyPr>
          <a:lstStyle/>
          <a:p>
            <a:r>
              <a:rPr lang="en-US" sz="1400" b="0" dirty="0">
                <a:latin typeface="Calibri" panose="020F0502020204030204" pitchFamily="34" charset="0"/>
                <a:cs typeface="Calibri" panose="020F0502020204030204" pitchFamily="34" charset="0"/>
              </a:rPr>
              <a:t>Source: CPR I.B.2.a; ACGME Program Director’s Guide to the Common Program Requirements, V 2.0, Oct 2021.</a:t>
            </a:r>
          </a:p>
        </p:txBody>
      </p:sp>
    </p:spTree>
    <p:extLst>
      <p:ext uri="{BB962C8B-B14F-4D97-AF65-F5344CB8AC3E}">
        <p14:creationId xmlns:p14="http://schemas.microsoft.com/office/powerpoint/2010/main" val="107291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D27AE-8033-E8B8-8B5B-309B6DC4DABB}"/>
              </a:ext>
            </a:extLst>
          </p:cNvPr>
          <p:cNvSpPr>
            <a:spLocks noGrp="1"/>
          </p:cNvSpPr>
          <p:nvPr>
            <p:ph idx="1"/>
          </p:nvPr>
        </p:nvSpPr>
        <p:spPr>
          <a:xfrm>
            <a:off x="637351" y="1744356"/>
            <a:ext cx="7559591" cy="4003301"/>
          </a:xfrm>
        </p:spPr>
        <p:txBody>
          <a:bodyPr>
            <a:normAutofit fontScale="77500" lnSpcReduction="20000"/>
          </a:bodyPr>
          <a:lstStyle/>
          <a:p>
            <a:pPr marL="0" indent="0">
              <a:buNone/>
            </a:pPr>
            <a:r>
              <a:rPr lang="en-US" sz="2800" b="0" i="0" u="none" strike="noStrike" baseline="0" dirty="0">
                <a:solidFill>
                  <a:srgbClr val="000000"/>
                </a:solidFill>
                <a:latin typeface="Arial" panose="020B0604020202020204" pitchFamily="34" charset="0"/>
              </a:rPr>
              <a:t>Program Letters of Agreement (PLA)</a:t>
            </a:r>
          </a:p>
          <a:p>
            <a:endParaRPr lang="en-US" sz="3400" b="0" i="0" u="none" strike="noStrike" baseline="0" dirty="0">
              <a:solidFill>
                <a:srgbClr val="000000"/>
              </a:solidFill>
              <a:latin typeface="Arial" panose="020B0604020202020204" pitchFamily="34" charset="0"/>
            </a:endParaRPr>
          </a:p>
          <a:p>
            <a:pPr lvl="1"/>
            <a:r>
              <a:rPr lang="en-US" sz="2600" b="0" i="0" u="none" strike="noStrike" baseline="0" dirty="0">
                <a:solidFill>
                  <a:srgbClr val="000000"/>
                </a:solidFill>
                <a:highlight>
                  <a:srgbClr val="FFFF00"/>
                </a:highlight>
                <a:latin typeface="Calibri" panose="020F0502020204030204" pitchFamily="34" charset="0"/>
                <a:cs typeface="Calibri" panose="020F0502020204030204" pitchFamily="34" charset="0"/>
              </a:rPr>
              <a:t>Considerations for travel time and distance to the participating site, and when the program should consider providing the residents with accommodations proximal to the participating site</a:t>
            </a:r>
          </a:p>
          <a:p>
            <a:pPr marL="457200" lvl="1" indent="0">
              <a:buNone/>
            </a:pPr>
            <a:endParaRPr lang="en-US" sz="2600" b="0" i="0" u="none" strike="noStrike" baseline="0" dirty="0">
              <a:solidFill>
                <a:srgbClr val="000000"/>
              </a:solidFill>
              <a:highlight>
                <a:srgbClr val="FFFF00"/>
              </a:highlight>
              <a:latin typeface="Calibri" panose="020F0502020204030204" pitchFamily="34" charset="0"/>
              <a:cs typeface="Calibri" panose="020F0502020204030204" pitchFamily="34" charset="0"/>
            </a:endParaRPr>
          </a:p>
          <a:p>
            <a:pPr lvl="1"/>
            <a:r>
              <a:rPr lang="en-US" sz="2600" b="0" i="0" u="none" strike="noStrike" baseline="0" dirty="0">
                <a:solidFill>
                  <a:srgbClr val="000000"/>
                </a:solidFill>
                <a:highlight>
                  <a:srgbClr val="FFFF00"/>
                </a:highlight>
                <a:latin typeface="Calibri" panose="020F0502020204030204" pitchFamily="34" charset="0"/>
                <a:cs typeface="Calibri" panose="020F0502020204030204" pitchFamily="34" charset="0"/>
              </a:rPr>
              <a:t>Description of expectations regarding resident participation in didactic activities during rotations at the participating site </a:t>
            </a:r>
          </a:p>
          <a:p>
            <a:pPr lvl="1"/>
            <a:endParaRPr lang="en-US" sz="2600" dirty="0">
              <a:solidFill>
                <a:srgbClr val="000000"/>
              </a:solidFill>
              <a:highlight>
                <a:srgbClr val="FFFF00"/>
              </a:highlight>
              <a:latin typeface="Calibri" panose="020F0502020204030204" pitchFamily="34" charset="0"/>
              <a:cs typeface="Calibri" panose="020F0502020204030204" pitchFamily="34" charset="0"/>
            </a:endParaRPr>
          </a:p>
          <a:p>
            <a:pPr lvl="1"/>
            <a:r>
              <a:rPr lang="en-US" sz="2600" b="0" i="0" u="none" strike="noStrike" baseline="0" dirty="0">
                <a:solidFill>
                  <a:srgbClr val="000000"/>
                </a:solidFill>
                <a:latin typeface="Calibri" panose="020F0502020204030204" pitchFamily="34" charset="0"/>
                <a:cs typeface="Calibri" panose="020F0502020204030204" pitchFamily="34" charset="0"/>
              </a:rPr>
              <a:t>Signed by the DIO</a:t>
            </a:r>
          </a:p>
          <a:p>
            <a:pPr lvl="1"/>
            <a:endParaRPr lang="en-US" sz="2600" dirty="0">
              <a:solidFill>
                <a:srgbClr val="000000"/>
              </a:solidFill>
              <a:latin typeface="Calibri" panose="020F0502020204030204" pitchFamily="34" charset="0"/>
              <a:cs typeface="Calibri" panose="020F0502020204030204" pitchFamily="34" charset="0"/>
            </a:endParaRPr>
          </a:p>
          <a:p>
            <a:pPr lvl="1"/>
            <a:r>
              <a:rPr lang="en-US" sz="2600" b="0" i="0" u="none" strike="noStrike" baseline="0" dirty="0">
                <a:solidFill>
                  <a:srgbClr val="000000"/>
                </a:solidFill>
                <a:latin typeface="Calibri" panose="020F0502020204030204" pitchFamily="34" charset="0"/>
                <a:cs typeface="Calibri" panose="020F0502020204030204" pitchFamily="34" charset="0"/>
              </a:rPr>
              <a:t>Reviewed and updated every 10 years</a:t>
            </a:r>
          </a:p>
          <a:p>
            <a:pPr marL="0" indent="0">
              <a:buNone/>
            </a:pPr>
            <a:endParaRPr lang="en-US" dirty="0"/>
          </a:p>
          <a:p>
            <a:pPr marL="0" indent="0">
              <a:buNone/>
            </a:pPr>
            <a:endParaRPr lang="en-US" dirty="0"/>
          </a:p>
          <a:p>
            <a:pPr lvl="1"/>
            <a:endParaRPr lang="en-US" dirty="0"/>
          </a:p>
        </p:txBody>
      </p:sp>
      <p:sp>
        <p:nvSpPr>
          <p:cNvPr id="3" name="Title 2">
            <a:extLst>
              <a:ext uri="{FF2B5EF4-FFF2-40B4-BE49-F238E27FC236}">
                <a16:creationId xmlns:a16="http://schemas.microsoft.com/office/drawing/2014/main" id="{D8AD2D3D-EEB4-3439-0303-FC5888796799}"/>
              </a:ext>
            </a:extLst>
          </p:cNvPr>
          <p:cNvSpPr>
            <a:spLocks noGrp="1"/>
          </p:cNvSpPr>
          <p:nvPr>
            <p:ph type="title"/>
          </p:nvPr>
        </p:nvSpPr>
        <p:spPr/>
        <p:txBody>
          <a:bodyPr/>
          <a:lstStyle/>
          <a:p>
            <a:r>
              <a:rPr lang="en-US" dirty="0"/>
              <a:t>ADS Attachments</a:t>
            </a:r>
          </a:p>
        </p:txBody>
      </p:sp>
      <p:sp>
        <p:nvSpPr>
          <p:cNvPr id="4" name="Footer Placeholder 3">
            <a:extLst>
              <a:ext uri="{FF2B5EF4-FFF2-40B4-BE49-F238E27FC236}">
                <a16:creationId xmlns:a16="http://schemas.microsoft.com/office/drawing/2014/main" id="{AD926486-C032-6CB4-67A6-9F4F0315D606}"/>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DC305A59-C40E-4AF1-84DC-F2BB52C3AFEF}"/>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
        <p:nvSpPr>
          <p:cNvPr id="6" name="TextBox 5">
            <a:extLst>
              <a:ext uri="{FF2B5EF4-FFF2-40B4-BE49-F238E27FC236}">
                <a16:creationId xmlns:a16="http://schemas.microsoft.com/office/drawing/2014/main" id="{0143A51F-5E91-C0AE-571C-9FC72CD1CB58}"/>
              </a:ext>
            </a:extLst>
          </p:cNvPr>
          <p:cNvSpPr txBox="1"/>
          <p:nvPr/>
        </p:nvSpPr>
        <p:spPr>
          <a:xfrm>
            <a:off x="2677929" y="5826777"/>
            <a:ext cx="6281014" cy="307777"/>
          </a:xfrm>
          <a:prstGeom prst="rect">
            <a:avLst/>
          </a:prstGeom>
          <a:noFill/>
        </p:spPr>
        <p:txBody>
          <a:bodyPr wrap="square" rtlCol="0">
            <a:spAutoFit/>
          </a:bodyPr>
          <a:lstStyle/>
          <a:p>
            <a:r>
              <a:rPr lang="en-US" sz="1400" b="0" dirty="0">
                <a:latin typeface="Calibri" panose="020F0502020204030204" pitchFamily="34" charset="0"/>
                <a:cs typeface="Calibri" panose="020F0502020204030204" pitchFamily="34" charset="0"/>
              </a:rPr>
              <a:t>Source: ACGME Program Director’s Guide to the Common Program Requirements</a:t>
            </a:r>
          </a:p>
        </p:txBody>
      </p:sp>
    </p:spTree>
    <p:extLst>
      <p:ext uri="{BB962C8B-B14F-4D97-AF65-F5344CB8AC3E}">
        <p14:creationId xmlns:p14="http://schemas.microsoft.com/office/powerpoint/2010/main" val="334650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D27AE-8033-E8B8-8B5B-309B6DC4DABB}"/>
              </a:ext>
            </a:extLst>
          </p:cNvPr>
          <p:cNvSpPr>
            <a:spLocks noGrp="1"/>
          </p:cNvSpPr>
          <p:nvPr>
            <p:ph idx="1"/>
          </p:nvPr>
        </p:nvSpPr>
        <p:spPr>
          <a:xfrm>
            <a:off x="234580" y="1736113"/>
            <a:ext cx="7864391" cy="4090664"/>
          </a:xfrm>
        </p:spPr>
        <p:txBody>
          <a:bodyPr>
            <a:normAutofit/>
          </a:bodyPr>
          <a:lstStyle/>
          <a:p>
            <a:pPr marL="0" indent="0">
              <a:buNone/>
            </a:pPr>
            <a:r>
              <a:rPr lang="en-US" sz="2800" b="0" i="0" u="none" strike="noStrike" baseline="0" dirty="0">
                <a:solidFill>
                  <a:srgbClr val="000000"/>
                </a:solidFill>
                <a:latin typeface="Arial" panose="020B0604020202020204" pitchFamily="34" charset="0"/>
              </a:rPr>
              <a:t>Program Letters of Agreement (PLA)</a:t>
            </a:r>
          </a:p>
          <a:p>
            <a:pPr marL="0" indent="0">
              <a:buNone/>
            </a:pPr>
            <a:r>
              <a:rPr lang="en-US" sz="2800" dirty="0">
                <a:solidFill>
                  <a:srgbClr val="000000"/>
                </a:solidFill>
                <a:latin typeface="Arial" panose="020B0604020202020204" pitchFamily="34" charset="0"/>
              </a:rPr>
              <a:t>	Update when:</a:t>
            </a:r>
          </a:p>
          <a:p>
            <a:pPr marL="0" indent="0">
              <a:buNone/>
            </a:pPr>
            <a:endParaRPr lang="en-US" sz="2800" dirty="0">
              <a:solidFill>
                <a:srgbClr val="000000"/>
              </a:solidFill>
              <a:latin typeface="Arial" panose="020B0604020202020204" pitchFamily="34" charset="0"/>
            </a:endParaRPr>
          </a:p>
          <a:p>
            <a:pPr marL="2800350" lvl="5" indent="-514350">
              <a:buAutoNum type="arabicPeriod"/>
            </a:pPr>
            <a:r>
              <a:rPr lang="en-US" sz="2800" dirty="0">
                <a:solidFill>
                  <a:srgbClr val="000000"/>
                </a:solidFill>
                <a:latin typeface="Arial" panose="020B0604020202020204" pitchFamily="34" charset="0"/>
              </a:rPr>
              <a:t>PD changes</a:t>
            </a:r>
          </a:p>
          <a:p>
            <a:pPr marL="2800350" lvl="5" indent="-514350">
              <a:buAutoNum type="arabicPeriod"/>
            </a:pPr>
            <a:r>
              <a:rPr lang="en-US" sz="2800" dirty="0">
                <a:solidFill>
                  <a:srgbClr val="000000"/>
                </a:solidFill>
                <a:latin typeface="Arial" panose="020B0604020202020204" pitchFamily="34" charset="0"/>
              </a:rPr>
              <a:t>Site director changes</a:t>
            </a:r>
          </a:p>
          <a:p>
            <a:pPr marL="2800350" lvl="5" indent="-514350">
              <a:buAutoNum type="arabicPeriod"/>
            </a:pPr>
            <a:r>
              <a:rPr lang="en-US" sz="2800" dirty="0">
                <a:solidFill>
                  <a:srgbClr val="000000"/>
                </a:solidFill>
                <a:latin typeface="Arial" panose="020B0604020202020204" pitchFamily="34" charset="0"/>
              </a:rPr>
              <a:t>Resident assignment changes</a:t>
            </a:r>
          </a:p>
          <a:p>
            <a:pPr marL="2800350" lvl="5" indent="-514350">
              <a:buAutoNum type="arabicPeriod"/>
            </a:pPr>
            <a:r>
              <a:rPr lang="en-US" sz="2800" dirty="0">
                <a:solidFill>
                  <a:srgbClr val="000000"/>
                </a:solidFill>
                <a:latin typeface="Arial" panose="020B0604020202020204" pitchFamily="34" charset="0"/>
              </a:rPr>
              <a:t>Revisions to CPR 1.B.1.a through d. </a:t>
            </a:r>
          </a:p>
          <a:p>
            <a:pPr marL="0" indent="0">
              <a:buNone/>
            </a:pPr>
            <a:endParaRPr lang="en-US" sz="2800" b="0" i="0" u="none" strike="noStrike" baseline="0" dirty="0">
              <a:solidFill>
                <a:srgbClr val="000000"/>
              </a:solidFill>
              <a:latin typeface="Arial" panose="020B0604020202020204" pitchFamily="34" charset="0"/>
            </a:endParaRPr>
          </a:p>
          <a:p>
            <a:pPr marL="0" indent="0">
              <a:buNone/>
            </a:pPr>
            <a:endParaRPr lang="en-US" sz="2800" b="0" i="0" u="none" strike="noStrike" baseline="0" dirty="0">
              <a:solidFill>
                <a:srgbClr val="000000"/>
              </a:solidFill>
              <a:latin typeface="Arial" panose="020B0604020202020204" pitchFamily="34" charset="0"/>
            </a:endParaRPr>
          </a:p>
          <a:p>
            <a:endParaRPr lang="en-US" sz="3400" b="0" i="0" u="none" strike="noStrike" baseline="0" dirty="0">
              <a:solidFill>
                <a:srgbClr val="000000"/>
              </a:solidFill>
              <a:latin typeface="Arial" panose="020B0604020202020204" pitchFamily="34" charset="0"/>
            </a:endParaRPr>
          </a:p>
          <a:p>
            <a:pPr marL="0" indent="0">
              <a:buNone/>
            </a:pPr>
            <a:endParaRPr lang="en-US" dirty="0"/>
          </a:p>
          <a:p>
            <a:pPr marL="0" indent="0">
              <a:buNone/>
            </a:pPr>
            <a:endParaRPr lang="en-US" dirty="0"/>
          </a:p>
          <a:p>
            <a:pPr lvl="1"/>
            <a:endParaRPr lang="en-US" dirty="0"/>
          </a:p>
        </p:txBody>
      </p:sp>
      <p:sp>
        <p:nvSpPr>
          <p:cNvPr id="3" name="Title 2">
            <a:extLst>
              <a:ext uri="{FF2B5EF4-FFF2-40B4-BE49-F238E27FC236}">
                <a16:creationId xmlns:a16="http://schemas.microsoft.com/office/drawing/2014/main" id="{D8AD2D3D-EEB4-3439-0303-FC5888796799}"/>
              </a:ext>
            </a:extLst>
          </p:cNvPr>
          <p:cNvSpPr>
            <a:spLocks noGrp="1"/>
          </p:cNvSpPr>
          <p:nvPr>
            <p:ph type="title"/>
          </p:nvPr>
        </p:nvSpPr>
        <p:spPr/>
        <p:txBody>
          <a:bodyPr/>
          <a:lstStyle/>
          <a:p>
            <a:r>
              <a:rPr lang="en-US" dirty="0"/>
              <a:t>ADS Attachments</a:t>
            </a:r>
          </a:p>
        </p:txBody>
      </p:sp>
      <p:sp>
        <p:nvSpPr>
          <p:cNvPr id="4" name="Footer Placeholder 3">
            <a:extLst>
              <a:ext uri="{FF2B5EF4-FFF2-40B4-BE49-F238E27FC236}">
                <a16:creationId xmlns:a16="http://schemas.microsoft.com/office/drawing/2014/main" id="{AD926486-C032-6CB4-67A6-9F4F0315D606}"/>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DC305A59-C40E-4AF1-84DC-F2BB52C3AFEF}"/>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
        <p:nvSpPr>
          <p:cNvPr id="6" name="TextBox 5">
            <a:extLst>
              <a:ext uri="{FF2B5EF4-FFF2-40B4-BE49-F238E27FC236}">
                <a16:creationId xmlns:a16="http://schemas.microsoft.com/office/drawing/2014/main" id="{0143A51F-5E91-C0AE-571C-9FC72CD1CB58}"/>
              </a:ext>
            </a:extLst>
          </p:cNvPr>
          <p:cNvSpPr txBox="1"/>
          <p:nvPr/>
        </p:nvSpPr>
        <p:spPr>
          <a:xfrm>
            <a:off x="2677929" y="5826777"/>
            <a:ext cx="6281014" cy="307777"/>
          </a:xfrm>
          <a:prstGeom prst="rect">
            <a:avLst/>
          </a:prstGeom>
          <a:noFill/>
        </p:spPr>
        <p:txBody>
          <a:bodyPr wrap="square" rtlCol="0">
            <a:spAutoFit/>
          </a:bodyPr>
          <a:lstStyle/>
          <a:p>
            <a:r>
              <a:rPr lang="en-US" sz="1400" b="0" dirty="0">
                <a:latin typeface="Calibri" panose="020F0502020204030204" pitchFamily="34" charset="0"/>
                <a:cs typeface="Calibri" panose="020F0502020204030204" pitchFamily="34" charset="0"/>
              </a:rPr>
              <a:t>Source: ACGME Common Program Requirements FAQ (8/25/2022)</a:t>
            </a:r>
          </a:p>
        </p:txBody>
      </p:sp>
      <p:pic>
        <p:nvPicPr>
          <p:cNvPr id="7" name="Picture 6" descr="Hello Meow">
            <a:extLst>
              <a:ext uri="{FF2B5EF4-FFF2-40B4-BE49-F238E27FC236}">
                <a16:creationId xmlns:a16="http://schemas.microsoft.com/office/drawing/2014/main" id="{2AC93ECA-06A5-D1E1-C940-155E4DC1A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524" y="3110274"/>
            <a:ext cx="932121" cy="932121"/>
          </a:xfrm>
          <a:prstGeom prst="rect">
            <a:avLst/>
          </a:prstGeom>
        </p:spPr>
      </p:pic>
    </p:spTree>
    <p:extLst>
      <p:ext uri="{BB962C8B-B14F-4D97-AF65-F5344CB8AC3E}">
        <p14:creationId xmlns:p14="http://schemas.microsoft.com/office/powerpoint/2010/main" val="292880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D27AE-8033-E8B8-8B5B-309B6DC4DABB}"/>
              </a:ext>
            </a:extLst>
          </p:cNvPr>
          <p:cNvSpPr>
            <a:spLocks noGrp="1"/>
          </p:cNvSpPr>
          <p:nvPr>
            <p:ph idx="1"/>
          </p:nvPr>
        </p:nvSpPr>
        <p:spPr/>
        <p:txBody>
          <a:bodyPr/>
          <a:lstStyle/>
          <a:p>
            <a:r>
              <a:rPr lang="en-US" dirty="0"/>
              <a:t>Goals and Objectives</a:t>
            </a:r>
          </a:p>
          <a:p>
            <a:pPr lvl="1"/>
            <a:r>
              <a:rPr lang="en-US" dirty="0"/>
              <a:t>Competency Based</a:t>
            </a:r>
          </a:p>
          <a:p>
            <a:pPr lvl="1"/>
            <a:r>
              <a:rPr lang="en-US" dirty="0"/>
              <a:t>PGY level specific (if applicable)</a:t>
            </a:r>
          </a:p>
          <a:p>
            <a:pPr lvl="1"/>
            <a:r>
              <a:rPr lang="en-US" dirty="0"/>
              <a:t>Show progression</a:t>
            </a:r>
          </a:p>
          <a:p>
            <a:pPr lvl="1"/>
            <a:r>
              <a:rPr lang="en-US" dirty="0"/>
              <a:t>Measurable</a:t>
            </a:r>
          </a:p>
          <a:p>
            <a:pPr lvl="1"/>
            <a:r>
              <a:rPr lang="en-US" dirty="0"/>
              <a:t>Use Bloom’s Taxonomy Action Verbs</a:t>
            </a:r>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D8AD2D3D-EEB4-3439-0303-FC5888796799}"/>
              </a:ext>
            </a:extLst>
          </p:cNvPr>
          <p:cNvSpPr>
            <a:spLocks noGrp="1"/>
          </p:cNvSpPr>
          <p:nvPr>
            <p:ph type="title"/>
          </p:nvPr>
        </p:nvSpPr>
        <p:spPr/>
        <p:txBody>
          <a:bodyPr/>
          <a:lstStyle/>
          <a:p>
            <a:r>
              <a:rPr lang="en-US" dirty="0"/>
              <a:t>ADS Attachments</a:t>
            </a:r>
          </a:p>
        </p:txBody>
      </p:sp>
      <p:sp>
        <p:nvSpPr>
          <p:cNvPr id="4" name="Footer Placeholder 3">
            <a:extLst>
              <a:ext uri="{FF2B5EF4-FFF2-40B4-BE49-F238E27FC236}">
                <a16:creationId xmlns:a16="http://schemas.microsoft.com/office/drawing/2014/main" id="{AD926486-C032-6CB4-67A6-9F4F0315D606}"/>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DC305A59-C40E-4AF1-84DC-F2BB52C3AFEF}"/>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
        <p:nvSpPr>
          <p:cNvPr id="6" name="TextBox 5">
            <a:extLst>
              <a:ext uri="{FF2B5EF4-FFF2-40B4-BE49-F238E27FC236}">
                <a16:creationId xmlns:a16="http://schemas.microsoft.com/office/drawing/2014/main" id="{25F587F3-8BFA-104E-94B2-654162406700}"/>
              </a:ext>
            </a:extLst>
          </p:cNvPr>
          <p:cNvSpPr txBox="1"/>
          <p:nvPr/>
        </p:nvSpPr>
        <p:spPr>
          <a:xfrm>
            <a:off x="1477968" y="5653743"/>
            <a:ext cx="6814414" cy="523220"/>
          </a:xfrm>
          <a:prstGeom prst="rect">
            <a:avLst/>
          </a:prstGeom>
          <a:noFill/>
        </p:spPr>
        <p:txBody>
          <a:bodyPr wrap="square" rtlCol="0">
            <a:spAutoFit/>
          </a:bodyPr>
          <a:lstStyle/>
          <a:p>
            <a:r>
              <a:rPr lang="en-US" sz="1400" b="0" dirty="0">
                <a:latin typeface="Calibri" panose="020F0502020204030204" pitchFamily="34" charset="0"/>
                <a:cs typeface="Calibri" panose="020F0502020204030204" pitchFamily="34" charset="0"/>
              </a:rPr>
              <a:t>Source: ACGME Program Director’s Guide to the Common Program Requirements, V 2.0, Oct. 2021.</a:t>
            </a:r>
          </a:p>
        </p:txBody>
      </p:sp>
      <p:pic>
        <p:nvPicPr>
          <p:cNvPr id="7" name="Picture 6" descr="Hello Meow">
            <a:extLst>
              <a:ext uri="{FF2B5EF4-FFF2-40B4-BE49-F238E27FC236}">
                <a16:creationId xmlns:a16="http://schemas.microsoft.com/office/drawing/2014/main" id="{C4C4C633-53D1-C271-916B-96ADFE1A6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337" y="4172547"/>
            <a:ext cx="932121" cy="932121"/>
          </a:xfrm>
          <a:prstGeom prst="rect">
            <a:avLst/>
          </a:prstGeom>
        </p:spPr>
      </p:pic>
      <p:sp>
        <p:nvSpPr>
          <p:cNvPr id="8" name="TextBox 7">
            <a:extLst>
              <a:ext uri="{FF2B5EF4-FFF2-40B4-BE49-F238E27FC236}">
                <a16:creationId xmlns:a16="http://schemas.microsoft.com/office/drawing/2014/main" id="{81189287-A4B3-227E-4986-17DFA3529611}"/>
              </a:ext>
            </a:extLst>
          </p:cNvPr>
          <p:cNvSpPr txBox="1"/>
          <p:nvPr/>
        </p:nvSpPr>
        <p:spPr>
          <a:xfrm>
            <a:off x="4645458" y="4317377"/>
            <a:ext cx="3755571" cy="707886"/>
          </a:xfrm>
          <a:prstGeom prst="rect">
            <a:avLst/>
          </a:prstGeom>
          <a:noFill/>
        </p:spPr>
        <p:txBody>
          <a:bodyPr wrap="square" rtlCol="0">
            <a:spAutoFit/>
          </a:bodyPr>
          <a:lstStyle/>
          <a:p>
            <a:r>
              <a:rPr lang="en-US" b="0" dirty="0">
                <a:latin typeface="+mn-lt"/>
              </a:rPr>
              <a:t>Does your PEC review rotation goals and objectives?</a:t>
            </a:r>
          </a:p>
        </p:txBody>
      </p:sp>
    </p:spTree>
    <p:extLst>
      <p:ext uri="{BB962C8B-B14F-4D97-AF65-F5344CB8AC3E}">
        <p14:creationId xmlns:p14="http://schemas.microsoft.com/office/powerpoint/2010/main" val="82223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D27AE-8033-E8B8-8B5B-309B6DC4DABB}"/>
              </a:ext>
            </a:extLst>
          </p:cNvPr>
          <p:cNvSpPr>
            <a:spLocks noGrp="1"/>
          </p:cNvSpPr>
          <p:nvPr>
            <p:ph idx="1"/>
          </p:nvPr>
        </p:nvSpPr>
        <p:spPr/>
        <p:txBody>
          <a:bodyPr>
            <a:normAutofit/>
          </a:bodyPr>
          <a:lstStyle/>
          <a:p>
            <a:r>
              <a:rPr lang="en-US" dirty="0"/>
              <a:t>Blank Evaluation Forms</a:t>
            </a:r>
          </a:p>
          <a:p>
            <a:pPr marL="0" indent="0" algn="ctr">
              <a:buNone/>
            </a:pPr>
            <a:r>
              <a:rPr lang="en-US" dirty="0"/>
              <a:t>Easy! Print off blank forms from RMS</a:t>
            </a:r>
          </a:p>
          <a:p>
            <a:r>
              <a:rPr lang="en-US" dirty="0"/>
              <a:t>Resident evaluation of faculty*</a:t>
            </a:r>
          </a:p>
          <a:p>
            <a:r>
              <a:rPr lang="en-US" dirty="0"/>
              <a:t>Resident evaluation of program*</a:t>
            </a:r>
          </a:p>
          <a:p>
            <a:r>
              <a:rPr lang="en-US" dirty="0"/>
              <a:t>Faculty evaluation of program*</a:t>
            </a:r>
          </a:p>
          <a:p>
            <a:r>
              <a:rPr lang="en-US" dirty="0"/>
              <a:t>Faculty evaluation of resident</a:t>
            </a:r>
          </a:p>
          <a:p>
            <a:r>
              <a:rPr lang="en-US" dirty="0"/>
              <a:t>Multi-source evaluations of resident*</a:t>
            </a:r>
          </a:p>
          <a:p>
            <a:r>
              <a:rPr lang="en-US" dirty="0"/>
              <a:t>Semi-annual evaluation</a:t>
            </a:r>
          </a:p>
          <a:p>
            <a:r>
              <a:rPr lang="en-US" dirty="0"/>
              <a:t>Final evaluation</a:t>
            </a:r>
          </a:p>
          <a:p>
            <a:pPr marL="457200" lvl="1" indent="0">
              <a:buNone/>
            </a:pPr>
            <a:endParaRPr lang="en-US" dirty="0"/>
          </a:p>
        </p:txBody>
      </p:sp>
      <p:sp>
        <p:nvSpPr>
          <p:cNvPr id="3" name="Title 2">
            <a:extLst>
              <a:ext uri="{FF2B5EF4-FFF2-40B4-BE49-F238E27FC236}">
                <a16:creationId xmlns:a16="http://schemas.microsoft.com/office/drawing/2014/main" id="{D8AD2D3D-EEB4-3439-0303-FC5888796799}"/>
              </a:ext>
            </a:extLst>
          </p:cNvPr>
          <p:cNvSpPr>
            <a:spLocks noGrp="1"/>
          </p:cNvSpPr>
          <p:nvPr>
            <p:ph type="title"/>
          </p:nvPr>
        </p:nvSpPr>
        <p:spPr/>
        <p:txBody>
          <a:bodyPr/>
          <a:lstStyle/>
          <a:p>
            <a:r>
              <a:rPr lang="en-US" dirty="0"/>
              <a:t>ADS Attachments</a:t>
            </a:r>
          </a:p>
        </p:txBody>
      </p:sp>
      <p:sp>
        <p:nvSpPr>
          <p:cNvPr id="4" name="Footer Placeholder 3">
            <a:extLst>
              <a:ext uri="{FF2B5EF4-FFF2-40B4-BE49-F238E27FC236}">
                <a16:creationId xmlns:a16="http://schemas.microsoft.com/office/drawing/2014/main" id="{AD926486-C032-6CB4-67A6-9F4F0315D606}"/>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DC305A59-C40E-4AF1-84DC-F2BB52C3AFEF}"/>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
        <p:nvSpPr>
          <p:cNvPr id="6" name="TextBox 5">
            <a:extLst>
              <a:ext uri="{FF2B5EF4-FFF2-40B4-BE49-F238E27FC236}">
                <a16:creationId xmlns:a16="http://schemas.microsoft.com/office/drawing/2014/main" id="{23B0DE77-177F-9D99-F82C-ABE7F2C628C8}"/>
              </a:ext>
            </a:extLst>
          </p:cNvPr>
          <p:cNvSpPr txBox="1"/>
          <p:nvPr/>
        </p:nvSpPr>
        <p:spPr>
          <a:xfrm>
            <a:off x="7075714" y="5704882"/>
            <a:ext cx="1796143" cy="400110"/>
          </a:xfrm>
          <a:prstGeom prst="rect">
            <a:avLst/>
          </a:prstGeom>
          <a:noFill/>
        </p:spPr>
        <p:txBody>
          <a:bodyPr wrap="square" rtlCol="0">
            <a:spAutoFit/>
          </a:bodyPr>
          <a:lstStyle/>
          <a:p>
            <a:r>
              <a:rPr lang="en-US" b="0" dirty="0">
                <a:latin typeface="+mn-lt"/>
              </a:rPr>
              <a:t>*Anonymous</a:t>
            </a:r>
          </a:p>
        </p:txBody>
      </p:sp>
      <p:pic>
        <p:nvPicPr>
          <p:cNvPr id="8" name="Picture 7">
            <a:extLst>
              <a:ext uri="{FF2B5EF4-FFF2-40B4-BE49-F238E27FC236}">
                <a16:creationId xmlns:a16="http://schemas.microsoft.com/office/drawing/2014/main" id="{A8D0E8A8-ABCD-B2CC-0F35-FA59C71E6C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55919" y="2678728"/>
            <a:ext cx="2235808" cy="2019003"/>
          </a:xfrm>
          <a:prstGeom prst="rect">
            <a:avLst/>
          </a:prstGeom>
        </p:spPr>
      </p:pic>
      <p:sp>
        <p:nvSpPr>
          <p:cNvPr id="9" name="TextBox 8">
            <a:extLst>
              <a:ext uri="{FF2B5EF4-FFF2-40B4-BE49-F238E27FC236}">
                <a16:creationId xmlns:a16="http://schemas.microsoft.com/office/drawing/2014/main" id="{313BDD91-CDE2-5D7D-C90B-3C27B90864FE}"/>
              </a:ext>
            </a:extLst>
          </p:cNvPr>
          <p:cNvSpPr txBox="1"/>
          <p:nvPr/>
        </p:nvSpPr>
        <p:spPr>
          <a:xfrm>
            <a:off x="6862837" y="4579432"/>
            <a:ext cx="1621973" cy="507831"/>
          </a:xfrm>
          <a:prstGeom prst="rect">
            <a:avLst/>
          </a:prstGeom>
          <a:noFill/>
        </p:spPr>
        <p:txBody>
          <a:bodyPr wrap="square" rtlCol="0">
            <a:spAutoFit/>
          </a:bodyPr>
          <a:lstStyle/>
          <a:p>
            <a:r>
              <a:rPr lang="en-US" sz="900" dirty="0">
                <a:hlinkClick r:id="rId3" tooltip="https://dcu.autism-uni.org/what-are-assessments-and-how-do-you-survive-them/"/>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141304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D27AE-8033-E8B8-8B5B-309B6DC4DABB}"/>
              </a:ext>
            </a:extLst>
          </p:cNvPr>
          <p:cNvSpPr>
            <a:spLocks noGrp="1"/>
          </p:cNvSpPr>
          <p:nvPr>
            <p:ph idx="1"/>
          </p:nvPr>
        </p:nvSpPr>
        <p:spPr/>
        <p:txBody>
          <a:bodyPr/>
          <a:lstStyle/>
          <a:p>
            <a:r>
              <a:rPr lang="en-US" b="1" i="1" u="sng" dirty="0">
                <a:highlight>
                  <a:srgbClr val="FFFF00"/>
                </a:highlight>
              </a:rPr>
              <a:t>Program</a:t>
            </a:r>
            <a:r>
              <a:rPr lang="en-US" dirty="0"/>
              <a:t> Specific Policies</a:t>
            </a:r>
          </a:p>
          <a:p>
            <a:pPr marL="0" indent="0">
              <a:buNone/>
            </a:pPr>
            <a:endParaRPr lang="en-US" dirty="0"/>
          </a:p>
          <a:p>
            <a:pPr lvl="1"/>
            <a:r>
              <a:rPr lang="en-US" dirty="0"/>
              <a:t>Clinical and Educational Work Hours</a:t>
            </a:r>
          </a:p>
          <a:p>
            <a:pPr lvl="1"/>
            <a:r>
              <a:rPr lang="en-US" dirty="0"/>
              <a:t>Supervision of Residents</a:t>
            </a:r>
          </a:p>
          <a:p>
            <a:pPr lvl="1"/>
            <a:r>
              <a:rPr lang="en-US" dirty="0"/>
              <a:t>Resident &amp; Faculty Well-Being</a:t>
            </a:r>
          </a:p>
          <a:p>
            <a:pPr marL="457200" lvl="1" indent="0">
              <a:buNone/>
            </a:pPr>
            <a:endParaRPr lang="en-US" dirty="0"/>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D8AD2D3D-EEB4-3439-0303-FC5888796799}"/>
              </a:ext>
            </a:extLst>
          </p:cNvPr>
          <p:cNvSpPr>
            <a:spLocks noGrp="1"/>
          </p:cNvSpPr>
          <p:nvPr>
            <p:ph type="title"/>
          </p:nvPr>
        </p:nvSpPr>
        <p:spPr/>
        <p:txBody>
          <a:bodyPr/>
          <a:lstStyle/>
          <a:p>
            <a:r>
              <a:rPr lang="en-US" dirty="0"/>
              <a:t>ADS Attachments</a:t>
            </a:r>
          </a:p>
        </p:txBody>
      </p:sp>
      <p:sp>
        <p:nvSpPr>
          <p:cNvPr id="4" name="Footer Placeholder 3">
            <a:extLst>
              <a:ext uri="{FF2B5EF4-FFF2-40B4-BE49-F238E27FC236}">
                <a16:creationId xmlns:a16="http://schemas.microsoft.com/office/drawing/2014/main" id="{AD926486-C032-6CB4-67A6-9F4F0315D606}"/>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DC305A59-C40E-4AF1-84DC-F2BB52C3AFEF}"/>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pic>
        <p:nvPicPr>
          <p:cNvPr id="6" name="Picture 5" descr="Hello Meow">
            <a:extLst>
              <a:ext uri="{FF2B5EF4-FFF2-40B4-BE49-F238E27FC236}">
                <a16:creationId xmlns:a16="http://schemas.microsoft.com/office/drawing/2014/main" id="{8AF0A329-BE12-6D19-326A-B64C21BCC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737" y="4390262"/>
            <a:ext cx="932121" cy="932121"/>
          </a:xfrm>
          <a:prstGeom prst="rect">
            <a:avLst/>
          </a:prstGeom>
        </p:spPr>
      </p:pic>
      <p:sp>
        <p:nvSpPr>
          <p:cNvPr id="7" name="TextBox 6">
            <a:extLst>
              <a:ext uri="{FF2B5EF4-FFF2-40B4-BE49-F238E27FC236}">
                <a16:creationId xmlns:a16="http://schemas.microsoft.com/office/drawing/2014/main" id="{830E6B8F-3174-7A2F-67ED-304F50861BD5}"/>
              </a:ext>
            </a:extLst>
          </p:cNvPr>
          <p:cNvSpPr txBox="1"/>
          <p:nvPr/>
        </p:nvSpPr>
        <p:spPr>
          <a:xfrm>
            <a:off x="3461657" y="4264654"/>
            <a:ext cx="4552950" cy="1323439"/>
          </a:xfrm>
          <a:prstGeom prst="rect">
            <a:avLst/>
          </a:prstGeom>
          <a:noFill/>
        </p:spPr>
        <p:txBody>
          <a:bodyPr wrap="square" rtlCol="0">
            <a:spAutoFit/>
          </a:bodyPr>
          <a:lstStyle/>
          <a:p>
            <a:pPr marL="457200" indent="-457200">
              <a:buAutoNum type="arabicPeriod"/>
            </a:pPr>
            <a:r>
              <a:rPr lang="en-US" b="0" dirty="0">
                <a:latin typeface="+mn-lt"/>
              </a:rPr>
              <a:t>Are your policies updated?</a:t>
            </a:r>
          </a:p>
          <a:p>
            <a:pPr marL="457200" indent="-457200">
              <a:buAutoNum type="arabicPeriod"/>
            </a:pPr>
            <a:r>
              <a:rPr lang="en-US" b="0" dirty="0">
                <a:latin typeface="+mn-lt"/>
              </a:rPr>
              <a:t>Do they contain specialty specific information?</a:t>
            </a:r>
          </a:p>
          <a:p>
            <a:pPr marL="457200" indent="-457200">
              <a:buAutoNum type="arabicPeriod"/>
            </a:pPr>
            <a:r>
              <a:rPr lang="en-US" b="0" dirty="0">
                <a:latin typeface="+mn-lt"/>
              </a:rPr>
              <a:t>Are </a:t>
            </a:r>
            <a:r>
              <a:rPr lang="en-US" i="1" u="sng" dirty="0">
                <a:latin typeface="+mn-lt"/>
              </a:rPr>
              <a:t>all</a:t>
            </a:r>
            <a:r>
              <a:rPr lang="en-US" b="0" dirty="0">
                <a:latin typeface="+mn-lt"/>
              </a:rPr>
              <a:t> your policies updated?</a:t>
            </a:r>
          </a:p>
        </p:txBody>
      </p:sp>
    </p:spTree>
    <p:extLst>
      <p:ext uri="{BB962C8B-B14F-4D97-AF65-F5344CB8AC3E}">
        <p14:creationId xmlns:p14="http://schemas.microsoft.com/office/powerpoint/2010/main" val="404204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EF3F0-8032-8C6B-94AD-E701110438B1}"/>
              </a:ext>
            </a:extLst>
          </p:cNvPr>
          <p:cNvSpPr>
            <a:spLocks noGrp="1"/>
          </p:cNvSpPr>
          <p:nvPr>
            <p:ph idx="1"/>
          </p:nvPr>
        </p:nvSpPr>
        <p:spPr/>
        <p:txBody>
          <a:bodyPr/>
          <a:lstStyle/>
          <a:p>
            <a:pPr marL="0" indent="0">
              <a:buNone/>
            </a:pPr>
            <a:r>
              <a:rPr lang="en-US" dirty="0"/>
              <a:t>Site visitor will review specific program information that we upload into ADS under a separate “upload” tab</a:t>
            </a:r>
          </a:p>
          <a:p>
            <a:r>
              <a:rPr lang="en-US" dirty="0"/>
              <a:t>Usual documents that are reviewed during in-person site visits</a:t>
            </a:r>
          </a:p>
          <a:p>
            <a:r>
              <a:rPr lang="en-US" dirty="0"/>
              <a:t>Secure environment; no need to remove names or other identifying information</a:t>
            </a:r>
          </a:p>
          <a:p>
            <a:r>
              <a:rPr lang="en-US" dirty="0"/>
              <a:t>Follow the specific instructions for each upload</a:t>
            </a:r>
          </a:p>
        </p:txBody>
      </p:sp>
      <p:sp>
        <p:nvSpPr>
          <p:cNvPr id="3" name="Title 2">
            <a:extLst>
              <a:ext uri="{FF2B5EF4-FFF2-40B4-BE49-F238E27FC236}">
                <a16:creationId xmlns:a16="http://schemas.microsoft.com/office/drawing/2014/main" id="{6E618D86-048E-9AA1-E6A9-F0373CE2CB72}"/>
              </a:ext>
            </a:extLst>
          </p:cNvPr>
          <p:cNvSpPr>
            <a:spLocks noGrp="1"/>
          </p:cNvSpPr>
          <p:nvPr>
            <p:ph type="title"/>
          </p:nvPr>
        </p:nvSpPr>
        <p:spPr/>
        <p:txBody>
          <a:bodyPr/>
          <a:lstStyle/>
          <a:p>
            <a:r>
              <a:rPr lang="en-US" dirty="0"/>
              <a:t>Virtual Visits</a:t>
            </a:r>
          </a:p>
        </p:txBody>
      </p:sp>
      <p:sp>
        <p:nvSpPr>
          <p:cNvPr id="4" name="Footer Placeholder 3">
            <a:extLst>
              <a:ext uri="{FF2B5EF4-FFF2-40B4-BE49-F238E27FC236}">
                <a16:creationId xmlns:a16="http://schemas.microsoft.com/office/drawing/2014/main" id="{07FC8DE8-7896-E8CC-FD8A-3D7B7F363CE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1F8483E2-AA5D-B8ED-2B17-B54A09E35A3D}"/>
              </a:ext>
            </a:extLst>
          </p:cNvPr>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pic>
        <p:nvPicPr>
          <p:cNvPr id="7" name="Picture 6">
            <a:extLst>
              <a:ext uri="{FF2B5EF4-FFF2-40B4-BE49-F238E27FC236}">
                <a16:creationId xmlns:a16="http://schemas.microsoft.com/office/drawing/2014/main" id="{869198B0-D156-65C5-078D-F9EB8E326F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43107" y="132757"/>
            <a:ext cx="2037907" cy="1439272"/>
          </a:xfrm>
          <a:prstGeom prst="rect">
            <a:avLst/>
          </a:prstGeom>
        </p:spPr>
      </p:pic>
    </p:spTree>
    <p:extLst>
      <p:ext uri="{BB962C8B-B14F-4D97-AF65-F5344CB8AC3E}">
        <p14:creationId xmlns:p14="http://schemas.microsoft.com/office/powerpoint/2010/main" val="201270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998F3-0D56-10DB-26DC-A800B322A4FC}"/>
              </a:ext>
            </a:extLst>
          </p:cNvPr>
          <p:cNvSpPr>
            <a:spLocks noGrp="1"/>
          </p:cNvSpPr>
          <p:nvPr>
            <p:ph idx="1"/>
          </p:nvPr>
        </p:nvSpPr>
        <p:spPr/>
        <p:txBody>
          <a:bodyPr>
            <a:normAutofit/>
          </a:bodyPr>
          <a:lstStyle/>
          <a:p>
            <a:pPr marL="457200" lvl="1" indent="0">
              <a:buNone/>
            </a:pPr>
            <a:endParaRPr lang="en-US" dirty="0"/>
          </a:p>
          <a:p>
            <a:r>
              <a:rPr lang="en-US" dirty="0"/>
              <a:t>Resident Files</a:t>
            </a:r>
          </a:p>
          <a:p>
            <a:pPr lvl="1"/>
            <a:r>
              <a:rPr lang="en-US" dirty="0"/>
              <a:t>Two </a:t>
            </a:r>
            <a:r>
              <a:rPr lang="en-US" u="sng" dirty="0"/>
              <a:t>current</a:t>
            </a:r>
            <a:r>
              <a:rPr lang="en-US" dirty="0"/>
              <a:t> files from each year of training</a:t>
            </a:r>
          </a:p>
          <a:p>
            <a:pPr marL="457200" lvl="1" indent="0">
              <a:buNone/>
            </a:pPr>
            <a:endParaRPr lang="en-US" dirty="0"/>
          </a:p>
          <a:p>
            <a:pPr marL="457200" lvl="1" indent="0">
              <a:buNone/>
            </a:pPr>
            <a:r>
              <a:rPr lang="en-US" dirty="0">
                <a:highlight>
                  <a:srgbClr val="FFFF00"/>
                </a:highlight>
              </a:rPr>
              <a:t>COMPLETED!</a:t>
            </a:r>
          </a:p>
          <a:p>
            <a:pPr lvl="1"/>
            <a:r>
              <a:rPr lang="en-US" dirty="0"/>
              <a:t>Faculty eval of resident</a:t>
            </a:r>
          </a:p>
          <a:p>
            <a:pPr lvl="1"/>
            <a:r>
              <a:rPr lang="en-US" dirty="0"/>
              <a:t>Multi-source eval of resident</a:t>
            </a:r>
          </a:p>
          <a:p>
            <a:pPr lvl="1"/>
            <a:r>
              <a:rPr lang="en-US" dirty="0"/>
              <a:t>Semi-annual eval of resident</a:t>
            </a:r>
          </a:p>
        </p:txBody>
      </p:sp>
      <p:sp>
        <p:nvSpPr>
          <p:cNvPr id="3" name="Title 2">
            <a:extLst>
              <a:ext uri="{FF2B5EF4-FFF2-40B4-BE49-F238E27FC236}">
                <a16:creationId xmlns:a16="http://schemas.microsoft.com/office/drawing/2014/main" id="{0130911A-4440-35A5-D3E7-0D068A943C04}"/>
              </a:ext>
            </a:extLst>
          </p:cNvPr>
          <p:cNvSpPr>
            <a:spLocks noGrp="1"/>
          </p:cNvSpPr>
          <p:nvPr>
            <p:ph type="title"/>
          </p:nvPr>
        </p:nvSpPr>
        <p:spPr/>
        <p:txBody>
          <a:bodyPr/>
          <a:lstStyle/>
          <a:p>
            <a:pPr algn="ctr"/>
            <a:r>
              <a:rPr lang="en-US" dirty="0"/>
              <a:t>Site Visit Uploads – Resident Files</a:t>
            </a:r>
          </a:p>
        </p:txBody>
      </p:sp>
      <p:sp>
        <p:nvSpPr>
          <p:cNvPr id="4" name="Footer Placeholder 3">
            <a:extLst>
              <a:ext uri="{FF2B5EF4-FFF2-40B4-BE49-F238E27FC236}">
                <a16:creationId xmlns:a16="http://schemas.microsoft.com/office/drawing/2014/main" id="{20661608-EA57-40EE-3FEA-75CC61F7221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76B64261-30F6-8D2A-F92A-F1A6C0F03A02}"/>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8" name="Picture 7" descr="A close-up of a logo&#10;&#10;Description automatically generated with low confidence">
            <a:extLst>
              <a:ext uri="{FF2B5EF4-FFF2-40B4-BE49-F238E27FC236}">
                <a16:creationId xmlns:a16="http://schemas.microsoft.com/office/drawing/2014/main" id="{51B9B784-4875-5BCF-A8D8-70AE88A9E0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38825" y="3430772"/>
            <a:ext cx="2533650" cy="2133600"/>
          </a:xfrm>
          <a:prstGeom prst="rect">
            <a:avLst/>
          </a:prstGeom>
        </p:spPr>
      </p:pic>
      <p:sp>
        <p:nvSpPr>
          <p:cNvPr id="9" name="TextBox 8">
            <a:extLst>
              <a:ext uri="{FF2B5EF4-FFF2-40B4-BE49-F238E27FC236}">
                <a16:creationId xmlns:a16="http://schemas.microsoft.com/office/drawing/2014/main" id="{139B1914-E168-D557-D2DE-D6B5B9B110C6}"/>
              </a:ext>
            </a:extLst>
          </p:cNvPr>
          <p:cNvSpPr txBox="1"/>
          <p:nvPr/>
        </p:nvSpPr>
        <p:spPr>
          <a:xfrm>
            <a:off x="5838825" y="5564372"/>
            <a:ext cx="2533650" cy="369332"/>
          </a:xfrm>
          <a:prstGeom prst="rect">
            <a:avLst/>
          </a:prstGeom>
          <a:noFill/>
        </p:spPr>
        <p:txBody>
          <a:bodyPr wrap="square" rtlCol="0">
            <a:spAutoFit/>
          </a:bodyPr>
          <a:lstStyle/>
          <a:p>
            <a:r>
              <a:rPr lang="en-US" sz="900" dirty="0">
                <a:hlinkClick r:id="rId3" tooltip="https://cenicienta.fr/ce2-evaluations-diagnostiques/"/>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59710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998F3-0D56-10DB-26DC-A800B322A4FC}"/>
              </a:ext>
            </a:extLst>
          </p:cNvPr>
          <p:cNvSpPr>
            <a:spLocks noGrp="1"/>
          </p:cNvSpPr>
          <p:nvPr>
            <p:ph idx="1"/>
          </p:nvPr>
        </p:nvSpPr>
        <p:spPr/>
        <p:txBody>
          <a:bodyPr>
            <a:normAutofit/>
          </a:bodyPr>
          <a:lstStyle/>
          <a:p>
            <a:pPr marL="457200" lvl="1" indent="0">
              <a:buNone/>
            </a:pPr>
            <a:endParaRPr lang="en-US" dirty="0"/>
          </a:p>
          <a:p>
            <a:pPr lvl="1"/>
            <a:r>
              <a:rPr lang="en-US" dirty="0"/>
              <a:t>Run aggregate report from residency management system (RMS) </a:t>
            </a:r>
          </a:p>
          <a:p>
            <a:pPr marL="457200" lvl="1" indent="0">
              <a:buNone/>
            </a:pPr>
            <a:endParaRPr lang="en-US" dirty="0"/>
          </a:p>
          <a:p>
            <a:pPr lvl="1"/>
            <a:endParaRPr lang="en-US" dirty="0"/>
          </a:p>
          <a:p>
            <a:pPr marL="457200" lvl="1" indent="0">
              <a:buNone/>
            </a:pPr>
            <a:r>
              <a:rPr lang="en-US" dirty="0"/>
              <a:t>      Do you have the multi-source evals?</a:t>
            </a:r>
          </a:p>
          <a:p>
            <a:pPr marL="457200" lvl="1" indent="0">
              <a:buNone/>
            </a:pPr>
            <a:r>
              <a:rPr lang="en-US" dirty="0"/>
              <a:t>	- peer</a:t>
            </a:r>
          </a:p>
          <a:p>
            <a:pPr marL="457200" lvl="1" indent="0">
              <a:buNone/>
            </a:pPr>
            <a:r>
              <a:rPr lang="en-US" dirty="0"/>
              <a:t>	- self</a:t>
            </a:r>
          </a:p>
          <a:p>
            <a:pPr marL="457200" lvl="1" indent="0">
              <a:buNone/>
            </a:pPr>
            <a:r>
              <a:rPr lang="en-US" dirty="0"/>
              <a:t>	- patient</a:t>
            </a:r>
          </a:p>
          <a:p>
            <a:pPr marL="457200" lvl="1" indent="0">
              <a:buNone/>
            </a:pPr>
            <a:r>
              <a:rPr lang="en-US" dirty="0"/>
              <a:t>	- nurse</a:t>
            </a:r>
          </a:p>
          <a:p>
            <a:pPr marL="457200" lvl="1" indent="0">
              <a:buNone/>
            </a:pPr>
            <a:r>
              <a:rPr lang="en-US" dirty="0"/>
              <a:t>	- direct observation</a:t>
            </a:r>
          </a:p>
          <a:p>
            <a:pPr marL="457200" lvl="1" indent="0">
              <a:buNone/>
            </a:pPr>
            <a:r>
              <a:rPr lang="en-US" dirty="0"/>
              <a:t>	- tech/clerical</a:t>
            </a:r>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0130911A-4440-35A5-D3E7-0D068A943C04}"/>
              </a:ext>
            </a:extLst>
          </p:cNvPr>
          <p:cNvSpPr>
            <a:spLocks noGrp="1"/>
          </p:cNvSpPr>
          <p:nvPr>
            <p:ph type="title"/>
          </p:nvPr>
        </p:nvSpPr>
        <p:spPr/>
        <p:txBody>
          <a:bodyPr/>
          <a:lstStyle/>
          <a:p>
            <a:pPr algn="ctr"/>
            <a:r>
              <a:rPr lang="en-US" dirty="0"/>
              <a:t>Site Visit Uploads - Resident Files</a:t>
            </a:r>
          </a:p>
        </p:txBody>
      </p:sp>
      <p:sp>
        <p:nvSpPr>
          <p:cNvPr id="4" name="Footer Placeholder 3">
            <a:extLst>
              <a:ext uri="{FF2B5EF4-FFF2-40B4-BE49-F238E27FC236}">
                <a16:creationId xmlns:a16="http://schemas.microsoft.com/office/drawing/2014/main" id="{20661608-EA57-40EE-3FEA-75CC61F7221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76B64261-30F6-8D2A-F92A-F1A6C0F03A02}"/>
              </a:ext>
            </a:extLst>
          </p:cNvPr>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pic>
        <p:nvPicPr>
          <p:cNvPr id="6" name="Picture 5" descr="Hello Meow">
            <a:extLst>
              <a:ext uri="{FF2B5EF4-FFF2-40B4-BE49-F238E27FC236}">
                <a16:creationId xmlns:a16="http://schemas.microsoft.com/office/drawing/2014/main" id="{D7080641-926B-A1CE-4C70-9BA213B17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260648"/>
            <a:ext cx="932121" cy="932121"/>
          </a:xfrm>
          <a:prstGeom prst="rect">
            <a:avLst/>
          </a:prstGeom>
        </p:spPr>
      </p:pic>
      <p:sp>
        <p:nvSpPr>
          <p:cNvPr id="7" name="TextBox 6">
            <a:extLst>
              <a:ext uri="{FF2B5EF4-FFF2-40B4-BE49-F238E27FC236}">
                <a16:creationId xmlns:a16="http://schemas.microsoft.com/office/drawing/2014/main" id="{758C74B6-8C7E-FA24-672A-54B8E2FB90DD}"/>
              </a:ext>
            </a:extLst>
          </p:cNvPr>
          <p:cNvSpPr txBox="1"/>
          <p:nvPr/>
        </p:nvSpPr>
        <p:spPr>
          <a:xfrm>
            <a:off x="5267103" y="4311453"/>
            <a:ext cx="3090088" cy="707886"/>
          </a:xfrm>
          <a:prstGeom prst="rect">
            <a:avLst/>
          </a:prstGeom>
          <a:noFill/>
          <a:ln>
            <a:solidFill>
              <a:srgbClr val="FF0000"/>
            </a:solidFill>
          </a:ln>
        </p:spPr>
        <p:txBody>
          <a:bodyPr wrap="square" rtlCol="0">
            <a:spAutoFit/>
          </a:bodyPr>
          <a:lstStyle/>
          <a:p>
            <a:pPr algn="ctr"/>
            <a:r>
              <a:rPr lang="en-US" dirty="0">
                <a:highlight>
                  <a:srgbClr val="FFFF00"/>
                </a:highlight>
                <a:latin typeface="Calibri" panose="020F0502020204030204" pitchFamily="34" charset="0"/>
                <a:cs typeface="Calibri" panose="020F0502020204030204" pitchFamily="34" charset="0"/>
              </a:rPr>
              <a:t>What do your requirements say?</a:t>
            </a:r>
          </a:p>
        </p:txBody>
      </p:sp>
    </p:spTree>
    <p:extLst>
      <p:ext uri="{BB962C8B-B14F-4D97-AF65-F5344CB8AC3E}">
        <p14:creationId xmlns:p14="http://schemas.microsoft.com/office/powerpoint/2010/main" val="202088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998F3-0D56-10DB-26DC-A800B322A4FC}"/>
              </a:ext>
            </a:extLst>
          </p:cNvPr>
          <p:cNvSpPr>
            <a:spLocks noGrp="1"/>
          </p:cNvSpPr>
          <p:nvPr>
            <p:ph idx="1"/>
          </p:nvPr>
        </p:nvSpPr>
        <p:spPr/>
        <p:txBody>
          <a:bodyPr>
            <a:normAutofit/>
          </a:bodyPr>
          <a:lstStyle/>
          <a:p>
            <a:pPr marL="457200" lvl="1" indent="0">
              <a:buNone/>
            </a:pPr>
            <a:endParaRPr lang="en-US" dirty="0"/>
          </a:p>
          <a:p>
            <a:pPr marL="457200" lvl="1" indent="0">
              <a:buNone/>
            </a:pPr>
            <a:r>
              <a:rPr lang="en-US" dirty="0"/>
              <a:t>          Does your semi-annual evaluation have:</a:t>
            </a:r>
          </a:p>
          <a:p>
            <a:pPr marL="457200" lvl="1" indent="0">
              <a:buNone/>
            </a:pPr>
            <a:endParaRPr lang="en-US" dirty="0"/>
          </a:p>
          <a:p>
            <a:pPr lvl="3"/>
            <a:r>
              <a:rPr lang="en-US" sz="2400" dirty="0"/>
              <a:t>Required elements per specialty?</a:t>
            </a:r>
          </a:p>
          <a:p>
            <a:pPr lvl="3"/>
            <a:r>
              <a:rPr lang="en-US" sz="2400" dirty="0"/>
              <a:t>Reference or inclusion of individualized                   learning plan?</a:t>
            </a:r>
          </a:p>
          <a:p>
            <a:pPr lvl="3"/>
            <a:r>
              <a:rPr lang="en-US" sz="2400" dirty="0"/>
              <a:t>If doubles as annual evaluation, reference readiness to progress to the next year of the program?</a:t>
            </a:r>
          </a:p>
          <a:p>
            <a:pPr lvl="3"/>
            <a:r>
              <a:rPr lang="en-US" sz="2400" dirty="0"/>
              <a:t>Signature of PD and resident?</a:t>
            </a:r>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0130911A-4440-35A5-D3E7-0D068A943C04}"/>
              </a:ext>
            </a:extLst>
          </p:cNvPr>
          <p:cNvSpPr>
            <a:spLocks noGrp="1"/>
          </p:cNvSpPr>
          <p:nvPr>
            <p:ph type="title"/>
          </p:nvPr>
        </p:nvSpPr>
        <p:spPr/>
        <p:txBody>
          <a:bodyPr/>
          <a:lstStyle/>
          <a:p>
            <a:pPr algn="ctr"/>
            <a:r>
              <a:rPr lang="en-US" dirty="0"/>
              <a:t>Site Visit Uploads - Resident Files</a:t>
            </a:r>
          </a:p>
        </p:txBody>
      </p:sp>
      <p:sp>
        <p:nvSpPr>
          <p:cNvPr id="4" name="Footer Placeholder 3">
            <a:extLst>
              <a:ext uri="{FF2B5EF4-FFF2-40B4-BE49-F238E27FC236}">
                <a16:creationId xmlns:a16="http://schemas.microsoft.com/office/drawing/2014/main" id="{20661608-EA57-40EE-3FEA-75CC61F7221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76B64261-30F6-8D2A-F92A-F1A6C0F03A02}"/>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pic>
        <p:nvPicPr>
          <p:cNvPr id="6" name="Picture 5" descr="Hello Meow">
            <a:extLst>
              <a:ext uri="{FF2B5EF4-FFF2-40B4-BE49-F238E27FC236}">
                <a16:creationId xmlns:a16="http://schemas.microsoft.com/office/drawing/2014/main" id="{D7080641-926B-A1CE-4C70-9BA213B17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64" y="1873095"/>
            <a:ext cx="932121" cy="932121"/>
          </a:xfrm>
          <a:prstGeom prst="rect">
            <a:avLst/>
          </a:prstGeom>
        </p:spPr>
      </p:pic>
    </p:spTree>
    <p:extLst>
      <p:ext uri="{BB962C8B-B14F-4D97-AF65-F5344CB8AC3E}">
        <p14:creationId xmlns:p14="http://schemas.microsoft.com/office/powerpoint/2010/main" val="397376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Site Visits Are Coming!</a:t>
            </a:r>
            <a:br>
              <a:rPr lang="en-US" dirty="0"/>
            </a:br>
            <a:r>
              <a:rPr lang="en-US" dirty="0"/>
              <a:t>(…maybe?)</a:t>
            </a:r>
          </a:p>
        </p:txBody>
      </p:sp>
      <p:sp>
        <p:nvSpPr>
          <p:cNvPr id="3" name="Subtitle 2"/>
          <p:cNvSpPr>
            <a:spLocks noGrp="1"/>
          </p:cNvSpPr>
          <p:nvPr>
            <p:ph type="subTitle" idx="1"/>
          </p:nvPr>
        </p:nvSpPr>
        <p:spPr/>
        <p:txBody>
          <a:bodyPr/>
          <a:lstStyle/>
          <a:p>
            <a:r>
              <a:rPr lang="en-US" dirty="0"/>
              <a:t>Presented by: Christine Redovan, MBA, MLIS</a:t>
            </a:r>
          </a:p>
        </p:txBody>
      </p:sp>
      <p:sp>
        <p:nvSpPr>
          <p:cNvPr id="4" name="Footer Placeholder 3">
            <a:extLst>
              <a:ext uri="{FF2B5EF4-FFF2-40B4-BE49-F238E27FC236}">
                <a16:creationId xmlns:a16="http://schemas.microsoft.com/office/drawing/2014/main" id="{4158C640-3983-4196-833C-31DDAB9A3381}"/>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6510FDE3-C387-402D-A8F0-D138B670539E}"/>
              </a:ext>
            </a:extLst>
          </p:cNvPr>
          <p:cNvSpPr>
            <a:spLocks noGrp="1"/>
          </p:cNvSpPr>
          <p:nvPr>
            <p:ph type="sldNum" sz="quarter" idx="11"/>
          </p:nvPr>
        </p:nvSpPr>
        <p:spPr/>
        <p:txBody>
          <a:bodyPr/>
          <a:lstStyle/>
          <a:p>
            <a:pPr>
              <a:defRPr/>
            </a:pPr>
            <a:fld id="{81743DA7-34FC-504A-B92E-0B05F71BEB33}" type="slidenum">
              <a:rPr lang="en-US" altLang="en-US" smtClean="0"/>
              <a:pPr>
                <a:defRPr/>
              </a:pPr>
              <a:t>2</a:t>
            </a:fld>
            <a:endParaRPr lang="en-US" altLang="en-US"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998F3-0D56-10DB-26DC-A800B322A4FC}"/>
              </a:ext>
            </a:extLst>
          </p:cNvPr>
          <p:cNvSpPr>
            <a:spLocks noGrp="1"/>
          </p:cNvSpPr>
          <p:nvPr>
            <p:ph idx="1"/>
          </p:nvPr>
        </p:nvSpPr>
        <p:spPr/>
        <p:txBody>
          <a:bodyPr>
            <a:normAutofit lnSpcReduction="10000"/>
          </a:bodyPr>
          <a:lstStyle/>
          <a:p>
            <a:pPr marL="457200" lvl="1" indent="0">
              <a:buNone/>
            </a:pPr>
            <a:endParaRPr lang="en-US" dirty="0"/>
          </a:p>
          <a:p>
            <a:r>
              <a:rPr lang="en-US" dirty="0"/>
              <a:t>Resident Files</a:t>
            </a:r>
          </a:p>
          <a:p>
            <a:pPr lvl="1"/>
            <a:r>
              <a:rPr lang="en-US" dirty="0"/>
              <a:t>Final evaluations of </a:t>
            </a:r>
            <a:r>
              <a:rPr lang="en-US" u="sng" dirty="0"/>
              <a:t>graduates</a:t>
            </a:r>
            <a:r>
              <a:rPr lang="en-US" dirty="0"/>
              <a:t> from the </a:t>
            </a:r>
            <a:r>
              <a:rPr lang="en-US" u="sng" dirty="0"/>
              <a:t>last three years</a:t>
            </a:r>
          </a:p>
          <a:p>
            <a:pPr marL="457200" lvl="1" indent="0">
              <a:buNone/>
            </a:pPr>
            <a:endParaRPr lang="en-US" dirty="0"/>
          </a:p>
          <a:p>
            <a:pPr marL="457200" lvl="1" indent="0">
              <a:buNone/>
            </a:pPr>
            <a:r>
              <a:rPr lang="en-US" dirty="0"/>
              <a:t>          Does your final evaluation have:</a:t>
            </a:r>
          </a:p>
          <a:p>
            <a:pPr marL="457200" lvl="1" indent="0">
              <a:buNone/>
            </a:pPr>
            <a:endParaRPr lang="en-US" dirty="0"/>
          </a:p>
          <a:p>
            <a:pPr lvl="3"/>
            <a:r>
              <a:rPr lang="en-US" sz="2400" dirty="0"/>
              <a:t>Reference to CCC and Milestones?</a:t>
            </a:r>
          </a:p>
          <a:p>
            <a:pPr lvl="3"/>
            <a:r>
              <a:rPr lang="en-US" sz="2400" dirty="0"/>
              <a:t>Signature of PD and resident?</a:t>
            </a:r>
          </a:p>
          <a:p>
            <a:pPr lvl="3"/>
            <a:r>
              <a:rPr lang="en-US" sz="2400" dirty="0"/>
              <a:t>The “magic” sentence?</a:t>
            </a:r>
          </a:p>
          <a:p>
            <a:pPr lvl="1"/>
            <a:endParaRPr lang="en-US" dirty="0"/>
          </a:p>
          <a:p>
            <a:pPr marL="457200" lvl="1" indent="0">
              <a:buNone/>
            </a:pPr>
            <a:r>
              <a:rPr lang="en-US" dirty="0"/>
              <a:t>[resident] has demonstrated the knowledge, skills, and behaviors necessary to enter autonomous practice.</a:t>
            </a:r>
          </a:p>
          <a:p>
            <a:pPr marL="457200" lvl="1" indent="0">
              <a:buNone/>
            </a:pPr>
            <a:endParaRPr lang="en-US" dirty="0"/>
          </a:p>
        </p:txBody>
      </p:sp>
      <p:sp>
        <p:nvSpPr>
          <p:cNvPr id="3" name="Title 2">
            <a:extLst>
              <a:ext uri="{FF2B5EF4-FFF2-40B4-BE49-F238E27FC236}">
                <a16:creationId xmlns:a16="http://schemas.microsoft.com/office/drawing/2014/main" id="{0130911A-4440-35A5-D3E7-0D068A943C04}"/>
              </a:ext>
            </a:extLst>
          </p:cNvPr>
          <p:cNvSpPr>
            <a:spLocks noGrp="1"/>
          </p:cNvSpPr>
          <p:nvPr>
            <p:ph type="title"/>
          </p:nvPr>
        </p:nvSpPr>
        <p:spPr/>
        <p:txBody>
          <a:bodyPr/>
          <a:lstStyle/>
          <a:p>
            <a:pPr algn="ctr"/>
            <a:r>
              <a:rPr lang="en-US" dirty="0"/>
              <a:t>Site Visit Uploads – Resident Files</a:t>
            </a:r>
          </a:p>
        </p:txBody>
      </p:sp>
      <p:sp>
        <p:nvSpPr>
          <p:cNvPr id="4" name="Footer Placeholder 3">
            <a:extLst>
              <a:ext uri="{FF2B5EF4-FFF2-40B4-BE49-F238E27FC236}">
                <a16:creationId xmlns:a16="http://schemas.microsoft.com/office/drawing/2014/main" id="{20661608-EA57-40EE-3FEA-75CC61F7221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76B64261-30F6-8D2A-F92A-F1A6C0F03A02}"/>
              </a:ext>
            </a:extLst>
          </p:cNvPr>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pic>
        <p:nvPicPr>
          <p:cNvPr id="6" name="Picture 5" descr="Hello Meow">
            <a:extLst>
              <a:ext uri="{FF2B5EF4-FFF2-40B4-BE49-F238E27FC236}">
                <a16:creationId xmlns:a16="http://schemas.microsoft.com/office/drawing/2014/main" id="{C84CE72C-E504-3E8B-AB62-3D616408A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92" y="3025389"/>
            <a:ext cx="932121" cy="932121"/>
          </a:xfrm>
          <a:prstGeom prst="rect">
            <a:avLst/>
          </a:prstGeom>
        </p:spPr>
      </p:pic>
    </p:spTree>
    <p:extLst>
      <p:ext uri="{BB962C8B-B14F-4D97-AF65-F5344CB8AC3E}">
        <p14:creationId xmlns:p14="http://schemas.microsoft.com/office/powerpoint/2010/main" val="14434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998F3-0D56-10DB-26DC-A800B322A4FC}"/>
              </a:ext>
            </a:extLst>
          </p:cNvPr>
          <p:cNvSpPr>
            <a:spLocks noGrp="1"/>
          </p:cNvSpPr>
          <p:nvPr>
            <p:ph idx="1"/>
          </p:nvPr>
        </p:nvSpPr>
        <p:spPr/>
        <p:txBody>
          <a:bodyPr>
            <a:normAutofit/>
          </a:bodyPr>
          <a:lstStyle/>
          <a:p>
            <a:pPr marL="457200" lvl="1" indent="0">
              <a:buNone/>
            </a:pPr>
            <a:endParaRPr lang="en-US" dirty="0"/>
          </a:p>
          <a:p>
            <a:pPr lvl="1"/>
            <a:r>
              <a:rPr lang="en-US" dirty="0"/>
              <a:t>Files of residents who have left the program in the last three years</a:t>
            </a:r>
          </a:p>
          <a:p>
            <a:pPr lvl="1"/>
            <a:r>
              <a:rPr lang="en-US" dirty="0"/>
              <a:t>Transfer documentation for residents who have transferred into the program in the past three years</a:t>
            </a:r>
          </a:p>
          <a:p>
            <a:pPr lvl="1"/>
            <a:endParaRPr lang="en-US" dirty="0"/>
          </a:p>
          <a:p>
            <a:pPr marL="457200" lvl="1" indent="0">
              <a:buNone/>
            </a:pPr>
            <a:r>
              <a:rPr lang="en-US" dirty="0"/>
              <a:t>			At a minimum:</a:t>
            </a:r>
          </a:p>
          <a:p>
            <a:pPr marL="457200" lvl="1" indent="0">
              <a:buNone/>
            </a:pPr>
            <a:r>
              <a:rPr lang="en-US" dirty="0"/>
              <a:t>			- summative competency-based 	  			  performance evaluation</a:t>
            </a:r>
          </a:p>
          <a:p>
            <a:pPr marL="457200" lvl="1" indent="0">
              <a:buNone/>
            </a:pPr>
            <a:r>
              <a:rPr lang="en-US" dirty="0"/>
              <a:t>			- Milestones	</a:t>
            </a:r>
          </a:p>
          <a:p>
            <a:pPr marL="457200" lvl="1" indent="0">
              <a:buNone/>
            </a:pPr>
            <a:endParaRPr lang="en-US" dirty="0"/>
          </a:p>
        </p:txBody>
      </p:sp>
      <p:sp>
        <p:nvSpPr>
          <p:cNvPr id="3" name="Title 2">
            <a:extLst>
              <a:ext uri="{FF2B5EF4-FFF2-40B4-BE49-F238E27FC236}">
                <a16:creationId xmlns:a16="http://schemas.microsoft.com/office/drawing/2014/main" id="{0130911A-4440-35A5-D3E7-0D068A943C04}"/>
              </a:ext>
            </a:extLst>
          </p:cNvPr>
          <p:cNvSpPr>
            <a:spLocks noGrp="1"/>
          </p:cNvSpPr>
          <p:nvPr>
            <p:ph type="title"/>
          </p:nvPr>
        </p:nvSpPr>
        <p:spPr/>
        <p:txBody>
          <a:bodyPr/>
          <a:lstStyle/>
          <a:p>
            <a:pPr algn="ctr"/>
            <a:r>
              <a:rPr lang="en-US" dirty="0"/>
              <a:t>Site Visit Uploads – Resident Files</a:t>
            </a:r>
          </a:p>
        </p:txBody>
      </p:sp>
      <p:sp>
        <p:nvSpPr>
          <p:cNvPr id="4" name="Footer Placeholder 3">
            <a:extLst>
              <a:ext uri="{FF2B5EF4-FFF2-40B4-BE49-F238E27FC236}">
                <a16:creationId xmlns:a16="http://schemas.microsoft.com/office/drawing/2014/main" id="{20661608-EA57-40EE-3FEA-75CC61F7221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76B64261-30F6-8D2A-F92A-F1A6C0F03A02}"/>
              </a:ext>
            </a:extLst>
          </p:cNvPr>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6" name="Picture 5" descr="Hello Meow">
            <a:extLst>
              <a:ext uri="{FF2B5EF4-FFF2-40B4-BE49-F238E27FC236}">
                <a16:creationId xmlns:a16="http://schemas.microsoft.com/office/drawing/2014/main" id="{C84CE72C-E504-3E8B-AB62-3D616408A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908" y="3578282"/>
            <a:ext cx="932121" cy="932121"/>
          </a:xfrm>
          <a:prstGeom prst="rect">
            <a:avLst/>
          </a:prstGeom>
        </p:spPr>
      </p:pic>
      <p:sp>
        <p:nvSpPr>
          <p:cNvPr id="7" name="TextBox 6">
            <a:extLst>
              <a:ext uri="{FF2B5EF4-FFF2-40B4-BE49-F238E27FC236}">
                <a16:creationId xmlns:a16="http://schemas.microsoft.com/office/drawing/2014/main" id="{E3BDC213-ABF4-BF6B-985D-7D25BF068149}"/>
              </a:ext>
            </a:extLst>
          </p:cNvPr>
          <p:cNvSpPr txBox="1"/>
          <p:nvPr/>
        </p:nvSpPr>
        <p:spPr>
          <a:xfrm>
            <a:off x="4763386" y="5243217"/>
            <a:ext cx="3997842" cy="707886"/>
          </a:xfrm>
          <a:prstGeom prst="rect">
            <a:avLst/>
          </a:prstGeom>
          <a:noFill/>
          <a:ln>
            <a:solidFill>
              <a:srgbClr val="FF0000"/>
            </a:solidFill>
          </a:ln>
        </p:spPr>
        <p:txBody>
          <a:bodyPr wrap="square" rtlCol="0">
            <a:spAutoFit/>
          </a:bodyPr>
          <a:lstStyle/>
          <a:p>
            <a:pPr algn="ctr"/>
            <a:r>
              <a:rPr lang="en-US" dirty="0">
                <a:highlight>
                  <a:srgbClr val="FFFF00"/>
                </a:highlight>
                <a:latin typeface="Calibri" panose="020F0502020204030204" pitchFamily="34" charset="0"/>
                <a:cs typeface="Calibri" panose="020F0502020204030204" pitchFamily="34" charset="0"/>
              </a:rPr>
              <a:t>What do your requirements say?</a:t>
            </a:r>
          </a:p>
          <a:p>
            <a:pPr algn="ctr"/>
            <a:r>
              <a:rPr lang="en-US" dirty="0">
                <a:highlight>
                  <a:srgbClr val="FFFF00"/>
                </a:highlight>
                <a:latin typeface="Calibri" panose="020F0502020204030204" pitchFamily="34" charset="0"/>
                <a:cs typeface="Calibri" panose="020F0502020204030204" pitchFamily="34" charset="0"/>
              </a:rPr>
              <a:t>What does your policy say?</a:t>
            </a:r>
          </a:p>
        </p:txBody>
      </p:sp>
    </p:spTree>
    <p:extLst>
      <p:ext uri="{BB962C8B-B14F-4D97-AF65-F5344CB8AC3E}">
        <p14:creationId xmlns:p14="http://schemas.microsoft.com/office/powerpoint/2010/main" val="342309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61E4-8079-B219-3F65-00047479FF48}"/>
              </a:ext>
            </a:extLst>
          </p:cNvPr>
          <p:cNvSpPr>
            <a:spLocks noGrp="1"/>
          </p:cNvSpPr>
          <p:nvPr>
            <p:ph type="title"/>
          </p:nvPr>
        </p:nvSpPr>
        <p:spPr/>
        <p:txBody>
          <a:bodyPr/>
          <a:lstStyle/>
          <a:p>
            <a:r>
              <a:rPr lang="en-US" dirty="0"/>
              <a:t>Site Visit Uploads - Didactics</a:t>
            </a:r>
          </a:p>
        </p:txBody>
      </p:sp>
      <p:sp>
        <p:nvSpPr>
          <p:cNvPr id="3" name="Content Placeholder 2">
            <a:extLst>
              <a:ext uri="{FF2B5EF4-FFF2-40B4-BE49-F238E27FC236}">
                <a16:creationId xmlns:a16="http://schemas.microsoft.com/office/drawing/2014/main" id="{2DC61A7C-37B2-DC5C-FCD5-D113C2B17A24}"/>
              </a:ext>
            </a:extLst>
          </p:cNvPr>
          <p:cNvSpPr>
            <a:spLocks noGrp="1"/>
          </p:cNvSpPr>
          <p:nvPr>
            <p:ph sz="half" idx="1"/>
          </p:nvPr>
        </p:nvSpPr>
        <p:spPr/>
        <p:txBody>
          <a:bodyPr>
            <a:normAutofit fontScale="92500" lnSpcReduction="10000"/>
          </a:bodyPr>
          <a:lstStyle/>
          <a:p>
            <a:r>
              <a:rPr lang="en-US" u="sng" dirty="0"/>
              <a:t>Current</a:t>
            </a:r>
            <a:r>
              <a:rPr lang="en-US" dirty="0"/>
              <a:t> academic year</a:t>
            </a:r>
          </a:p>
          <a:p>
            <a:pPr lvl="1"/>
            <a:r>
              <a:rPr lang="en-US" dirty="0"/>
              <a:t>Lectures</a:t>
            </a:r>
          </a:p>
          <a:p>
            <a:pPr lvl="1"/>
            <a:r>
              <a:rPr lang="en-US" dirty="0"/>
              <a:t>Conferences</a:t>
            </a:r>
          </a:p>
          <a:p>
            <a:pPr lvl="1"/>
            <a:r>
              <a:rPr lang="en-US" dirty="0"/>
              <a:t>Interdepartmental conf</a:t>
            </a:r>
          </a:p>
          <a:p>
            <a:pPr lvl="1"/>
            <a:r>
              <a:rPr lang="en-US" dirty="0"/>
              <a:t>Courses</a:t>
            </a:r>
          </a:p>
          <a:p>
            <a:pPr lvl="1"/>
            <a:r>
              <a:rPr lang="en-US" dirty="0"/>
              <a:t>Labs</a:t>
            </a:r>
          </a:p>
          <a:p>
            <a:pPr lvl="1"/>
            <a:r>
              <a:rPr lang="en-US" dirty="0"/>
              <a:t>Asynchronous learning</a:t>
            </a:r>
          </a:p>
          <a:p>
            <a:pPr lvl="1"/>
            <a:r>
              <a:rPr lang="en-US" dirty="0"/>
              <a:t>Simulation</a:t>
            </a:r>
          </a:p>
          <a:p>
            <a:pPr lvl="1"/>
            <a:r>
              <a:rPr lang="en-US" dirty="0"/>
              <a:t>Drills</a:t>
            </a:r>
          </a:p>
          <a:p>
            <a:pPr lvl="1"/>
            <a:r>
              <a:rPr lang="en-US" dirty="0"/>
              <a:t>Case discussion</a:t>
            </a:r>
          </a:p>
          <a:p>
            <a:pPr lvl="1"/>
            <a:r>
              <a:rPr lang="en-US" dirty="0"/>
              <a:t>M &amp; M</a:t>
            </a:r>
          </a:p>
          <a:p>
            <a:pPr lvl="1"/>
            <a:r>
              <a:rPr lang="en-US" dirty="0"/>
              <a:t>Grand rounds</a:t>
            </a:r>
          </a:p>
          <a:p>
            <a:pPr lvl="1"/>
            <a:r>
              <a:rPr lang="en-US" dirty="0"/>
              <a:t>Journal club</a:t>
            </a:r>
          </a:p>
        </p:txBody>
      </p:sp>
      <p:sp>
        <p:nvSpPr>
          <p:cNvPr id="5" name="Footer Placeholder 4">
            <a:extLst>
              <a:ext uri="{FF2B5EF4-FFF2-40B4-BE49-F238E27FC236}">
                <a16:creationId xmlns:a16="http://schemas.microsoft.com/office/drawing/2014/main" id="{43B35964-6052-8FAA-4412-0FDB10366468}"/>
              </a:ext>
            </a:extLst>
          </p:cNvPr>
          <p:cNvSpPr>
            <a:spLocks noGrp="1"/>
          </p:cNvSpPr>
          <p:nvPr>
            <p:ph type="ftr" sz="quarter" idx="10"/>
          </p:nvPr>
        </p:nvSpPr>
        <p:spPr/>
        <p:txBody>
          <a:bodyPr/>
          <a:lstStyle/>
          <a:p>
            <a:pPr>
              <a:defRPr/>
            </a:pPr>
            <a:r>
              <a:rPr lang="en-US" dirty="0"/>
              <a:t>Partners In Medical Education, Inc Copyright 2022</a:t>
            </a:r>
          </a:p>
        </p:txBody>
      </p:sp>
      <p:sp>
        <p:nvSpPr>
          <p:cNvPr id="6" name="Slide Number Placeholder 5">
            <a:extLst>
              <a:ext uri="{FF2B5EF4-FFF2-40B4-BE49-F238E27FC236}">
                <a16:creationId xmlns:a16="http://schemas.microsoft.com/office/drawing/2014/main" id="{4C95C96B-C63C-A524-B06E-9362E0205503}"/>
              </a:ext>
            </a:extLst>
          </p:cNvPr>
          <p:cNvSpPr>
            <a:spLocks noGrp="1"/>
          </p:cNvSpPr>
          <p:nvPr>
            <p:ph type="sldNum" sz="quarter" idx="11"/>
          </p:nvPr>
        </p:nvSpPr>
        <p:spPr/>
        <p:txBody>
          <a:bodyPr/>
          <a:lstStyle/>
          <a:p>
            <a:pPr>
              <a:defRPr/>
            </a:pPr>
            <a:fld id="{0F936355-F024-8C42-A5F5-6F05435583B0}" type="slidenum">
              <a:rPr lang="en-US" altLang="en-US" smtClean="0"/>
              <a:pPr>
                <a:defRPr/>
              </a:pPr>
              <a:t>22</a:t>
            </a:fld>
            <a:endParaRPr lang="en-US" altLang="en-US" dirty="0"/>
          </a:p>
        </p:txBody>
      </p:sp>
      <p:pic>
        <p:nvPicPr>
          <p:cNvPr id="7" name="Content Placeholder 6" descr="Hello Meow">
            <a:extLst>
              <a:ext uri="{FF2B5EF4-FFF2-40B4-BE49-F238E27FC236}">
                <a16:creationId xmlns:a16="http://schemas.microsoft.com/office/drawing/2014/main" id="{C69C110B-FA6F-0AEB-12B0-9E66C7EE272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7250" y="2096294"/>
            <a:ext cx="1095597" cy="1095597"/>
          </a:xfrm>
          <a:prstGeom prst="rect">
            <a:avLst/>
          </a:prstGeom>
        </p:spPr>
      </p:pic>
      <p:sp>
        <p:nvSpPr>
          <p:cNvPr id="8" name="TextBox 7">
            <a:extLst>
              <a:ext uri="{FF2B5EF4-FFF2-40B4-BE49-F238E27FC236}">
                <a16:creationId xmlns:a16="http://schemas.microsoft.com/office/drawing/2014/main" id="{A776F8A7-0FB2-A92F-A65E-5C6A9591ED38}"/>
              </a:ext>
            </a:extLst>
          </p:cNvPr>
          <p:cNvSpPr txBox="1"/>
          <p:nvPr/>
        </p:nvSpPr>
        <p:spPr>
          <a:xfrm>
            <a:off x="5624624" y="1923802"/>
            <a:ext cx="3086099" cy="3416320"/>
          </a:xfrm>
          <a:prstGeom prst="rect">
            <a:avLst/>
          </a:prstGeom>
          <a:noFill/>
        </p:spPr>
        <p:txBody>
          <a:bodyPr wrap="square" rtlCol="0">
            <a:spAutoFit/>
          </a:bodyPr>
          <a:lstStyle/>
          <a:p>
            <a:r>
              <a:rPr lang="en-US" sz="2400" b="0" dirty="0">
                <a:latin typeface="+mj-lt"/>
                <a:cs typeface="Calibri" panose="020F0502020204030204" pitchFamily="34" charset="0"/>
              </a:rPr>
              <a:t>1. </a:t>
            </a:r>
            <a:r>
              <a:rPr lang="en-US" sz="2400" b="0" dirty="0">
                <a:latin typeface="+mn-lt"/>
                <a:cs typeface="Calibri" panose="020F0502020204030204" pitchFamily="34" charset="0"/>
              </a:rPr>
              <a:t>Title</a:t>
            </a:r>
            <a:r>
              <a:rPr lang="en-US" sz="2400" b="0" dirty="0">
                <a:latin typeface="+mj-lt"/>
                <a:cs typeface="Calibri" panose="020F0502020204030204" pitchFamily="34" charset="0"/>
              </a:rPr>
              <a:t> of Activity</a:t>
            </a:r>
          </a:p>
          <a:p>
            <a:endParaRPr lang="en-US" sz="2400" b="0" dirty="0">
              <a:latin typeface="+mj-lt"/>
              <a:cs typeface="Calibri" panose="020F0502020204030204" pitchFamily="34" charset="0"/>
            </a:endParaRPr>
          </a:p>
          <a:p>
            <a:r>
              <a:rPr lang="en-US" sz="2400" b="0" dirty="0">
                <a:latin typeface="+mj-lt"/>
                <a:cs typeface="Calibri" panose="020F0502020204030204" pitchFamily="34" charset="0"/>
              </a:rPr>
              <a:t>2. Activity Type</a:t>
            </a:r>
          </a:p>
          <a:p>
            <a:endParaRPr lang="en-US" sz="2400" b="0" dirty="0">
              <a:latin typeface="+mj-lt"/>
              <a:cs typeface="Calibri" panose="020F0502020204030204" pitchFamily="34" charset="0"/>
            </a:endParaRPr>
          </a:p>
          <a:p>
            <a:r>
              <a:rPr lang="en-US" sz="2400" b="0" dirty="0">
                <a:latin typeface="+mj-lt"/>
                <a:cs typeface="Calibri" panose="020F0502020204030204" pitchFamily="34" charset="0"/>
              </a:rPr>
              <a:t>3. Faculty or resident  leading/presenting</a:t>
            </a:r>
          </a:p>
          <a:p>
            <a:endParaRPr lang="en-US" sz="2400" b="0" dirty="0">
              <a:latin typeface="+mj-lt"/>
              <a:cs typeface="Calibri" panose="020F0502020204030204" pitchFamily="34" charset="0"/>
            </a:endParaRPr>
          </a:p>
          <a:p>
            <a:r>
              <a:rPr lang="en-US" sz="2400" b="0" dirty="0">
                <a:latin typeface="+mj-lt"/>
                <a:cs typeface="Calibri" panose="020F0502020204030204" pitchFamily="34" charset="0"/>
              </a:rPr>
              <a:t>4. </a:t>
            </a:r>
            <a:r>
              <a:rPr lang="en-US" sz="2400" b="0" dirty="0">
                <a:highlight>
                  <a:srgbClr val="FFFF00"/>
                </a:highlight>
                <a:latin typeface="+mj-lt"/>
                <a:cs typeface="Calibri" panose="020F0502020204030204" pitchFamily="34" charset="0"/>
              </a:rPr>
              <a:t>Any specialty specific requirement</a:t>
            </a:r>
          </a:p>
        </p:txBody>
      </p:sp>
    </p:spTree>
    <p:extLst>
      <p:ext uri="{BB962C8B-B14F-4D97-AF65-F5344CB8AC3E}">
        <p14:creationId xmlns:p14="http://schemas.microsoft.com/office/powerpoint/2010/main" val="4162374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998F3-0D56-10DB-26DC-A800B322A4FC}"/>
              </a:ext>
            </a:extLst>
          </p:cNvPr>
          <p:cNvSpPr>
            <a:spLocks noGrp="1"/>
          </p:cNvSpPr>
          <p:nvPr>
            <p:ph idx="1"/>
          </p:nvPr>
        </p:nvSpPr>
        <p:spPr/>
        <p:txBody>
          <a:bodyPr>
            <a:normAutofit/>
          </a:bodyPr>
          <a:lstStyle/>
          <a:p>
            <a:r>
              <a:rPr lang="en-US" sz="3200" dirty="0"/>
              <a:t>Completed annual, confidential evaluation of a faculty member by the resident</a:t>
            </a:r>
          </a:p>
          <a:p>
            <a:pPr lvl="2"/>
            <a:r>
              <a:rPr lang="en-US" sz="2400" dirty="0"/>
              <a:t>Easy!  Pick one faculty and run an aggregate report</a:t>
            </a:r>
          </a:p>
          <a:p>
            <a:pPr lvl="2"/>
            <a:endParaRPr lang="en-US" dirty="0"/>
          </a:p>
          <a:p>
            <a:pPr marL="457200" lvl="1" indent="0">
              <a:buNone/>
            </a:pPr>
            <a:endParaRPr lang="en-US" dirty="0"/>
          </a:p>
          <a:p>
            <a:pPr marL="457200" lvl="1" indent="0">
              <a:buNone/>
            </a:pPr>
            <a:r>
              <a:rPr lang="en-US" dirty="0"/>
              <a:t>		</a:t>
            </a:r>
          </a:p>
        </p:txBody>
      </p:sp>
      <p:sp>
        <p:nvSpPr>
          <p:cNvPr id="3" name="Title 2">
            <a:extLst>
              <a:ext uri="{FF2B5EF4-FFF2-40B4-BE49-F238E27FC236}">
                <a16:creationId xmlns:a16="http://schemas.microsoft.com/office/drawing/2014/main" id="{0130911A-4440-35A5-D3E7-0D068A943C04}"/>
              </a:ext>
            </a:extLst>
          </p:cNvPr>
          <p:cNvSpPr>
            <a:spLocks noGrp="1"/>
          </p:cNvSpPr>
          <p:nvPr>
            <p:ph type="title"/>
          </p:nvPr>
        </p:nvSpPr>
        <p:spPr/>
        <p:txBody>
          <a:bodyPr/>
          <a:lstStyle/>
          <a:p>
            <a:pPr algn="ctr"/>
            <a:r>
              <a:rPr lang="en-US" dirty="0"/>
              <a:t>Site Visit Uploads – Faculty Files</a:t>
            </a:r>
          </a:p>
        </p:txBody>
      </p:sp>
      <p:sp>
        <p:nvSpPr>
          <p:cNvPr id="4" name="Footer Placeholder 3">
            <a:extLst>
              <a:ext uri="{FF2B5EF4-FFF2-40B4-BE49-F238E27FC236}">
                <a16:creationId xmlns:a16="http://schemas.microsoft.com/office/drawing/2014/main" id="{20661608-EA57-40EE-3FEA-75CC61F7221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76B64261-30F6-8D2A-F92A-F1A6C0F03A02}"/>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8" name="Content Placeholder 6" descr="Hello Meow">
            <a:extLst>
              <a:ext uri="{FF2B5EF4-FFF2-40B4-BE49-F238E27FC236}">
                <a16:creationId xmlns:a16="http://schemas.microsoft.com/office/drawing/2014/main" id="{6E88CE0D-150A-9ABA-E434-36988289B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613" y="4212173"/>
            <a:ext cx="1095597" cy="1095597"/>
          </a:xfrm>
          <a:prstGeom prst="rect">
            <a:avLst/>
          </a:prstGeom>
        </p:spPr>
      </p:pic>
      <p:sp>
        <p:nvSpPr>
          <p:cNvPr id="9" name="TextBox 8">
            <a:extLst>
              <a:ext uri="{FF2B5EF4-FFF2-40B4-BE49-F238E27FC236}">
                <a16:creationId xmlns:a16="http://schemas.microsoft.com/office/drawing/2014/main" id="{4E05DCE7-EA96-2967-F04B-DFEBD2D0C2BF}"/>
              </a:ext>
            </a:extLst>
          </p:cNvPr>
          <p:cNvSpPr txBox="1"/>
          <p:nvPr/>
        </p:nvSpPr>
        <p:spPr>
          <a:xfrm>
            <a:off x="3987210" y="4114800"/>
            <a:ext cx="4104167" cy="1323439"/>
          </a:xfrm>
          <a:prstGeom prst="rect">
            <a:avLst/>
          </a:prstGeom>
          <a:noFill/>
        </p:spPr>
        <p:txBody>
          <a:bodyPr wrap="square" rtlCol="0">
            <a:spAutoFit/>
          </a:bodyPr>
          <a:lstStyle/>
          <a:p>
            <a:pPr marL="457200" indent="-457200">
              <a:buAutoNum type="arabicPeriod"/>
            </a:pPr>
            <a:r>
              <a:rPr lang="en-US" b="0" dirty="0">
                <a:latin typeface="+mn-lt"/>
              </a:rPr>
              <a:t>Do faculty have evaluations?</a:t>
            </a:r>
          </a:p>
          <a:p>
            <a:pPr marL="457200" indent="-457200">
              <a:buAutoNum type="arabicPeriod"/>
            </a:pPr>
            <a:r>
              <a:rPr lang="en-US" b="0" dirty="0">
                <a:latin typeface="+mn-lt"/>
              </a:rPr>
              <a:t>Does the PD review the evaluations with the faculty annually?</a:t>
            </a:r>
          </a:p>
        </p:txBody>
      </p:sp>
    </p:spTree>
    <p:extLst>
      <p:ext uri="{BB962C8B-B14F-4D97-AF65-F5344CB8AC3E}">
        <p14:creationId xmlns:p14="http://schemas.microsoft.com/office/powerpoint/2010/main" val="226261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998F3-0D56-10DB-26DC-A800B322A4FC}"/>
              </a:ext>
            </a:extLst>
          </p:cNvPr>
          <p:cNvSpPr>
            <a:spLocks noGrp="1"/>
          </p:cNvSpPr>
          <p:nvPr>
            <p:ph idx="1"/>
          </p:nvPr>
        </p:nvSpPr>
        <p:spPr>
          <a:xfrm>
            <a:off x="841301" y="1622049"/>
            <a:ext cx="7886700" cy="4438905"/>
          </a:xfrm>
        </p:spPr>
        <p:txBody>
          <a:bodyPr>
            <a:normAutofit/>
          </a:bodyPr>
          <a:lstStyle/>
          <a:p>
            <a:r>
              <a:rPr lang="en-US" sz="2400" dirty="0"/>
              <a:t>Guidelines for circumstances and events that require residents to communicate with appropriate supervising faculty </a:t>
            </a:r>
          </a:p>
          <a:p>
            <a:endParaRPr lang="en-US" sz="2400" dirty="0"/>
          </a:p>
          <a:p>
            <a:r>
              <a:rPr lang="en-US" sz="2400" dirty="0"/>
              <a:t>Policies and procedures to ensure coverage and continuity of patient care in circumstances in which residents are unable to attend work, including but not limited to fatigue, illness, family emergencies and parental leave. </a:t>
            </a:r>
          </a:p>
          <a:p>
            <a:pPr lvl="2"/>
            <a:endParaRPr lang="en-US" dirty="0"/>
          </a:p>
          <a:p>
            <a:pPr marL="457200" lvl="1" indent="0">
              <a:buNone/>
            </a:pPr>
            <a:endParaRPr lang="en-US" dirty="0"/>
          </a:p>
          <a:p>
            <a:pPr marL="457200" lvl="1" indent="0">
              <a:buNone/>
            </a:pPr>
            <a:r>
              <a:rPr lang="en-US" dirty="0"/>
              <a:t>		</a:t>
            </a:r>
          </a:p>
        </p:txBody>
      </p:sp>
      <p:sp>
        <p:nvSpPr>
          <p:cNvPr id="3" name="Title 2">
            <a:extLst>
              <a:ext uri="{FF2B5EF4-FFF2-40B4-BE49-F238E27FC236}">
                <a16:creationId xmlns:a16="http://schemas.microsoft.com/office/drawing/2014/main" id="{0130911A-4440-35A5-D3E7-0D068A943C04}"/>
              </a:ext>
            </a:extLst>
          </p:cNvPr>
          <p:cNvSpPr>
            <a:spLocks noGrp="1"/>
          </p:cNvSpPr>
          <p:nvPr>
            <p:ph type="title"/>
          </p:nvPr>
        </p:nvSpPr>
        <p:spPr/>
        <p:txBody>
          <a:bodyPr/>
          <a:lstStyle/>
          <a:p>
            <a:pPr algn="ctr"/>
            <a:r>
              <a:rPr lang="en-US" dirty="0"/>
              <a:t>Site Visit Uploads – Program Policies</a:t>
            </a:r>
          </a:p>
        </p:txBody>
      </p:sp>
      <p:sp>
        <p:nvSpPr>
          <p:cNvPr id="4" name="Footer Placeholder 3">
            <a:extLst>
              <a:ext uri="{FF2B5EF4-FFF2-40B4-BE49-F238E27FC236}">
                <a16:creationId xmlns:a16="http://schemas.microsoft.com/office/drawing/2014/main" id="{20661608-EA57-40EE-3FEA-75CC61F72212}"/>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76B64261-30F6-8D2A-F92A-F1A6C0F03A02}"/>
              </a:ext>
            </a:extLst>
          </p:cNvPr>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pic>
        <p:nvPicPr>
          <p:cNvPr id="8" name="Content Placeholder 6" descr="Hello Meow">
            <a:extLst>
              <a:ext uri="{FF2B5EF4-FFF2-40B4-BE49-F238E27FC236}">
                <a16:creationId xmlns:a16="http://schemas.microsoft.com/office/drawing/2014/main" id="{6E88CE0D-150A-9ABA-E434-36988289B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217" y="5017343"/>
            <a:ext cx="1095597" cy="1095597"/>
          </a:xfrm>
          <a:prstGeom prst="rect">
            <a:avLst/>
          </a:prstGeom>
        </p:spPr>
      </p:pic>
      <p:sp>
        <p:nvSpPr>
          <p:cNvPr id="7" name="TextBox 6">
            <a:extLst>
              <a:ext uri="{FF2B5EF4-FFF2-40B4-BE49-F238E27FC236}">
                <a16:creationId xmlns:a16="http://schemas.microsoft.com/office/drawing/2014/main" id="{2C7DF1C7-5E76-7648-2931-A18526915AD2}"/>
              </a:ext>
            </a:extLst>
          </p:cNvPr>
          <p:cNvSpPr txBox="1"/>
          <p:nvPr/>
        </p:nvSpPr>
        <p:spPr>
          <a:xfrm>
            <a:off x="4784651" y="5149642"/>
            <a:ext cx="3943350" cy="707886"/>
          </a:xfrm>
          <a:prstGeom prst="rect">
            <a:avLst/>
          </a:prstGeom>
          <a:noFill/>
        </p:spPr>
        <p:txBody>
          <a:bodyPr wrap="square" rtlCol="0">
            <a:spAutoFit/>
          </a:bodyPr>
          <a:lstStyle/>
          <a:p>
            <a:r>
              <a:rPr lang="en-US" b="0" dirty="0">
                <a:latin typeface="Calibri" panose="020F0502020204030204" pitchFamily="34" charset="0"/>
                <a:cs typeface="Calibri" panose="020F0502020204030204" pitchFamily="34" charset="0"/>
              </a:rPr>
              <a:t>1. Is the call-in process written?</a:t>
            </a:r>
          </a:p>
          <a:p>
            <a:r>
              <a:rPr lang="en-US" b="0" dirty="0">
                <a:latin typeface="Calibri" panose="020F0502020204030204" pitchFamily="34" charset="0"/>
                <a:cs typeface="Calibri" panose="020F0502020204030204" pitchFamily="34" charset="0"/>
              </a:rPr>
              <a:t>2. Does it cover all scenarios? </a:t>
            </a:r>
          </a:p>
        </p:txBody>
      </p:sp>
    </p:spTree>
    <p:extLst>
      <p:ext uri="{BB962C8B-B14F-4D97-AF65-F5344CB8AC3E}">
        <p14:creationId xmlns:p14="http://schemas.microsoft.com/office/powerpoint/2010/main" val="99074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B83BA5-1498-E297-42B4-90CB76147DD1}"/>
              </a:ext>
            </a:extLst>
          </p:cNvPr>
          <p:cNvSpPr>
            <a:spLocks noGrp="1"/>
          </p:cNvSpPr>
          <p:nvPr>
            <p:ph type="body" idx="1"/>
          </p:nvPr>
        </p:nvSpPr>
        <p:spPr/>
        <p:txBody>
          <a:bodyPr/>
          <a:lstStyle/>
          <a:p>
            <a:r>
              <a:rPr lang="en-US" dirty="0"/>
              <a:t>Work Hour Report Data</a:t>
            </a:r>
          </a:p>
        </p:txBody>
      </p:sp>
      <p:sp>
        <p:nvSpPr>
          <p:cNvPr id="3" name="Content Placeholder 2">
            <a:extLst>
              <a:ext uri="{FF2B5EF4-FFF2-40B4-BE49-F238E27FC236}">
                <a16:creationId xmlns:a16="http://schemas.microsoft.com/office/drawing/2014/main" id="{C1A0F054-2964-323E-B51C-43B20714C31F}"/>
              </a:ext>
            </a:extLst>
          </p:cNvPr>
          <p:cNvSpPr>
            <a:spLocks noGrp="1"/>
          </p:cNvSpPr>
          <p:nvPr>
            <p:ph sz="half" idx="2"/>
          </p:nvPr>
        </p:nvSpPr>
        <p:spPr/>
        <p:txBody>
          <a:bodyPr/>
          <a:lstStyle/>
          <a:p>
            <a:r>
              <a:rPr lang="en-US" dirty="0"/>
              <a:t>Minimum of 6 months of data</a:t>
            </a:r>
          </a:p>
          <a:p>
            <a:r>
              <a:rPr lang="en-US" dirty="0"/>
              <a:t>Same format that GMEC uses</a:t>
            </a:r>
          </a:p>
        </p:txBody>
      </p:sp>
      <p:sp>
        <p:nvSpPr>
          <p:cNvPr id="4" name="Text Placeholder 3">
            <a:extLst>
              <a:ext uri="{FF2B5EF4-FFF2-40B4-BE49-F238E27FC236}">
                <a16:creationId xmlns:a16="http://schemas.microsoft.com/office/drawing/2014/main" id="{2C7E5FE9-67D0-D963-BD10-1CF9B4A34EFB}"/>
              </a:ext>
            </a:extLst>
          </p:cNvPr>
          <p:cNvSpPr>
            <a:spLocks noGrp="1"/>
          </p:cNvSpPr>
          <p:nvPr>
            <p:ph type="body" sz="quarter" idx="3"/>
          </p:nvPr>
        </p:nvSpPr>
        <p:spPr/>
        <p:txBody>
          <a:bodyPr/>
          <a:lstStyle/>
          <a:p>
            <a:r>
              <a:rPr lang="en-US" dirty="0"/>
              <a:t>Resident Participation in Quality Improvement</a:t>
            </a:r>
          </a:p>
        </p:txBody>
      </p:sp>
      <p:sp>
        <p:nvSpPr>
          <p:cNvPr id="5" name="Content Placeholder 4">
            <a:extLst>
              <a:ext uri="{FF2B5EF4-FFF2-40B4-BE49-F238E27FC236}">
                <a16:creationId xmlns:a16="http://schemas.microsoft.com/office/drawing/2014/main" id="{47A4F4BB-1AD5-464F-78FC-A1D638796657}"/>
              </a:ext>
            </a:extLst>
          </p:cNvPr>
          <p:cNvSpPr>
            <a:spLocks noGrp="1"/>
          </p:cNvSpPr>
          <p:nvPr>
            <p:ph sz="quarter" idx="4"/>
          </p:nvPr>
        </p:nvSpPr>
        <p:spPr/>
        <p:txBody>
          <a:bodyPr/>
          <a:lstStyle/>
          <a:p>
            <a:r>
              <a:rPr lang="en-US" dirty="0"/>
              <a:t>Written list of up to 10 activities and opportunities</a:t>
            </a:r>
          </a:p>
          <a:p>
            <a:pPr lvl="1"/>
            <a:r>
              <a:rPr lang="en-US" dirty="0"/>
              <a:t>Faculty &amp; resident names</a:t>
            </a:r>
          </a:p>
          <a:p>
            <a:pPr lvl="1"/>
            <a:r>
              <a:rPr lang="en-US" dirty="0"/>
              <a:t>Title of project/activity</a:t>
            </a:r>
          </a:p>
          <a:p>
            <a:pPr lvl="1"/>
            <a:r>
              <a:rPr lang="en-US" dirty="0"/>
              <a:t>Short description of project/activity</a:t>
            </a:r>
          </a:p>
        </p:txBody>
      </p:sp>
      <p:sp>
        <p:nvSpPr>
          <p:cNvPr id="6" name="Title 5">
            <a:extLst>
              <a:ext uri="{FF2B5EF4-FFF2-40B4-BE49-F238E27FC236}">
                <a16:creationId xmlns:a16="http://schemas.microsoft.com/office/drawing/2014/main" id="{D161E8F3-D962-4F97-C400-C30049E00C43}"/>
              </a:ext>
            </a:extLst>
          </p:cNvPr>
          <p:cNvSpPr>
            <a:spLocks noGrp="1"/>
          </p:cNvSpPr>
          <p:nvPr>
            <p:ph type="title"/>
          </p:nvPr>
        </p:nvSpPr>
        <p:spPr/>
        <p:txBody>
          <a:bodyPr/>
          <a:lstStyle/>
          <a:p>
            <a:r>
              <a:rPr lang="en-US" dirty="0"/>
              <a:t>Site Visit Uploads </a:t>
            </a:r>
          </a:p>
        </p:txBody>
      </p:sp>
      <p:sp>
        <p:nvSpPr>
          <p:cNvPr id="7" name="Footer Placeholder 6">
            <a:extLst>
              <a:ext uri="{FF2B5EF4-FFF2-40B4-BE49-F238E27FC236}">
                <a16:creationId xmlns:a16="http://schemas.microsoft.com/office/drawing/2014/main" id="{4DB0B9F8-495F-AC98-15F7-1DD2BC2CD859}"/>
              </a:ext>
            </a:extLst>
          </p:cNvPr>
          <p:cNvSpPr>
            <a:spLocks noGrp="1"/>
          </p:cNvSpPr>
          <p:nvPr>
            <p:ph type="ftr" sz="quarter" idx="10"/>
          </p:nvPr>
        </p:nvSpPr>
        <p:spPr/>
        <p:txBody>
          <a:bodyPr/>
          <a:lstStyle/>
          <a:p>
            <a:pPr>
              <a:defRPr/>
            </a:pPr>
            <a:r>
              <a:rPr lang="en-US" dirty="0"/>
              <a:t>Partners In Medical Education, Inc Copyright 2022</a:t>
            </a:r>
          </a:p>
        </p:txBody>
      </p:sp>
      <p:sp>
        <p:nvSpPr>
          <p:cNvPr id="8" name="Slide Number Placeholder 7">
            <a:extLst>
              <a:ext uri="{FF2B5EF4-FFF2-40B4-BE49-F238E27FC236}">
                <a16:creationId xmlns:a16="http://schemas.microsoft.com/office/drawing/2014/main" id="{1265BD9B-BC2E-8286-7E66-B8D78EBAB8C7}"/>
              </a:ext>
            </a:extLst>
          </p:cNvPr>
          <p:cNvSpPr>
            <a:spLocks noGrp="1"/>
          </p:cNvSpPr>
          <p:nvPr>
            <p:ph type="sldNum" sz="quarter" idx="11"/>
          </p:nvPr>
        </p:nvSpPr>
        <p:spPr/>
        <p:txBody>
          <a:bodyPr/>
          <a:lstStyle/>
          <a:p>
            <a:pPr>
              <a:defRPr/>
            </a:pPr>
            <a:fld id="{E55B5787-11C4-AF40-8375-AA391F8B86DD}" type="slidenum">
              <a:rPr lang="en-US" altLang="en-US" smtClean="0"/>
              <a:pPr>
                <a:defRPr/>
              </a:pPr>
              <a:t>25</a:t>
            </a:fld>
            <a:endParaRPr lang="en-US" altLang="en-US" dirty="0"/>
          </a:p>
        </p:txBody>
      </p:sp>
      <p:cxnSp>
        <p:nvCxnSpPr>
          <p:cNvPr id="10" name="Straight Connector 9">
            <a:extLst>
              <a:ext uri="{FF2B5EF4-FFF2-40B4-BE49-F238E27FC236}">
                <a16:creationId xmlns:a16="http://schemas.microsoft.com/office/drawing/2014/main" id="{DA1876DA-0F17-9C07-FAA3-C73D399B7F54}"/>
              </a:ext>
            </a:extLst>
          </p:cNvPr>
          <p:cNvCxnSpPr/>
          <p:nvPr/>
        </p:nvCxnSpPr>
        <p:spPr>
          <a:xfrm>
            <a:off x="4498182" y="1572029"/>
            <a:ext cx="0" cy="3999431"/>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1514A8BF-6495-527E-9BE4-306DD6F4DB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2046" y="4353374"/>
            <a:ext cx="2093064" cy="1166698"/>
          </a:xfrm>
          <a:prstGeom prst="rect">
            <a:avLst/>
          </a:prstGeom>
        </p:spPr>
      </p:pic>
      <p:sp>
        <p:nvSpPr>
          <p:cNvPr id="13" name="TextBox 12">
            <a:extLst>
              <a:ext uri="{FF2B5EF4-FFF2-40B4-BE49-F238E27FC236}">
                <a16:creationId xmlns:a16="http://schemas.microsoft.com/office/drawing/2014/main" id="{DE9D404D-CA38-7689-19D1-A146E6F1BE96}"/>
              </a:ext>
            </a:extLst>
          </p:cNvPr>
          <p:cNvSpPr txBox="1"/>
          <p:nvPr/>
        </p:nvSpPr>
        <p:spPr>
          <a:xfrm>
            <a:off x="627459" y="5717569"/>
            <a:ext cx="2311861" cy="369332"/>
          </a:xfrm>
          <a:prstGeom prst="rect">
            <a:avLst/>
          </a:prstGeom>
          <a:noFill/>
        </p:spPr>
        <p:txBody>
          <a:bodyPr wrap="square" rtlCol="0">
            <a:spAutoFit/>
          </a:bodyPr>
          <a:lstStyle/>
          <a:p>
            <a:r>
              <a:rPr lang="en-US" sz="900" dirty="0">
                <a:hlinkClick r:id="rId3" tooltip="https://www.pngall.com/analysis-png"/>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2965693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473B2A-AB8F-9C2C-96DA-A3B60D5F4E4B}"/>
              </a:ext>
            </a:extLst>
          </p:cNvPr>
          <p:cNvSpPr>
            <a:spLocks noGrp="1"/>
          </p:cNvSpPr>
          <p:nvPr>
            <p:ph idx="1"/>
          </p:nvPr>
        </p:nvSpPr>
        <p:spPr/>
        <p:txBody>
          <a:bodyPr/>
          <a:lstStyle/>
          <a:p>
            <a:r>
              <a:rPr lang="en-US" dirty="0"/>
              <a:t>Take one piece at a time</a:t>
            </a:r>
          </a:p>
          <a:p>
            <a:r>
              <a:rPr lang="en-US" dirty="0"/>
              <a:t>Identify areas that could use updating</a:t>
            </a:r>
          </a:p>
          <a:p>
            <a:r>
              <a:rPr lang="en-US" dirty="0"/>
              <a:t>Use your PEC </a:t>
            </a:r>
          </a:p>
          <a:p>
            <a:r>
              <a:rPr lang="en-US" dirty="0"/>
              <a:t>Program audits would make a great coordinator committee activity and/or training</a:t>
            </a:r>
          </a:p>
          <a:p>
            <a:r>
              <a:rPr lang="en-US" dirty="0"/>
              <a:t>Program audits would make a great GMEC sub-committee and/or oversight activity</a:t>
            </a:r>
          </a:p>
        </p:txBody>
      </p:sp>
      <p:sp>
        <p:nvSpPr>
          <p:cNvPr id="3" name="Title 2">
            <a:extLst>
              <a:ext uri="{FF2B5EF4-FFF2-40B4-BE49-F238E27FC236}">
                <a16:creationId xmlns:a16="http://schemas.microsoft.com/office/drawing/2014/main" id="{D0AF7611-A911-D2DD-5A73-64A1B8022336}"/>
              </a:ext>
            </a:extLst>
          </p:cNvPr>
          <p:cNvSpPr>
            <a:spLocks noGrp="1"/>
          </p:cNvSpPr>
          <p:nvPr>
            <p:ph type="title"/>
          </p:nvPr>
        </p:nvSpPr>
        <p:spPr/>
        <p:txBody>
          <a:bodyPr/>
          <a:lstStyle/>
          <a:p>
            <a:r>
              <a:rPr lang="en-US" dirty="0"/>
              <a:t>Continuous Accreditation Readiness</a:t>
            </a:r>
          </a:p>
        </p:txBody>
      </p:sp>
      <p:sp>
        <p:nvSpPr>
          <p:cNvPr id="4" name="Footer Placeholder 3">
            <a:extLst>
              <a:ext uri="{FF2B5EF4-FFF2-40B4-BE49-F238E27FC236}">
                <a16:creationId xmlns:a16="http://schemas.microsoft.com/office/drawing/2014/main" id="{0A8E800E-66CF-2593-FCB0-A7ED4FF79FC9}"/>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EBF03D87-0FA5-51E0-8698-789A99E11395}"/>
              </a:ext>
            </a:extLst>
          </p:cNvPr>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pic>
        <p:nvPicPr>
          <p:cNvPr id="8" name="Content Placeholder 6" descr="Hello Meow">
            <a:extLst>
              <a:ext uri="{FF2B5EF4-FFF2-40B4-BE49-F238E27FC236}">
                <a16:creationId xmlns:a16="http://schemas.microsoft.com/office/drawing/2014/main" id="{E0FC6D9A-0921-A240-C7F1-C173545E0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232" y="4890658"/>
            <a:ext cx="1095597" cy="1095597"/>
          </a:xfrm>
          <a:prstGeom prst="rect">
            <a:avLst/>
          </a:prstGeom>
        </p:spPr>
      </p:pic>
      <p:sp>
        <p:nvSpPr>
          <p:cNvPr id="9" name="TextBox 8">
            <a:extLst>
              <a:ext uri="{FF2B5EF4-FFF2-40B4-BE49-F238E27FC236}">
                <a16:creationId xmlns:a16="http://schemas.microsoft.com/office/drawing/2014/main" id="{FC9D109F-D1CB-ED40-2D93-9028CC990FC7}"/>
              </a:ext>
            </a:extLst>
          </p:cNvPr>
          <p:cNvSpPr txBox="1"/>
          <p:nvPr/>
        </p:nvSpPr>
        <p:spPr>
          <a:xfrm>
            <a:off x="3274829" y="5084513"/>
            <a:ext cx="4752754" cy="707886"/>
          </a:xfrm>
          <a:prstGeom prst="rect">
            <a:avLst/>
          </a:prstGeom>
          <a:noFill/>
        </p:spPr>
        <p:txBody>
          <a:bodyPr wrap="square" rtlCol="0">
            <a:spAutoFit/>
          </a:bodyPr>
          <a:lstStyle/>
          <a:p>
            <a:r>
              <a:rPr lang="en-US" b="0" dirty="0">
                <a:latin typeface="+mj-lt"/>
              </a:rPr>
              <a:t>When was the last time you </a:t>
            </a:r>
            <a:r>
              <a:rPr lang="en-US" b="0" i="1" dirty="0">
                <a:latin typeface="+mj-lt"/>
              </a:rPr>
              <a:t>really</a:t>
            </a:r>
            <a:r>
              <a:rPr lang="en-US" b="0" dirty="0">
                <a:latin typeface="+mj-lt"/>
              </a:rPr>
              <a:t> read your requirements?</a:t>
            </a:r>
          </a:p>
        </p:txBody>
      </p:sp>
    </p:spTree>
    <p:extLst>
      <p:ext uri="{BB962C8B-B14F-4D97-AF65-F5344CB8AC3E}">
        <p14:creationId xmlns:p14="http://schemas.microsoft.com/office/powerpoint/2010/main" val="226329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normAutofit/>
          </a:bodyPr>
          <a:lstStyle/>
          <a:p>
            <a:r>
              <a:rPr lang="en-US" sz="3200" dirty="0"/>
              <a:t>Successful Programs</a:t>
            </a:r>
          </a:p>
        </p:txBody>
      </p:sp>
      <p:grpSp>
        <p:nvGrpSpPr>
          <p:cNvPr id="3" name="Group 2">
            <a:extLst>
              <a:ext uri="{FF2B5EF4-FFF2-40B4-BE49-F238E27FC236}">
                <a16:creationId xmlns:a16="http://schemas.microsoft.com/office/drawing/2014/main" id="{D1A0EDEF-DD5A-4DE3-932B-B89B12C9AF17}"/>
              </a:ext>
            </a:extLst>
          </p:cNvPr>
          <p:cNvGrpSpPr/>
          <p:nvPr/>
        </p:nvGrpSpPr>
        <p:grpSpPr>
          <a:xfrm>
            <a:off x="2804030" y="1785398"/>
            <a:ext cx="3535942" cy="3754025"/>
            <a:chOff x="16497300" y="8267700"/>
            <a:chExt cx="2381251" cy="2528117"/>
          </a:xfrm>
        </p:grpSpPr>
        <p:sp>
          <p:nvSpPr>
            <p:cNvPr id="4" name="Shape">
              <a:extLst>
                <a:ext uri="{FF2B5EF4-FFF2-40B4-BE49-F238E27FC236}">
                  <a16:creationId xmlns:a16="http://schemas.microsoft.com/office/drawing/2014/main" id="{8AD8F6B0-225C-4375-A155-F27A29FFD474}"/>
                </a:ext>
              </a:extLst>
            </p:cNvPr>
            <p:cNvSpPr/>
            <p:nvPr/>
          </p:nvSpPr>
          <p:spPr>
            <a:xfrm>
              <a:off x="18008600" y="9461500"/>
              <a:ext cx="869951" cy="977448"/>
            </a:xfrm>
            <a:custGeom>
              <a:avLst/>
              <a:gdLst/>
              <a:ahLst/>
              <a:cxnLst>
                <a:cxn ang="0">
                  <a:pos x="wd2" y="hd2"/>
                </a:cxn>
                <a:cxn ang="5400000">
                  <a:pos x="wd2" y="hd2"/>
                </a:cxn>
                <a:cxn ang="10800000">
                  <a:pos x="wd2" y="hd2"/>
                </a:cxn>
                <a:cxn ang="16200000">
                  <a:pos x="wd2" y="hd2"/>
                </a:cxn>
              </a:cxnLst>
              <a:rect l="0" t="0" r="r" b="b"/>
              <a:pathLst>
                <a:path w="21259" h="20729" extrusionOk="0">
                  <a:moveTo>
                    <a:pt x="20234" y="8856"/>
                  </a:moveTo>
                  <a:lnTo>
                    <a:pt x="11638" y="4547"/>
                  </a:lnTo>
                  <a:lnTo>
                    <a:pt x="3041" y="237"/>
                  </a:lnTo>
                  <a:cubicBezTo>
                    <a:pt x="1676" y="-436"/>
                    <a:pt x="0" y="399"/>
                    <a:pt x="0" y="1772"/>
                  </a:cubicBezTo>
                  <a:lnTo>
                    <a:pt x="0" y="10364"/>
                  </a:lnTo>
                  <a:lnTo>
                    <a:pt x="0" y="18956"/>
                  </a:lnTo>
                  <a:cubicBezTo>
                    <a:pt x="0" y="20329"/>
                    <a:pt x="1707" y="21164"/>
                    <a:pt x="3041" y="20491"/>
                  </a:cubicBezTo>
                  <a:lnTo>
                    <a:pt x="11638" y="16181"/>
                  </a:lnTo>
                  <a:lnTo>
                    <a:pt x="20234" y="11872"/>
                  </a:lnTo>
                  <a:cubicBezTo>
                    <a:pt x="21600" y="11253"/>
                    <a:pt x="21600" y="9556"/>
                    <a:pt x="20234" y="8856"/>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100" dirty="0"/>
            </a:p>
          </p:txBody>
        </p:sp>
        <p:sp>
          <p:nvSpPr>
            <p:cNvPr id="5" name="Shape">
              <a:extLst>
                <a:ext uri="{FF2B5EF4-FFF2-40B4-BE49-F238E27FC236}">
                  <a16:creationId xmlns:a16="http://schemas.microsoft.com/office/drawing/2014/main" id="{968640DB-B833-4BA2-973C-8DBA95B46734}"/>
                </a:ext>
              </a:extLst>
            </p:cNvPr>
            <p:cNvSpPr/>
            <p:nvPr/>
          </p:nvSpPr>
          <p:spPr>
            <a:xfrm>
              <a:off x="17411700" y="8267700"/>
              <a:ext cx="868997" cy="977448"/>
            </a:xfrm>
            <a:custGeom>
              <a:avLst/>
              <a:gdLst/>
              <a:ahLst/>
              <a:cxnLst>
                <a:cxn ang="0">
                  <a:pos x="wd2" y="hd2"/>
                </a:cxn>
                <a:cxn ang="5400000">
                  <a:pos x="wd2" y="hd2"/>
                </a:cxn>
                <a:cxn ang="10800000">
                  <a:pos x="wd2" y="hd2"/>
                </a:cxn>
                <a:cxn ang="16200000">
                  <a:pos x="wd2" y="hd2"/>
                </a:cxn>
              </a:cxnLst>
              <a:rect l="0" t="0" r="r" b="b"/>
              <a:pathLst>
                <a:path w="21266" h="20729" extrusionOk="0">
                  <a:moveTo>
                    <a:pt x="20264" y="8856"/>
                  </a:moveTo>
                  <a:lnTo>
                    <a:pt x="11655" y="4547"/>
                  </a:lnTo>
                  <a:lnTo>
                    <a:pt x="3046" y="237"/>
                  </a:lnTo>
                  <a:cubicBezTo>
                    <a:pt x="1678" y="-436"/>
                    <a:pt x="0" y="399"/>
                    <a:pt x="0" y="1772"/>
                  </a:cubicBezTo>
                  <a:lnTo>
                    <a:pt x="0" y="10364"/>
                  </a:lnTo>
                  <a:lnTo>
                    <a:pt x="0" y="18956"/>
                  </a:lnTo>
                  <a:cubicBezTo>
                    <a:pt x="0" y="20329"/>
                    <a:pt x="1709" y="21164"/>
                    <a:pt x="3046" y="20491"/>
                  </a:cubicBezTo>
                  <a:lnTo>
                    <a:pt x="11655" y="16181"/>
                  </a:lnTo>
                  <a:lnTo>
                    <a:pt x="20264" y="11872"/>
                  </a:lnTo>
                  <a:cubicBezTo>
                    <a:pt x="21600" y="11226"/>
                    <a:pt x="21600" y="9529"/>
                    <a:pt x="20264" y="8856"/>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100" dirty="0"/>
            </a:p>
          </p:txBody>
        </p:sp>
        <p:sp>
          <p:nvSpPr>
            <p:cNvPr id="6" name="Shape">
              <a:extLst>
                <a:ext uri="{FF2B5EF4-FFF2-40B4-BE49-F238E27FC236}">
                  <a16:creationId xmlns:a16="http://schemas.microsoft.com/office/drawing/2014/main" id="{A1C44CB9-9D88-4D93-8A75-099371224EEC}"/>
                </a:ext>
              </a:extLst>
            </p:cNvPr>
            <p:cNvSpPr/>
            <p:nvPr/>
          </p:nvSpPr>
          <p:spPr>
            <a:xfrm>
              <a:off x="16675100" y="9385300"/>
              <a:ext cx="869951" cy="977448"/>
            </a:xfrm>
            <a:custGeom>
              <a:avLst/>
              <a:gdLst/>
              <a:ahLst/>
              <a:cxnLst>
                <a:cxn ang="0">
                  <a:pos x="wd2" y="hd2"/>
                </a:cxn>
                <a:cxn ang="5400000">
                  <a:pos x="wd2" y="hd2"/>
                </a:cxn>
                <a:cxn ang="10800000">
                  <a:pos x="wd2" y="hd2"/>
                </a:cxn>
                <a:cxn ang="16200000">
                  <a:pos x="wd2" y="hd2"/>
                </a:cxn>
              </a:cxnLst>
              <a:rect l="0" t="0" r="r" b="b"/>
              <a:pathLst>
                <a:path w="21259" h="20729" extrusionOk="0">
                  <a:moveTo>
                    <a:pt x="20234" y="8856"/>
                  </a:moveTo>
                  <a:lnTo>
                    <a:pt x="11638" y="4547"/>
                  </a:lnTo>
                  <a:lnTo>
                    <a:pt x="3041" y="237"/>
                  </a:lnTo>
                  <a:cubicBezTo>
                    <a:pt x="1676" y="-436"/>
                    <a:pt x="0" y="399"/>
                    <a:pt x="0" y="1772"/>
                  </a:cubicBezTo>
                  <a:lnTo>
                    <a:pt x="0" y="10364"/>
                  </a:lnTo>
                  <a:lnTo>
                    <a:pt x="0" y="18956"/>
                  </a:lnTo>
                  <a:cubicBezTo>
                    <a:pt x="0" y="20329"/>
                    <a:pt x="1707" y="21164"/>
                    <a:pt x="3041" y="20491"/>
                  </a:cubicBezTo>
                  <a:lnTo>
                    <a:pt x="11638" y="16181"/>
                  </a:lnTo>
                  <a:lnTo>
                    <a:pt x="20234" y="11872"/>
                  </a:lnTo>
                  <a:cubicBezTo>
                    <a:pt x="21600" y="11226"/>
                    <a:pt x="21600" y="9529"/>
                    <a:pt x="20234" y="8856"/>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100" dirty="0"/>
            </a:p>
          </p:txBody>
        </p:sp>
        <p:sp>
          <p:nvSpPr>
            <p:cNvPr id="7" name="Shape">
              <a:extLst>
                <a:ext uri="{FF2B5EF4-FFF2-40B4-BE49-F238E27FC236}">
                  <a16:creationId xmlns:a16="http://schemas.microsoft.com/office/drawing/2014/main" id="{0C905846-1AE2-4C48-8A07-758C8595B1BF}"/>
                </a:ext>
              </a:extLst>
            </p:cNvPr>
            <p:cNvSpPr/>
            <p:nvPr/>
          </p:nvSpPr>
          <p:spPr>
            <a:xfrm>
              <a:off x="16497300" y="8623299"/>
              <a:ext cx="869951" cy="978718"/>
            </a:xfrm>
            <a:custGeom>
              <a:avLst/>
              <a:gdLst/>
              <a:ahLst/>
              <a:cxnLst>
                <a:cxn ang="0">
                  <a:pos x="wd2" y="hd2"/>
                </a:cxn>
                <a:cxn ang="5400000">
                  <a:pos x="wd2" y="hd2"/>
                </a:cxn>
                <a:cxn ang="10800000">
                  <a:pos x="wd2" y="hd2"/>
                </a:cxn>
                <a:cxn ang="16200000">
                  <a:pos x="wd2" y="hd2"/>
                </a:cxn>
              </a:cxnLst>
              <a:rect l="0" t="0" r="r" b="b"/>
              <a:pathLst>
                <a:path w="21259" h="20730" extrusionOk="0">
                  <a:moveTo>
                    <a:pt x="1025" y="11885"/>
                  </a:moveTo>
                  <a:lnTo>
                    <a:pt x="9621" y="16189"/>
                  </a:lnTo>
                  <a:lnTo>
                    <a:pt x="18218" y="20493"/>
                  </a:lnTo>
                  <a:cubicBezTo>
                    <a:pt x="19583" y="21165"/>
                    <a:pt x="21259" y="20331"/>
                    <a:pt x="21259" y="18959"/>
                  </a:cubicBezTo>
                  <a:lnTo>
                    <a:pt x="21259" y="10352"/>
                  </a:lnTo>
                  <a:lnTo>
                    <a:pt x="21259" y="1771"/>
                  </a:lnTo>
                  <a:cubicBezTo>
                    <a:pt x="21259" y="399"/>
                    <a:pt x="19552" y="-435"/>
                    <a:pt x="18218" y="237"/>
                  </a:cubicBezTo>
                  <a:lnTo>
                    <a:pt x="9621" y="4541"/>
                  </a:lnTo>
                  <a:lnTo>
                    <a:pt x="1025" y="8845"/>
                  </a:lnTo>
                  <a:cubicBezTo>
                    <a:pt x="-341" y="9491"/>
                    <a:pt x="-341" y="11185"/>
                    <a:pt x="1025" y="11885"/>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100" dirty="0"/>
            </a:p>
          </p:txBody>
        </p:sp>
        <p:sp>
          <p:nvSpPr>
            <p:cNvPr id="8" name="Shape">
              <a:extLst>
                <a:ext uri="{FF2B5EF4-FFF2-40B4-BE49-F238E27FC236}">
                  <a16:creationId xmlns:a16="http://schemas.microsoft.com/office/drawing/2014/main" id="{5DB6F01A-AC4B-4002-BA7A-915C0C7C5F2B}"/>
                </a:ext>
              </a:extLst>
            </p:cNvPr>
            <p:cNvSpPr/>
            <p:nvPr/>
          </p:nvSpPr>
          <p:spPr>
            <a:xfrm>
              <a:off x="17081500" y="9817099"/>
              <a:ext cx="869951" cy="978718"/>
            </a:xfrm>
            <a:custGeom>
              <a:avLst/>
              <a:gdLst/>
              <a:ahLst/>
              <a:cxnLst>
                <a:cxn ang="0">
                  <a:pos x="wd2" y="hd2"/>
                </a:cxn>
                <a:cxn ang="5400000">
                  <a:pos x="wd2" y="hd2"/>
                </a:cxn>
                <a:cxn ang="10800000">
                  <a:pos x="wd2" y="hd2"/>
                </a:cxn>
                <a:cxn ang="16200000">
                  <a:pos x="wd2" y="hd2"/>
                </a:cxn>
              </a:cxnLst>
              <a:rect l="0" t="0" r="r" b="b"/>
              <a:pathLst>
                <a:path w="21259" h="20730" extrusionOk="0">
                  <a:moveTo>
                    <a:pt x="1025" y="11885"/>
                  </a:moveTo>
                  <a:lnTo>
                    <a:pt x="9621" y="16189"/>
                  </a:lnTo>
                  <a:lnTo>
                    <a:pt x="18218" y="20493"/>
                  </a:lnTo>
                  <a:cubicBezTo>
                    <a:pt x="19583" y="21165"/>
                    <a:pt x="21259" y="20331"/>
                    <a:pt x="21259" y="18959"/>
                  </a:cubicBezTo>
                  <a:lnTo>
                    <a:pt x="21259" y="10352"/>
                  </a:lnTo>
                  <a:lnTo>
                    <a:pt x="21259" y="1771"/>
                  </a:lnTo>
                  <a:cubicBezTo>
                    <a:pt x="21259" y="399"/>
                    <a:pt x="19552" y="-435"/>
                    <a:pt x="18218" y="237"/>
                  </a:cubicBezTo>
                  <a:lnTo>
                    <a:pt x="9621" y="4541"/>
                  </a:lnTo>
                  <a:lnTo>
                    <a:pt x="1025" y="8845"/>
                  </a:lnTo>
                  <a:cubicBezTo>
                    <a:pt x="-341" y="9518"/>
                    <a:pt x="-341" y="11212"/>
                    <a:pt x="1025" y="11885"/>
                  </a:cubicBezTo>
                  <a:close/>
                </a:path>
              </a:pathLst>
            </a:custGeom>
            <a:solidFill>
              <a:schemeClr val="accent1"/>
            </a:solidFill>
            <a:ln w="12700">
              <a:miter lim="400000"/>
            </a:ln>
          </p:spPr>
          <p:txBody>
            <a:bodyPr lIns="28575" tIns="28575" rIns="28575" bIns="28575" anchor="ctr"/>
            <a:lstStyle/>
            <a:p>
              <a:pPr>
                <a:defRPr sz="3000">
                  <a:solidFill>
                    <a:srgbClr val="FFFFFF"/>
                  </a:solidFill>
                </a:defRPr>
              </a:pPr>
              <a:endParaRPr sz="2100" dirty="0"/>
            </a:p>
          </p:txBody>
        </p:sp>
        <p:sp>
          <p:nvSpPr>
            <p:cNvPr id="9" name="Shape">
              <a:extLst>
                <a:ext uri="{FF2B5EF4-FFF2-40B4-BE49-F238E27FC236}">
                  <a16:creationId xmlns:a16="http://schemas.microsoft.com/office/drawing/2014/main" id="{A9F7BC98-A5B2-4E7F-BF4C-C671BED380A2}"/>
                </a:ext>
              </a:extLst>
            </p:cNvPr>
            <p:cNvSpPr/>
            <p:nvPr/>
          </p:nvSpPr>
          <p:spPr>
            <a:xfrm>
              <a:off x="17818100" y="8699499"/>
              <a:ext cx="868997" cy="977449"/>
            </a:xfrm>
            <a:custGeom>
              <a:avLst/>
              <a:gdLst/>
              <a:ahLst/>
              <a:cxnLst>
                <a:cxn ang="0">
                  <a:pos x="wd2" y="hd2"/>
                </a:cxn>
                <a:cxn ang="5400000">
                  <a:pos x="wd2" y="hd2"/>
                </a:cxn>
                <a:cxn ang="10800000">
                  <a:pos x="wd2" y="hd2"/>
                </a:cxn>
                <a:cxn ang="16200000">
                  <a:pos x="wd2" y="hd2"/>
                </a:cxn>
              </a:cxnLst>
              <a:rect l="0" t="0" r="r" b="b"/>
              <a:pathLst>
                <a:path w="21266" h="20729" extrusionOk="0">
                  <a:moveTo>
                    <a:pt x="1002" y="11872"/>
                  </a:moveTo>
                  <a:lnTo>
                    <a:pt x="9611" y="16181"/>
                  </a:lnTo>
                  <a:lnTo>
                    <a:pt x="18220" y="20491"/>
                  </a:lnTo>
                  <a:cubicBezTo>
                    <a:pt x="19588" y="21164"/>
                    <a:pt x="21266" y="20329"/>
                    <a:pt x="21266" y="18956"/>
                  </a:cubicBezTo>
                  <a:lnTo>
                    <a:pt x="21266" y="10364"/>
                  </a:lnTo>
                  <a:lnTo>
                    <a:pt x="21266" y="1772"/>
                  </a:lnTo>
                  <a:cubicBezTo>
                    <a:pt x="21266" y="399"/>
                    <a:pt x="19557" y="-436"/>
                    <a:pt x="18220" y="237"/>
                  </a:cubicBezTo>
                  <a:lnTo>
                    <a:pt x="9611" y="4547"/>
                  </a:lnTo>
                  <a:lnTo>
                    <a:pt x="1002" y="8856"/>
                  </a:lnTo>
                  <a:cubicBezTo>
                    <a:pt x="-334" y="9502"/>
                    <a:pt x="-334" y="11199"/>
                    <a:pt x="1002" y="11872"/>
                  </a:cubicBez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100" dirty="0"/>
            </a:p>
          </p:txBody>
        </p:sp>
      </p:grpSp>
      <p:pic>
        <p:nvPicPr>
          <p:cNvPr id="29" name="Graphic 28" descr="Bar graph with upward trend outline">
            <a:extLst>
              <a:ext uri="{FF2B5EF4-FFF2-40B4-BE49-F238E27FC236}">
                <a16:creationId xmlns:a16="http://schemas.microsoft.com/office/drawing/2014/main" id="{42D1C69A-07EC-4F8D-A008-1A98396D3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5385" y="2864198"/>
            <a:ext cx="573835" cy="573835"/>
          </a:xfrm>
          <a:prstGeom prst="rect">
            <a:avLst/>
          </a:prstGeom>
        </p:spPr>
      </p:pic>
      <p:pic>
        <p:nvPicPr>
          <p:cNvPr id="30" name="Graphic 29" descr="Boardroom outline">
            <a:extLst>
              <a:ext uri="{FF2B5EF4-FFF2-40B4-BE49-F238E27FC236}">
                <a16:creationId xmlns:a16="http://schemas.microsoft.com/office/drawing/2014/main" id="{51382F66-7EAA-416C-97F1-BF1509F50E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2348" y="2201408"/>
            <a:ext cx="573835" cy="573835"/>
          </a:xfrm>
          <a:prstGeom prst="rect">
            <a:avLst/>
          </a:prstGeom>
        </p:spPr>
      </p:pic>
      <p:pic>
        <p:nvPicPr>
          <p:cNvPr id="31" name="Graphic 30" descr="Checklist outline">
            <a:extLst>
              <a:ext uri="{FF2B5EF4-FFF2-40B4-BE49-F238E27FC236}">
                <a16:creationId xmlns:a16="http://schemas.microsoft.com/office/drawing/2014/main" id="{2A0B8753-A208-4EE7-A4DD-A7A106E640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8854" y="4008802"/>
            <a:ext cx="573835" cy="573835"/>
          </a:xfrm>
          <a:prstGeom prst="rect">
            <a:avLst/>
          </a:prstGeom>
        </p:spPr>
      </p:pic>
      <p:pic>
        <p:nvPicPr>
          <p:cNvPr id="32" name="Graphic 31" descr="Customer review outline">
            <a:extLst>
              <a:ext uri="{FF2B5EF4-FFF2-40B4-BE49-F238E27FC236}">
                <a16:creationId xmlns:a16="http://schemas.microsoft.com/office/drawing/2014/main" id="{416D9098-2A8E-4820-B542-2BB6A0B6AC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409" y="3869612"/>
            <a:ext cx="573835" cy="573835"/>
          </a:xfrm>
          <a:prstGeom prst="rect">
            <a:avLst/>
          </a:prstGeom>
        </p:spPr>
      </p:pic>
      <p:pic>
        <p:nvPicPr>
          <p:cNvPr id="33" name="Graphic 32" descr="Handshake outline">
            <a:extLst>
              <a:ext uri="{FF2B5EF4-FFF2-40B4-BE49-F238E27FC236}">
                <a16:creationId xmlns:a16="http://schemas.microsoft.com/office/drawing/2014/main" id="{34CE527F-C8C3-4857-996C-B343B010B8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03705" y="2753167"/>
            <a:ext cx="573835" cy="573835"/>
          </a:xfrm>
          <a:prstGeom prst="rect">
            <a:avLst/>
          </a:prstGeom>
        </p:spPr>
      </p:pic>
      <p:pic>
        <p:nvPicPr>
          <p:cNvPr id="34" name="Graphic 33" descr="Postit Notes outline">
            <a:extLst>
              <a:ext uri="{FF2B5EF4-FFF2-40B4-BE49-F238E27FC236}">
                <a16:creationId xmlns:a16="http://schemas.microsoft.com/office/drawing/2014/main" id="{AFF77AC9-C4B1-4843-A077-53BB8BBD3D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03973" y="4532854"/>
            <a:ext cx="573835" cy="573835"/>
          </a:xfrm>
          <a:prstGeom prst="rect">
            <a:avLst/>
          </a:prstGeom>
        </p:spPr>
      </p:pic>
      <p:grpSp>
        <p:nvGrpSpPr>
          <p:cNvPr id="53" name="Group 52">
            <a:extLst>
              <a:ext uri="{FF2B5EF4-FFF2-40B4-BE49-F238E27FC236}">
                <a16:creationId xmlns:a16="http://schemas.microsoft.com/office/drawing/2014/main" id="{063DC115-3B37-4F0F-B86C-CDF5C52A22FB}"/>
              </a:ext>
            </a:extLst>
          </p:cNvPr>
          <p:cNvGrpSpPr/>
          <p:nvPr/>
        </p:nvGrpSpPr>
        <p:grpSpPr>
          <a:xfrm>
            <a:off x="6468148" y="2900210"/>
            <a:ext cx="2246266" cy="1543237"/>
            <a:chOff x="6723285" y="2751004"/>
            <a:chExt cx="2246266" cy="1543237"/>
          </a:xfrm>
        </p:grpSpPr>
        <p:sp>
          <p:nvSpPr>
            <p:cNvPr id="54" name="TextBox 53">
              <a:extLst>
                <a:ext uri="{FF2B5EF4-FFF2-40B4-BE49-F238E27FC236}">
                  <a16:creationId xmlns:a16="http://schemas.microsoft.com/office/drawing/2014/main" id="{3C6AC93F-7822-4546-B67C-058FE19FC208}"/>
                </a:ext>
              </a:extLst>
            </p:cNvPr>
            <p:cNvSpPr txBox="1"/>
            <p:nvPr/>
          </p:nvSpPr>
          <p:spPr>
            <a:xfrm>
              <a:off x="6723285" y="2751004"/>
              <a:ext cx="2194560" cy="646331"/>
            </a:xfrm>
            <a:prstGeom prst="rect">
              <a:avLst/>
            </a:prstGeom>
            <a:noFill/>
          </p:spPr>
          <p:txBody>
            <a:bodyPr wrap="square" lIns="0" rIns="0" rtlCol="0" anchor="b">
              <a:spAutoFit/>
            </a:bodyPr>
            <a:lstStyle/>
            <a:p>
              <a:pPr algn="ctr"/>
              <a:r>
                <a:rPr lang="en-US" sz="1800" b="1" noProof="1">
                  <a:solidFill>
                    <a:schemeClr val="accent5"/>
                  </a:solidFill>
                </a:rPr>
                <a:t>ACGME Policy &amp; Procedure Manual</a:t>
              </a:r>
            </a:p>
          </p:txBody>
        </p:sp>
        <p:sp>
          <p:nvSpPr>
            <p:cNvPr id="55" name="TextBox 54">
              <a:extLst>
                <a:ext uri="{FF2B5EF4-FFF2-40B4-BE49-F238E27FC236}">
                  <a16:creationId xmlns:a16="http://schemas.microsoft.com/office/drawing/2014/main" id="{38120DE8-5E24-4B68-80BC-370350EC6F4F}"/>
                </a:ext>
              </a:extLst>
            </p:cNvPr>
            <p:cNvSpPr txBox="1"/>
            <p:nvPr/>
          </p:nvSpPr>
          <p:spPr>
            <a:xfrm>
              <a:off x="6774991" y="3463244"/>
              <a:ext cx="2194560" cy="830997"/>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Describes the accreditation and recognition  process and expectations for programs and sponsoring institutions. </a:t>
              </a:r>
            </a:p>
          </p:txBody>
        </p:sp>
      </p:grpSp>
      <p:grpSp>
        <p:nvGrpSpPr>
          <p:cNvPr id="56" name="Group 55">
            <a:extLst>
              <a:ext uri="{FF2B5EF4-FFF2-40B4-BE49-F238E27FC236}">
                <a16:creationId xmlns:a16="http://schemas.microsoft.com/office/drawing/2014/main" id="{8F0EAA96-5793-4315-87FC-4FEE6586BD79}"/>
              </a:ext>
            </a:extLst>
          </p:cNvPr>
          <p:cNvGrpSpPr/>
          <p:nvPr/>
        </p:nvGrpSpPr>
        <p:grpSpPr>
          <a:xfrm>
            <a:off x="6468148" y="4597680"/>
            <a:ext cx="2276431" cy="1472449"/>
            <a:chOff x="6468148" y="4597680"/>
            <a:chExt cx="2276431" cy="1472449"/>
          </a:xfrm>
        </p:grpSpPr>
        <p:sp>
          <p:nvSpPr>
            <p:cNvPr id="57" name="TextBox 56">
              <a:extLst>
                <a:ext uri="{FF2B5EF4-FFF2-40B4-BE49-F238E27FC236}">
                  <a16:creationId xmlns:a16="http://schemas.microsoft.com/office/drawing/2014/main" id="{ED75861B-5EF9-4C2D-9056-83BF8605BD7C}"/>
                </a:ext>
              </a:extLst>
            </p:cNvPr>
            <p:cNvSpPr txBox="1"/>
            <p:nvPr/>
          </p:nvSpPr>
          <p:spPr>
            <a:xfrm>
              <a:off x="6550019" y="4597680"/>
              <a:ext cx="2194560" cy="400110"/>
            </a:xfrm>
            <a:prstGeom prst="rect">
              <a:avLst/>
            </a:prstGeom>
            <a:noFill/>
          </p:spPr>
          <p:txBody>
            <a:bodyPr wrap="square" lIns="0" rIns="0" rtlCol="0" anchor="b">
              <a:spAutoFit/>
            </a:bodyPr>
            <a:lstStyle/>
            <a:p>
              <a:pPr algn="ctr"/>
              <a:r>
                <a:rPr lang="en-US" sz="2000" b="1" noProof="1">
                  <a:solidFill>
                    <a:schemeClr val="accent2"/>
                  </a:solidFill>
                </a:rPr>
                <a:t>CPR FAQs</a:t>
              </a:r>
            </a:p>
          </p:txBody>
        </p:sp>
        <p:sp>
          <p:nvSpPr>
            <p:cNvPr id="58" name="TextBox 57">
              <a:extLst>
                <a:ext uri="{FF2B5EF4-FFF2-40B4-BE49-F238E27FC236}">
                  <a16:creationId xmlns:a16="http://schemas.microsoft.com/office/drawing/2014/main" id="{F1C42855-2DDD-437A-BDBA-C3F8A27659DC}"/>
                </a:ext>
              </a:extLst>
            </p:cNvPr>
            <p:cNvSpPr txBox="1"/>
            <p:nvPr/>
          </p:nvSpPr>
          <p:spPr>
            <a:xfrm>
              <a:off x="6468148" y="5054466"/>
              <a:ext cx="2194560" cy="1015663"/>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Additional explanation for areas of the common program requirements that are confusing or need additional information. </a:t>
              </a:r>
            </a:p>
          </p:txBody>
        </p:sp>
      </p:grpSp>
      <p:grpSp>
        <p:nvGrpSpPr>
          <p:cNvPr id="59" name="Group 58">
            <a:extLst>
              <a:ext uri="{FF2B5EF4-FFF2-40B4-BE49-F238E27FC236}">
                <a16:creationId xmlns:a16="http://schemas.microsoft.com/office/drawing/2014/main" id="{95A44DE5-2937-4884-9D6E-3293F9C269AA}"/>
              </a:ext>
            </a:extLst>
          </p:cNvPr>
          <p:cNvGrpSpPr/>
          <p:nvPr/>
        </p:nvGrpSpPr>
        <p:grpSpPr>
          <a:xfrm>
            <a:off x="249702" y="2972443"/>
            <a:ext cx="2374444" cy="1262121"/>
            <a:chOff x="249702" y="2966531"/>
            <a:chExt cx="2374444" cy="1262121"/>
          </a:xfrm>
        </p:grpSpPr>
        <p:sp>
          <p:nvSpPr>
            <p:cNvPr id="60" name="TextBox 59">
              <a:extLst>
                <a:ext uri="{FF2B5EF4-FFF2-40B4-BE49-F238E27FC236}">
                  <a16:creationId xmlns:a16="http://schemas.microsoft.com/office/drawing/2014/main" id="{6B157349-DAAD-40CC-AB91-BD2222590C9F}"/>
                </a:ext>
              </a:extLst>
            </p:cNvPr>
            <p:cNvSpPr txBox="1"/>
            <p:nvPr/>
          </p:nvSpPr>
          <p:spPr>
            <a:xfrm>
              <a:off x="249702" y="2966531"/>
              <a:ext cx="2194560" cy="400110"/>
            </a:xfrm>
            <a:prstGeom prst="rect">
              <a:avLst/>
            </a:prstGeom>
            <a:noFill/>
          </p:spPr>
          <p:txBody>
            <a:bodyPr wrap="square" lIns="0" rIns="0" rtlCol="0" anchor="b">
              <a:spAutoFit/>
            </a:bodyPr>
            <a:lstStyle/>
            <a:p>
              <a:pPr algn="r"/>
              <a:r>
                <a:rPr lang="en-US" sz="2000" b="1" noProof="1">
                  <a:solidFill>
                    <a:schemeClr val="accent3">
                      <a:lumMod val="75000"/>
                    </a:schemeClr>
                  </a:solidFill>
                </a:rPr>
                <a:t> Specialty FAQs</a:t>
              </a:r>
            </a:p>
          </p:txBody>
        </p:sp>
        <p:sp>
          <p:nvSpPr>
            <p:cNvPr id="61" name="TextBox 60">
              <a:extLst>
                <a:ext uri="{FF2B5EF4-FFF2-40B4-BE49-F238E27FC236}">
                  <a16:creationId xmlns:a16="http://schemas.microsoft.com/office/drawing/2014/main" id="{A28EA388-B89C-4B4D-B8EC-66A933C3C86C}"/>
                </a:ext>
              </a:extLst>
            </p:cNvPr>
            <p:cNvSpPr txBox="1"/>
            <p:nvPr/>
          </p:nvSpPr>
          <p:spPr>
            <a:xfrm>
              <a:off x="429586" y="3397655"/>
              <a:ext cx="2194560" cy="830997"/>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Additional explanation for areas of the requirements that are confusing or need additional information.</a:t>
              </a:r>
            </a:p>
          </p:txBody>
        </p:sp>
      </p:grpSp>
      <p:grpSp>
        <p:nvGrpSpPr>
          <p:cNvPr id="62" name="Group 61">
            <a:extLst>
              <a:ext uri="{FF2B5EF4-FFF2-40B4-BE49-F238E27FC236}">
                <a16:creationId xmlns:a16="http://schemas.microsoft.com/office/drawing/2014/main" id="{9939D7C3-B612-4A19-AFFF-ECBEFC23F4E5}"/>
              </a:ext>
            </a:extLst>
          </p:cNvPr>
          <p:cNvGrpSpPr/>
          <p:nvPr/>
        </p:nvGrpSpPr>
        <p:grpSpPr>
          <a:xfrm>
            <a:off x="298492" y="4419939"/>
            <a:ext cx="2346291" cy="1519594"/>
            <a:chOff x="298492" y="4419939"/>
            <a:chExt cx="2346291" cy="1519594"/>
          </a:xfrm>
        </p:grpSpPr>
        <p:sp>
          <p:nvSpPr>
            <p:cNvPr id="63" name="TextBox 62">
              <a:extLst>
                <a:ext uri="{FF2B5EF4-FFF2-40B4-BE49-F238E27FC236}">
                  <a16:creationId xmlns:a16="http://schemas.microsoft.com/office/drawing/2014/main" id="{8813C19F-71B4-4535-9804-2AD6D9D2760D}"/>
                </a:ext>
              </a:extLst>
            </p:cNvPr>
            <p:cNvSpPr txBox="1"/>
            <p:nvPr/>
          </p:nvSpPr>
          <p:spPr>
            <a:xfrm>
              <a:off x="298492" y="4419939"/>
              <a:ext cx="2346291" cy="646331"/>
            </a:xfrm>
            <a:prstGeom prst="rect">
              <a:avLst/>
            </a:prstGeom>
            <a:noFill/>
          </p:spPr>
          <p:txBody>
            <a:bodyPr wrap="square" lIns="0" rIns="0" rtlCol="0" anchor="b">
              <a:spAutoFit/>
            </a:bodyPr>
            <a:lstStyle/>
            <a:p>
              <a:pPr algn="ctr"/>
              <a:r>
                <a:rPr lang="en-US" sz="1800" b="1" noProof="1">
                  <a:solidFill>
                    <a:schemeClr val="accent1"/>
                  </a:solidFill>
                </a:rPr>
                <a:t>Specialty Documents &amp; Resources</a:t>
              </a:r>
            </a:p>
          </p:txBody>
        </p:sp>
        <p:sp>
          <p:nvSpPr>
            <p:cNvPr id="64" name="TextBox 63">
              <a:extLst>
                <a:ext uri="{FF2B5EF4-FFF2-40B4-BE49-F238E27FC236}">
                  <a16:creationId xmlns:a16="http://schemas.microsoft.com/office/drawing/2014/main" id="{CB4F4AC4-ECD5-4043-8D86-7A3B937A91CC}"/>
                </a:ext>
              </a:extLst>
            </p:cNvPr>
            <p:cNvSpPr txBox="1"/>
            <p:nvPr/>
          </p:nvSpPr>
          <p:spPr>
            <a:xfrm>
              <a:off x="374357" y="5108536"/>
              <a:ext cx="2194560" cy="830997"/>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Contains block diagram template, case log information, complement increases, RC updates. </a:t>
              </a:r>
            </a:p>
          </p:txBody>
        </p:sp>
      </p:grpSp>
      <p:grpSp>
        <p:nvGrpSpPr>
          <p:cNvPr id="65" name="Group 64">
            <a:extLst>
              <a:ext uri="{FF2B5EF4-FFF2-40B4-BE49-F238E27FC236}">
                <a16:creationId xmlns:a16="http://schemas.microsoft.com/office/drawing/2014/main" id="{81AB1FCD-02CF-48A6-8009-F1F80E1E5104}"/>
              </a:ext>
            </a:extLst>
          </p:cNvPr>
          <p:cNvGrpSpPr/>
          <p:nvPr/>
        </p:nvGrpSpPr>
        <p:grpSpPr>
          <a:xfrm>
            <a:off x="6418715" y="1049244"/>
            <a:ext cx="2393118" cy="1725999"/>
            <a:chOff x="6349351" y="1018467"/>
            <a:chExt cx="2393118" cy="1725999"/>
          </a:xfrm>
        </p:grpSpPr>
        <p:sp>
          <p:nvSpPr>
            <p:cNvPr id="66" name="TextBox 65">
              <a:extLst>
                <a:ext uri="{FF2B5EF4-FFF2-40B4-BE49-F238E27FC236}">
                  <a16:creationId xmlns:a16="http://schemas.microsoft.com/office/drawing/2014/main" id="{2289FBCF-DB8C-4192-B885-E5F7B93910D1}"/>
                </a:ext>
              </a:extLst>
            </p:cNvPr>
            <p:cNvSpPr txBox="1"/>
            <p:nvPr/>
          </p:nvSpPr>
          <p:spPr>
            <a:xfrm>
              <a:off x="6349351" y="1018467"/>
              <a:ext cx="2393118" cy="923330"/>
            </a:xfrm>
            <a:prstGeom prst="rect">
              <a:avLst/>
            </a:prstGeom>
            <a:noFill/>
          </p:spPr>
          <p:txBody>
            <a:bodyPr wrap="square" lIns="0" rIns="0" rtlCol="0" anchor="b">
              <a:spAutoFit/>
            </a:bodyPr>
            <a:lstStyle/>
            <a:p>
              <a:pPr algn="ctr"/>
              <a:r>
                <a:rPr lang="en-US" sz="1800" noProof="1">
                  <a:solidFill>
                    <a:schemeClr val="accent4">
                      <a:lumMod val="75000"/>
                    </a:schemeClr>
                  </a:solidFill>
                </a:rPr>
                <a:t>PD Guide to Common Program Requirements</a:t>
              </a:r>
              <a:endParaRPr lang="en-US" sz="1800" b="1" noProof="1">
                <a:solidFill>
                  <a:schemeClr val="accent4">
                    <a:lumMod val="75000"/>
                  </a:schemeClr>
                </a:solidFill>
              </a:endParaRPr>
            </a:p>
          </p:txBody>
        </p:sp>
        <p:sp>
          <p:nvSpPr>
            <p:cNvPr id="67" name="TextBox 66">
              <a:extLst>
                <a:ext uri="{FF2B5EF4-FFF2-40B4-BE49-F238E27FC236}">
                  <a16:creationId xmlns:a16="http://schemas.microsoft.com/office/drawing/2014/main" id="{E274923C-D0B5-41C0-8763-9B0B59A3DC5A}"/>
                </a:ext>
              </a:extLst>
            </p:cNvPr>
            <p:cNvSpPr txBox="1"/>
            <p:nvPr/>
          </p:nvSpPr>
          <p:spPr>
            <a:xfrm>
              <a:off x="6384118" y="1913469"/>
              <a:ext cx="2194560" cy="830997"/>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Detailed explanation on what is expected for each element of the common program requirements.  </a:t>
              </a:r>
            </a:p>
          </p:txBody>
        </p:sp>
      </p:grpSp>
      <p:grpSp>
        <p:nvGrpSpPr>
          <p:cNvPr id="68" name="Group 67">
            <a:extLst>
              <a:ext uri="{FF2B5EF4-FFF2-40B4-BE49-F238E27FC236}">
                <a16:creationId xmlns:a16="http://schemas.microsoft.com/office/drawing/2014/main" id="{BE563E70-26B5-4269-8A68-05CF1A8F7E1C}"/>
              </a:ext>
            </a:extLst>
          </p:cNvPr>
          <p:cNvGrpSpPr/>
          <p:nvPr/>
        </p:nvGrpSpPr>
        <p:grpSpPr>
          <a:xfrm>
            <a:off x="97970" y="1504073"/>
            <a:ext cx="2696679" cy="1426732"/>
            <a:chOff x="71883" y="1465256"/>
            <a:chExt cx="2696679" cy="1426732"/>
          </a:xfrm>
        </p:grpSpPr>
        <p:sp>
          <p:nvSpPr>
            <p:cNvPr id="69" name="TextBox 68">
              <a:extLst>
                <a:ext uri="{FF2B5EF4-FFF2-40B4-BE49-F238E27FC236}">
                  <a16:creationId xmlns:a16="http://schemas.microsoft.com/office/drawing/2014/main" id="{F6FD4B36-95A9-40D9-8AFB-A44C5EDA457A}"/>
                </a:ext>
              </a:extLst>
            </p:cNvPr>
            <p:cNvSpPr txBox="1"/>
            <p:nvPr/>
          </p:nvSpPr>
          <p:spPr>
            <a:xfrm>
              <a:off x="71883" y="1465256"/>
              <a:ext cx="2696679" cy="400110"/>
            </a:xfrm>
            <a:prstGeom prst="rect">
              <a:avLst/>
            </a:prstGeom>
            <a:noFill/>
          </p:spPr>
          <p:txBody>
            <a:bodyPr wrap="square" lIns="0" rIns="0" rtlCol="0" anchor="b">
              <a:spAutoFit/>
            </a:bodyPr>
            <a:lstStyle/>
            <a:p>
              <a:pPr algn="r"/>
              <a:r>
                <a:rPr lang="en-US" sz="2000" b="1" noProof="1">
                  <a:solidFill>
                    <a:schemeClr val="accent6">
                      <a:lumMod val="75000"/>
                    </a:schemeClr>
                  </a:solidFill>
                </a:rPr>
                <a:t> </a:t>
              </a:r>
              <a:r>
                <a:rPr lang="en-US" sz="1800" b="1" noProof="1">
                  <a:solidFill>
                    <a:schemeClr val="accent6">
                      <a:lumMod val="75000"/>
                    </a:schemeClr>
                  </a:solidFill>
                </a:rPr>
                <a:t>Specialty Requirements</a:t>
              </a:r>
              <a:endParaRPr lang="en-US" sz="2000" b="1" noProof="1">
                <a:solidFill>
                  <a:schemeClr val="accent6">
                    <a:lumMod val="75000"/>
                  </a:schemeClr>
                </a:solidFill>
              </a:endParaRPr>
            </a:p>
          </p:txBody>
        </p:sp>
        <p:sp>
          <p:nvSpPr>
            <p:cNvPr id="70" name="TextBox 69">
              <a:extLst>
                <a:ext uri="{FF2B5EF4-FFF2-40B4-BE49-F238E27FC236}">
                  <a16:creationId xmlns:a16="http://schemas.microsoft.com/office/drawing/2014/main" id="{CF323D7C-0089-4E2D-9408-AA8C0FD262AF}"/>
                </a:ext>
              </a:extLst>
            </p:cNvPr>
            <p:cNvSpPr txBox="1"/>
            <p:nvPr/>
          </p:nvSpPr>
          <p:spPr>
            <a:xfrm>
              <a:off x="431112" y="1953269"/>
              <a:ext cx="2161241" cy="938719"/>
            </a:xfrm>
            <a:prstGeom prst="rect">
              <a:avLst/>
            </a:prstGeom>
            <a:noFill/>
          </p:spPr>
          <p:txBody>
            <a:bodyPr wrap="square" lIns="0" rIns="0" rtlCol="0" anchor="t">
              <a:spAutoFit/>
            </a:bodyPr>
            <a:lstStyle/>
            <a:p>
              <a:pPr algn="ctr"/>
              <a:r>
                <a:rPr lang="en-US" sz="1100" noProof="1">
                  <a:solidFill>
                    <a:schemeClr val="tx1">
                      <a:lumMod val="65000"/>
                      <a:lumOff val="35000"/>
                    </a:schemeClr>
                  </a:solidFill>
                </a:rPr>
                <a:t>Contains common requirements as well as the specific specialty requirements.  Includes detailed educational and clinical items. </a:t>
              </a:r>
            </a:p>
          </p:txBody>
        </p:sp>
      </p:grpSp>
      <p:sp>
        <p:nvSpPr>
          <p:cNvPr id="10" name="TextBox 9">
            <a:extLst>
              <a:ext uri="{FF2B5EF4-FFF2-40B4-BE49-F238E27FC236}">
                <a16:creationId xmlns:a16="http://schemas.microsoft.com/office/drawing/2014/main" id="{1D8F92D2-78E0-0902-090A-0D0EC633166B}"/>
              </a:ext>
            </a:extLst>
          </p:cNvPr>
          <p:cNvSpPr txBox="1"/>
          <p:nvPr/>
        </p:nvSpPr>
        <p:spPr>
          <a:xfrm>
            <a:off x="903877" y="6427194"/>
            <a:ext cx="3080769" cy="307777"/>
          </a:xfrm>
          <a:prstGeom prst="rect">
            <a:avLst/>
          </a:prstGeom>
          <a:noFill/>
        </p:spPr>
        <p:txBody>
          <a:bodyPr wrap="square" rtlCol="0">
            <a:spAutoFit/>
          </a:bodyPr>
          <a:lstStyle/>
          <a:p>
            <a:r>
              <a:rPr lang="en-US" sz="1400" b="0" dirty="0"/>
              <a:t>Designed by PresentationGO.com</a:t>
            </a:r>
          </a:p>
        </p:txBody>
      </p:sp>
      <p:sp>
        <p:nvSpPr>
          <p:cNvPr id="11" name="Footer Placeholder 3">
            <a:extLst>
              <a:ext uri="{FF2B5EF4-FFF2-40B4-BE49-F238E27FC236}">
                <a16:creationId xmlns:a16="http://schemas.microsoft.com/office/drawing/2014/main" id="{27E03F72-8544-011A-588B-3F95459B6A0B}"/>
              </a:ext>
            </a:extLst>
          </p:cNvPr>
          <p:cNvSpPr>
            <a:spLocks noGrp="1"/>
          </p:cNvSpPr>
          <p:nvPr>
            <p:ph type="ftr" sz="quarter" idx="10"/>
          </p:nvPr>
        </p:nvSpPr>
        <p:spPr>
          <a:xfrm>
            <a:off x="3603595" y="6454965"/>
            <a:ext cx="3086100" cy="365125"/>
          </a:xfrm>
        </p:spPr>
        <p:txBody>
          <a:bodyPr/>
          <a:lstStyle/>
          <a:p>
            <a:pPr>
              <a:defRPr/>
            </a:pPr>
            <a:r>
              <a:rPr lang="en-US" dirty="0"/>
              <a:t>Partners In Medical Education, Inc Copyright 2022</a:t>
            </a:r>
          </a:p>
        </p:txBody>
      </p:sp>
      <p:sp>
        <p:nvSpPr>
          <p:cNvPr id="12" name="Slide Number Placeholder 11">
            <a:extLst>
              <a:ext uri="{FF2B5EF4-FFF2-40B4-BE49-F238E27FC236}">
                <a16:creationId xmlns:a16="http://schemas.microsoft.com/office/drawing/2014/main" id="{960DD5DB-6594-29DF-BE5A-D2861B25B0A7}"/>
              </a:ext>
            </a:extLst>
          </p:cNvPr>
          <p:cNvSpPr>
            <a:spLocks noGrp="1"/>
          </p:cNvSpPr>
          <p:nvPr>
            <p:ph type="sldNum" sz="quarter" idx="11"/>
          </p:nvPr>
        </p:nvSpPr>
        <p:spPr/>
        <p:txBody>
          <a:bodyPr/>
          <a:lstStyle/>
          <a:p>
            <a:pPr>
              <a:defRPr/>
            </a:pPr>
            <a:fld id="{25025EC8-843F-094B-B467-B8DEAEA065F8}" type="slidenum">
              <a:rPr lang="en-US" altLang="en-US" smtClean="0"/>
              <a:pPr>
                <a:defRPr/>
              </a:pPr>
              <a:t>27</a:t>
            </a:fld>
            <a:endParaRPr lang="en-US" altLang="en-US" dirty="0"/>
          </a:p>
        </p:txBody>
      </p:sp>
    </p:spTree>
    <p:extLst>
      <p:ext uri="{BB962C8B-B14F-4D97-AF65-F5344CB8AC3E}">
        <p14:creationId xmlns:p14="http://schemas.microsoft.com/office/powerpoint/2010/main" val="4067522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77B76B-9C41-0052-D563-1A3F09F240A0}"/>
              </a:ext>
            </a:extLst>
          </p:cNvPr>
          <p:cNvSpPr>
            <a:spLocks noGrp="1"/>
          </p:cNvSpPr>
          <p:nvPr>
            <p:ph type="title"/>
          </p:nvPr>
        </p:nvSpPr>
        <p:spPr>
          <a:xfrm>
            <a:off x="1989344" y="246466"/>
            <a:ext cx="6526006" cy="1325563"/>
          </a:xfrm>
        </p:spPr>
        <p:txBody>
          <a:bodyPr anchor="ctr">
            <a:normAutofit/>
          </a:bodyPr>
          <a:lstStyle/>
          <a:p>
            <a:r>
              <a:rPr lang="en-US" dirty="0"/>
              <a:t>Final Thoughts….</a:t>
            </a:r>
          </a:p>
        </p:txBody>
      </p:sp>
      <p:pic>
        <p:nvPicPr>
          <p:cNvPr id="7" name="Picture 6" descr="Text&#10;&#10;Description automatically generated">
            <a:extLst>
              <a:ext uri="{FF2B5EF4-FFF2-40B4-BE49-F238E27FC236}">
                <a16:creationId xmlns:a16="http://schemas.microsoft.com/office/drawing/2014/main" id="{AB67AC30-108E-2BB4-37F0-FB242A5977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0550" y="1825625"/>
            <a:ext cx="3886200" cy="3886200"/>
          </a:xfrm>
          <a:prstGeom prst="rect">
            <a:avLst/>
          </a:prstGeom>
          <a:noFill/>
        </p:spPr>
      </p:pic>
      <p:sp>
        <p:nvSpPr>
          <p:cNvPr id="2" name="Content Placeholder 1">
            <a:extLst>
              <a:ext uri="{FF2B5EF4-FFF2-40B4-BE49-F238E27FC236}">
                <a16:creationId xmlns:a16="http://schemas.microsoft.com/office/drawing/2014/main" id="{FA2DA8B7-4663-2461-0D06-F1FBE0D99841}"/>
              </a:ext>
            </a:extLst>
          </p:cNvPr>
          <p:cNvSpPr>
            <a:spLocks noGrp="1"/>
          </p:cNvSpPr>
          <p:nvPr>
            <p:ph sz="half" idx="2"/>
          </p:nvPr>
        </p:nvSpPr>
        <p:spPr>
          <a:xfrm>
            <a:off x="4629150" y="1825625"/>
            <a:ext cx="3886200" cy="4351338"/>
          </a:xfrm>
        </p:spPr>
        <p:txBody>
          <a:bodyPr>
            <a:normAutofit/>
          </a:bodyPr>
          <a:lstStyle/>
          <a:p>
            <a:r>
              <a:rPr lang="en-US" sz="2000" dirty="0"/>
              <a:t>Looking at your program from a site visit perspective reduces emotion/bias</a:t>
            </a:r>
          </a:p>
          <a:p>
            <a:r>
              <a:rPr lang="en-US" sz="2000" dirty="0"/>
              <a:t>Encourages deeper self-evaluation during the annual program evaluation (APE)</a:t>
            </a:r>
          </a:p>
          <a:p>
            <a:r>
              <a:rPr lang="en-US" sz="2000" dirty="0"/>
              <a:t>Identified gaps make for great APE action plans</a:t>
            </a:r>
          </a:p>
          <a:p>
            <a:r>
              <a:rPr lang="en-US" sz="2000" dirty="0"/>
              <a:t>Sharing may spark ideas and continue improvement in efficiency and effectiveness</a:t>
            </a:r>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76C4388C-E1EE-E892-961F-7191FE1EC861}"/>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B8891D14-9D61-CCFF-AA99-733CAB0AD2EB}"/>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28</a:t>
            </a:fld>
            <a:endParaRPr lang="en-US" altLang="en-US" dirty="0"/>
          </a:p>
        </p:txBody>
      </p:sp>
      <p:sp>
        <p:nvSpPr>
          <p:cNvPr id="8" name="TextBox 7">
            <a:extLst>
              <a:ext uri="{FF2B5EF4-FFF2-40B4-BE49-F238E27FC236}">
                <a16:creationId xmlns:a16="http://schemas.microsoft.com/office/drawing/2014/main" id="{1840493A-3DAD-E80C-E410-CD1C4D45EF3A}"/>
              </a:ext>
            </a:extLst>
          </p:cNvPr>
          <p:cNvSpPr txBox="1"/>
          <p:nvPr/>
        </p:nvSpPr>
        <p:spPr>
          <a:xfrm>
            <a:off x="1083573" y="5772395"/>
            <a:ext cx="2900153"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latin typeface="+mn-lt"/>
                <a:hlinkClick r:id="rId3" tooltip="https://debs-world.com/2016/06/21/contemplation-week-14-challenges/">
                  <a:extLst>
                    <a:ext uri="{A12FA001-AC4F-418D-AE19-62706E023703}">
                      <ahyp:hlinkClr xmlns:ahyp="http://schemas.microsoft.com/office/drawing/2018/hyperlinkcolor" val="tx"/>
                    </a:ext>
                  </a:extLst>
                </a:hlinkClick>
              </a:rPr>
              <a:t>This Photo</a:t>
            </a:r>
            <a:r>
              <a:rPr lang="en-US" sz="700" dirty="0">
                <a:solidFill>
                  <a:srgbClr val="FFFFFF"/>
                </a:solidFill>
                <a:latin typeface="+mn-lt"/>
              </a:rPr>
              <a:t> by Unknown Author is licensed under </a:t>
            </a:r>
            <a:r>
              <a:rPr lang="en-US" sz="700" dirty="0">
                <a:solidFill>
                  <a:srgbClr val="FFFFFF"/>
                </a:solidFill>
                <a:latin typeface="+mn-lt"/>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latin typeface="+mn-lt"/>
            </a:endParaRPr>
          </a:p>
        </p:txBody>
      </p:sp>
    </p:spTree>
    <p:extLst>
      <p:ext uri="{BB962C8B-B14F-4D97-AF65-F5344CB8AC3E}">
        <p14:creationId xmlns:p14="http://schemas.microsoft.com/office/powerpoint/2010/main" val="204682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47B11B-CACE-46AA-8E75-148A375B39B3}"/>
              </a:ext>
            </a:extLst>
          </p:cNvPr>
          <p:cNvSpPr>
            <a:spLocks noGrp="1"/>
          </p:cNvSpPr>
          <p:nvPr>
            <p:ph type="ftr" sz="quarter" idx="10"/>
          </p:nvPr>
        </p:nvSpPr>
        <p:spPr/>
        <p:txBody>
          <a:bodyPr/>
          <a:lstStyle/>
          <a:p>
            <a:pPr>
              <a:defRPr/>
            </a:pPr>
            <a:r>
              <a:rPr lang="en-US" dirty="0"/>
              <a:t>Partners In Medical Education, Inc Copyright 2022</a:t>
            </a:r>
          </a:p>
        </p:txBody>
      </p:sp>
      <p:sp>
        <p:nvSpPr>
          <p:cNvPr id="3" name="Slide Number Placeholder 2">
            <a:extLst>
              <a:ext uri="{FF2B5EF4-FFF2-40B4-BE49-F238E27FC236}">
                <a16:creationId xmlns:a16="http://schemas.microsoft.com/office/drawing/2014/main" id="{73B0CE35-9D3F-4070-ACEB-D46C1209D576}"/>
              </a:ext>
            </a:extLst>
          </p:cNvPr>
          <p:cNvSpPr>
            <a:spLocks noGrp="1"/>
          </p:cNvSpPr>
          <p:nvPr>
            <p:ph type="sldNum" sz="quarter" idx="11"/>
          </p:nvPr>
        </p:nvSpPr>
        <p:spPr/>
        <p:txBody>
          <a:bodyPr/>
          <a:lstStyle/>
          <a:p>
            <a:pPr>
              <a:defRPr/>
            </a:pPr>
            <a:fld id="{0111FBDE-2D36-6A49-83F8-2BBFB586505C}" type="slidenum">
              <a:rPr lang="en-US" altLang="en-US" smtClean="0"/>
              <a:pPr>
                <a:defRPr/>
              </a:pPr>
              <a:t>29</a:t>
            </a:fld>
            <a:endParaRPr lang="en-US" altLang="en-US" dirty="0"/>
          </a:p>
        </p:txBody>
      </p:sp>
      <p:sp>
        <p:nvSpPr>
          <p:cNvPr id="4" name="Google Shape;414;p57">
            <a:extLst>
              <a:ext uri="{FF2B5EF4-FFF2-40B4-BE49-F238E27FC236}">
                <a16:creationId xmlns:a16="http://schemas.microsoft.com/office/drawing/2014/main" id="{EB60CBC5-E704-4AC4-BBDC-34A790D51538}"/>
              </a:ext>
            </a:extLst>
          </p:cNvPr>
          <p:cNvSpPr txBox="1">
            <a:spLocks/>
          </p:cNvSpPr>
          <p:nvPr/>
        </p:nvSpPr>
        <p:spPr>
          <a:xfrm>
            <a:off x="378542" y="751290"/>
            <a:ext cx="7886700" cy="1169201"/>
          </a:xfrm>
          <a:prstGeom prst="rect">
            <a:avLst/>
          </a:prstGeom>
          <a:noFill/>
          <a:ln>
            <a:noFill/>
          </a:ln>
        </p:spPr>
        <p:txBody>
          <a:bodyPr spcFirstLastPara="1" wrap="square" lIns="91425" tIns="45700" rIns="91425" bIns="4570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Clr>
                <a:srgbClr val="00B050"/>
              </a:buClr>
              <a:buSzPts val="9600"/>
              <a:buFont typeface="Arial" panose="020B0604020202020204" pitchFamily="34" charset="0"/>
              <a:buNone/>
            </a:pPr>
            <a:r>
              <a:rPr lang="en-US" sz="9600" b="1" dirty="0">
                <a:solidFill>
                  <a:srgbClr val="00B050"/>
                </a:solidFill>
              </a:rPr>
              <a:t>Q &amp; A</a:t>
            </a:r>
            <a:endParaRPr lang="en-US" b="0" dirty="0"/>
          </a:p>
        </p:txBody>
      </p:sp>
      <p:pic>
        <p:nvPicPr>
          <p:cNvPr id="5" name="Google Shape;417;p57">
            <a:extLst>
              <a:ext uri="{FF2B5EF4-FFF2-40B4-BE49-F238E27FC236}">
                <a16:creationId xmlns:a16="http://schemas.microsoft.com/office/drawing/2014/main" id="{0D2459B0-C2AC-4E44-8777-376E85A12B9A}"/>
              </a:ext>
            </a:extLst>
          </p:cNvPr>
          <p:cNvPicPr preferRelativeResize="0"/>
          <p:nvPr/>
        </p:nvPicPr>
        <p:blipFill rotWithShape="1">
          <a:blip r:embed="rId2">
            <a:alphaModFix/>
          </a:blip>
          <a:srcRect/>
          <a:stretch/>
        </p:blipFill>
        <p:spPr>
          <a:xfrm>
            <a:off x="1496470" y="2525930"/>
            <a:ext cx="6151063" cy="2145183"/>
          </a:xfrm>
          <a:prstGeom prst="rect">
            <a:avLst/>
          </a:prstGeom>
          <a:noFill/>
          <a:ln>
            <a:noFill/>
          </a:ln>
        </p:spPr>
      </p:pic>
    </p:spTree>
    <p:extLst>
      <p:ext uri="{BB962C8B-B14F-4D97-AF65-F5344CB8AC3E}">
        <p14:creationId xmlns:p14="http://schemas.microsoft.com/office/powerpoint/2010/main" val="244391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1D3DD89-1226-8741-BD3E-C14DD0C7BCCF}"/>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
        <p:nvSpPr>
          <p:cNvPr id="19" name="TextBox 18">
            <a:extLst>
              <a:ext uri="{FF2B5EF4-FFF2-40B4-BE49-F238E27FC236}">
                <a16:creationId xmlns:a16="http://schemas.microsoft.com/office/drawing/2014/main" id="{A174933E-A1BA-41BE-A8ED-F7D23F3C36AF}"/>
              </a:ext>
            </a:extLst>
          </p:cNvPr>
          <p:cNvSpPr txBox="1"/>
          <p:nvPr/>
        </p:nvSpPr>
        <p:spPr>
          <a:xfrm>
            <a:off x="2175401" y="4040132"/>
            <a:ext cx="2848094" cy="523220"/>
          </a:xfrm>
          <a:prstGeom prst="rect">
            <a:avLst/>
          </a:prstGeom>
          <a:noFill/>
        </p:spPr>
        <p:txBody>
          <a:bodyPr wrap="square" rtlCol="0">
            <a:spAutoFit/>
          </a:bodyPr>
          <a:lstStyle/>
          <a:p>
            <a:pPr algn="ctr"/>
            <a:r>
              <a:rPr lang="en-US" sz="1400" dirty="0">
                <a:solidFill>
                  <a:srgbClr val="00B050"/>
                </a:solidFill>
                <a:latin typeface="+mn-lt"/>
              </a:rPr>
              <a:t>Christine Redovan, MBA, MLIS</a:t>
            </a:r>
          </a:p>
          <a:p>
            <a:pPr algn="ctr"/>
            <a:r>
              <a:rPr lang="en-US" sz="1400" b="0" dirty="0">
                <a:latin typeface="+mn-lt"/>
              </a:rPr>
              <a:t>GME Consultant</a:t>
            </a:r>
          </a:p>
        </p:txBody>
      </p:sp>
      <p:sp>
        <p:nvSpPr>
          <p:cNvPr id="3" name="TextBox 2">
            <a:extLst>
              <a:ext uri="{FF2B5EF4-FFF2-40B4-BE49-F238E27FC236}">
                <a16:creationId xmlns:a16="http://schemas.microsoft.com/office/drawing/2014/main" id="{B1EFD957-4F7C-4716-87C4-14D4D09937F2}"/>
              </a:ext>
            </a:extLst>
          </p:cNvPr>
          <p:cNvSpPr txBox="1"/>
          <p:nvPr/>
        </p:nvSpPr>
        <p:spPr>
          <a:xfrm>
            <a:off x="1641474" y="4563352"/>
            <a:ext cx="3915949" cy="1600438"/>
          </a:xfrm>
          <a:prstGeom prst="rect">
            <a:avLst/>
          </a:prstGeom>
          <a:noFill/>
        </p:spPr>
        <p:txBody>
          <a:bodyPr wrap="square" rtlCol="0">
            <a:spAutoFit/>
          </a:bodyPr>
          <a:lstStyle/>
          <a:p>
            <a:pPr marL="285750" marR="0" lvl="0" indent="-285750">
              <a:spcBef>
                <a:spcPts val="0"/>
              </a:spcBef>
              <a:spcAft>
                <a:spcPts val="0"/>
              </a:spcAft>
              <a:buFont typeface="Arial" panose="020B0604020202020204" pitchFamily="34" charset="0"/>
              <a:buChar char="•"/>
            </a:pPr>
            <a:r>
              <a:rPr lang="en-US" sz="1400" b="0" dirty="0">
                <a:effectLst/>
                <a:latin typeface="Arial" panose="020B0604020202020204" pitchFamily="34" charset="0"/>
                <a:ea typeface="Times New Roman" panose="02020603050405020304" pitchFamily="18" charset="0"/>
              </a:rPr>
              <a:t>Successful reaccreditation of over 100 residency programs and institutions</a:t>
            </a:r>
          </a:p>
          <a:p>
            <a:pPr marR="0" lvl="0">
              <a:spcBef>
                <a:spcPts val="0"/>
              </a:spcBef>
              <a:spcAft>
                <a:spcPts val="0"/>
              </a:spcAft>
            </a:pPr>
            <a:endParaRPr lang="en-US" sz="1400" b="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400" b="0" dirty="0">
                <a:effectLst/>
                <a:latin typeface="Arial" panose="020B0604020202020204" pitchFamily="34" charset="0"/>
                <a:ea typeface="Times New Roman" panose="02020603050405020304" pitchFamily="18" charset="0"/>
              </a:rPr>
              <a:t>Continuous accreditation expert</a:t>
            </a:r>
          </a:p>
          <a:p>
            <a:pPr marR="0" lvl="0">
              <a:spcBef>
                <a:spcPts val="0"/>
              </a:spcBef>
              <a:spcAft>
                <a:spcPts val="0"/>
              </a:spcAft>
            </a:pPr>
            <a:endParaRPr lang="en-US" sz="1400" b="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400" b="0" dirty="0">
                <a:effectLst/>
                <a:latin typeface="Arial" panose="020B0604020202020204" pitchFamily="34" charset="0"/>
                <a:ea typeface="Times New Roman" panose="02020603050405020304" pitchFamily="18" charset="0"/>
              </a:rPr>
              <a:t>Focused on best practices, collaboration and data driven outcomes</a:t>
            </a:r>
            <a:endParaRPr lang="en-US" sz="1400" b="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576169E-64EB-4668-8078-78187D8416C0}"/>
              </a:ext>
            </a:extLst>
          </p:cNvPr>
          <p:cNvSpPr>
            <a:spLocks noGrp="1"/>
          </p:cNvSpPr>
          <p:nvPr>
            <p:ph type="ftr" idx="11"/>
          </p:nvPr>
        </p:nvSpPr>
        <p:spPr>
          <a:xfrm>
            <a:off x="2002202" y="6437982"/>
            <a:ext cx="3915949" cy="365125"/>
          </a:xfrm>
        </p:spPr>
        <p:txBody>
          <a:bodyPr/>
          <a:lstStyle/>
          <a:p>
            <a:r>
              <a:rPr lang="en-US" sz="800" dirty="0"/>
              <a:t>Partners In Medical Education, Inc Copyright 2022</a:t>
            </a:r>
          </a:p>
        </p:txBody>
      </p:sp>
      <p:sp>
        <p:nvSpPr>
          <p:cNvPr id="4" name="Slide Number Placeholder 3">
            <a:extLst>
              <a:ext uri="{FF2B5EF4-FFF2-40B4-BE49-F238E27FC236}">
                <a16:creationId xmlns:a16="http://schemas.microsoft.com/office/drawing/2014/main" id="{D358AC13-B764-4CCE-B30E-74C09194A30D}"/>
              </a:ext>
            </a:extLst>
          </p:cNvPr>
          <p:cNvSpPr>
            <a:spLocks noGrp="1"/>
          </p:cNvSpPr>
          <p:nvPr>
            <p:ph type="sldNum" idx="12"/>
          </p:nvPr>
        </p:nvSpPr>
        <p:spPr>
          <a:xfrm>
            <a:off x="6879336" y="6424400"/>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dirty="0"/>
              <a:t>3</a:t>
            </a:r>
          </a:p>
        </p:txBody>
      </p:sp>
      <p:pic>
        <p:nvPicPr>
          <p:cNvPr id="7" name="Picture 2">
            <a:extLst>
              <a:ext uri="{FF2B5EF4-FFF2-40B4-BE49-F238E27FC236}">
                <a16:creationId xmlns:a16="http://schemas.microsoft.com/office/drawing/2014/main" id="{C0EDC311-113C-2FEB-63FB-D3E0C084D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679955" y="1635611"/>
            <a:ext cx="1699148" cy="22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4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05396"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endParaRPr kumimoji="0" lang="en-US" altLang="en-US" sz="1400" i="0" u="none" strike="noStrike" cap="none" spc="0" normalizeH="0" baseline="0" noProof="0" dirty="0">
              <a:ln>
                <a:noFill/>
              </a:ln>
              <a:solidFill>
                <a:prstClr val="black"/>
              </a:solidFill>
              <a:effectLst/>
              <a:uLnTx/>
              <a:uFillTx/>
              <a:latin typeface="+mn-lt"/>
              <a:ea typeface="ＭＳ Ｐゴシック" charset="0"/>
              <a:cs typeface="Arial" panose="020B0604020202020204" pitchFamily="34" charset="0"/>
            </a:endParaRPr>
          </a:p>
          <a:p>
            <a:pPr algn="ctr">
              <a:lnSpc>
                <a:spcPct val="80000"/>
              </a:lnSpc>
              <a:defRPr/>
            </a:pPr>
            <a:endParaRPr lang="en-US" altLang="en-US" sz="1400" dirty="0">
              <a:solidFill>
                <a:prstClr val="black"/>
              </a:solidFill>
              <a:latin typeface="+mn-lt"/>
              <a:cs typeface="Arial" panose="020B0604020202020204" pitchFamily="34" charset="0"/>
            </a:endParaRPr>
          </a:p>
          <a:p>
            <a:pPr algn="ctr">
              <a:lnSpc>
                <a:spcPct val="80000"/>
              </a:lnSpc>
              <a:defRPr/>
            </a:pPr>
            <a:r>
              <a:rPr kumimoji="0" lang="en-US" altLang="en-US" sz="1400" i="0" u="none" strike="noStrike" cap="none" spc="0" normalizeH="0" baseline="0" noProof="0" dirty="0">
                <a:ln>
                  <a:noFill/>
                </a:ln>
                <a:solidFill>
                  <a:prstClr val="black"/>
                </a:solidFill>
                <a:effectLst/>
                <a:uLnTx/>
                <a:uFillTx/>
                <a:latin typeface="+mn-lt"/>
                <a:ea typeface="ＭＳ Ｐゴシック" charset="0"/>
                <a:cs typeface="Arial" panose="020B0604020202020204" pitchFamily="34" charset="0"/>
              </a:rPr>
              <a:t>GME Educational Program Design II</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Nove</a:t>
            </a:r>
            <a:r>
              <a:rPr lang="en-US" altLang="en-US" sz="1400" b="0" dirty="0">
                <a:solidFill>
                  <a:prstClr val="black"/>
                </a:solidFill>
                <a:latin typeface="+mn-lt"/>
                <a:cs typeface="Arial" panose="020B0604020202020204" pitchFamily="34" charset="0"/>
              </a:rPr>
              <a:t>mber 3, 2022</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Lights, Camera…Zoom!</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Thursday, November 17, 2022</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dirty="0">
                <a:solidFill>
                  <a:prstClr val="black"/>
                </a:solidFill>
                <a:latin typeface="+mn-lt"/>
                <a:cs typeface="Arial" panose="020B0604020202020204" pitchFamily="34" charset="0"/>
              </a:rPr>
              <a:t>Meet the Experts – Fall Freebie</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Tuesday, November 29, 2022</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Motivating Faculty to Mentor &amp; Do Research</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December 8, 2022</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Sponsoring Institution Self-Study 101</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Thursday, December 15, 2022</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30</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805396" y="4312703"/>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842852" y="4939777"/>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447645"/>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GME Educational Program Design 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Wellness is a Team Sport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Looking Behind the Curtain at CMS Reporting</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2022: Part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Scholarly Activity – Starting the Year Off Right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JEDI Warriors in GME: Guardians of Justice, Equity, Diversity, and Inclusion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Complaint Letter: Now What?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Here We Grow Again – And With Our Community</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The ABCs of GMEC: Part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2022: Part 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Ask Partners – Spring Freebie</a:t>
            </a: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2022</a:t>
            </a:r>
          </a:p>
        </p:txBody>
      </p:sp>
      <p:sp>
        <p:nvSpPr>
          <p:cNvPr id="3" name="Slide Number Placeholder 2">
            <a:extLst>
              <a:ext uri="{FF2B5EF4-FFF2-40B4-BE49-F238E27FC236}">
                <a16:creationId xmlns:a16="http://schemas.microsoft.com/office/drawing/2014/main" id="{CDD2BAC2-4600-4528-8015-7D2D7D5691A9}"/>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a:t>30</a:t>
            </a:fld>
            <a:endParaRPr lang="en-US"/>
          </a:p>
        </p:txBody>
      </p:sp>
      <p:sp>
        <p:nvSpPr>
          <p:cNvPr id="2" name="Footer Placeholder 1">
            <a:extLst>
              <a:ext uri="{FF2B5EF4-FFF2-40B4-BE49-F238E27FC236}">
                <a16:creationId xmlns:a16="http://schemas.microsoft.com/office/drawing/2014/main" id="{CE394781-FF36-F3FC-99DA-68D848209402}"/>
              </a:ext>
            </a:extLst>
          </p:cNvPr>
          <p:cNvSpPr>
            <a:spLocks noGrp="1"/>
          </p:cNvSpPr>
          <p:nvPr>
            <p:ph type="ftr" sz="quarter" idx="10"/>
          </p:nvPr>
        </p:nvSpPr>
        <p:spPr/>
        <p:txBody>
          <a:bodyPr/>
          <a:lstStyle/>
          <a:p>
            <a:pPr>
              <a:defRPr/>
            </a:pPr>
            <a:r>
              <a:rPr lang="en-US"/>
              <a:t>Partners In Medical Education, Inc Copyright 2022</a:t>
            </a:r>
            <a:endParaRPr lang="en-US" dirty="0"/>
          </a:p>
        </p:txBody>
      </p:sp>
    </p:spTree>
    <p:custDataLst>
      <p:tags r:id="rId1"/>
    </p:custDataLst>
    <p:extLst>
      <p:ext uri="{BB962C8B-B14F-4D97-AF65-F5344CB8AC3E}">
        <p14:creationId xmlns:p14="http://schemas.microsoft.com/office/powerpoint/2010/main" val="3925384716"/>
      </p:ext>
    </p:extLst>
  </p:cSld>
  <p:clrMapOvr>
    <a:masterClrMapping/>
  </p:clrMapOvr>
  <mc:AlternateContent xmlns:mc="http://schemas.openxmlformats.org/markup-compatibility/2006" xmlns:p14="http://schemas.microsoft.com/office/powerpoint/2010/main">
    <mc:Choice Requires="p14">
      <p:transition spd="slow" p14:dur="15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4226790"/>
          </a:xfrm>
        </p:spPr>
        <p:txBody>
          <a:bodyPr>
            <a:normAutofit/>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Christine Redovan, MBA, MLIS</a:t>
            </a:r>
          </a:p>
          <a:p>
            <a:pPr algn="ctr">
              <a:lnSpc>
                <a:spcPct val="80000"/>
              </a:lnSpc>
              <a:buNone/>
              <a:defRPr/>
            </a:pPr>
            <a:r>
              <a:rPr lang="en-US" sz="1800" dirty="0">
                <a:hlinkClick r:id="rId4"/>
              </a:rPr>
              <a:t>Christine@partnersinmeded.com</a:t>
            </a:r>
            <a:endParaRPr lang="en-US" sz="1800" dirty="0"/>
          </a:p>
          <a:p>
            <a:pPr algn="ctr">
              <a:lnSpc>
                <a:spcPct val="80000"/>
              </a:lnSpc>
              <a:buNone/>
              <a:defRPr/>
            </a:pPr>
            <a:endParaRPr lang="en-US" sz="1800"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336;p29">
            <a:extLst>
              <a:ext uri="{FF2B5EF4-FFF2-40B4-BE49-F238E27FC236}">
                <a16:creationId xmlns:a16="http://schemas.microsoft.com/office/drawing/2014/main" id="{B55E0441-ECB1-A943-B6AC-FC42002E4DE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spcBef>
                <a:spcPts val="0"/>
              </a:spcBef>
              <a:spcAft>
                <a:spcPts val="0"/>
              </a:spcAft>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spcBef>
                <a:spcPts val="0"/>
              </a:spcBef>
              <a:spcAft>
                <a:spcPts val="0"/>
              </a:spcAft>
              <a:buNone/>
              <a:defRPr sz="1000" b="1" i="0" u="none" strike="noStrike" kern="1200"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US" smtClean="0"/>
              <a:pPr marL="0" lvl="0" indent="0" algn="r" rtl="0">
                <a:lnSpc>
                  <a:spcPct val="100000"/>
                </a:lnSpc>
                <a:spcBef>
                  <a:spcPts val="0"/>
                </a:spcBef>
                <a:spcAft>
                  <a:spcPts val="0"/>
                </a:spcAft>
                <a:buSzPts val="1000"/>
                <a:buNone/>
              </a:pPr>
              <a:t>31</a:t>
            </a:fld>
            <a:endParaRPr dirty="0"/>
          </a:p>
        </p:txBody>
      </p:sp>
      <p:sp>
        <p:nvSpPr>
          <p:cNvPr id="9" name="Google Shape;69;p2">
            <a:extLst>
              <a:ext uri="{FF2B5EF4-FFF2-40B4-BE49-F238E27FC236}">
                <a16:creationId xmlns:a16="http://schemas.microsoft.com/office/drawing/2014/main" id="{D787FC55-DC09-1B4E-9190-36E898FA7414}"/>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Partners In Medical Education, Inc Copyright 2022</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594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104441-243C-4196-A507-5D1B98F957E1}"/>
              </a:ext>
            </a:extLst>
          </p:cNvPr>
          <p:cNvSpPr>
            <a:spLocks noGrp="1"/>
          </p:cNvSpPr>
          <p:nvPr>
            <p:ph type="ftr" sz="quarter" idx="10"/>
          </p:nvPr>
        </p:nvSpPr>
        <p:spPr/>
        <p:txBody>
          <a:bodyPr/>
          <a:lstStyle/>
          <a:p>
            <a:pPr>
              <a:defRPr/>
            </a:pPr>
            <a:r>
              <a:rPr lang="en-US" dirty="0"/>
              <a:t>Partners In Medical Education, Inc Copyright 2022</a:t>
            </a:r>
          </a:p>
        </p:txBody>
      </p:sp>
      <p:sp>
        <p:nvSpPr>
          <p:cNvPr id="3" name="Slide Number Placeholder 2">
            <a:extLst>
              <a:ext uri="{FF2B5EF4-FFF2-40B4-BE49-F238E27FC236}">
                <a16:creationId xmlns:a16="http://schemas.microsoft.com/office/drawing/2014/main" id="{B3E45D49-7DA9-4B7D-95F1-2F957C629FB0}"/>
              </a:ext>
            </a:extLst>
          </p:cNvPr>
          <p:cNvSpPr>
            <a:spLocks noGrp="1"/>
          </p:cNvSpPr>
          <p:nvPr>
            <p:ph type="sldNum" sz="quarter" idx="11"/>
          </p:nvPr>
        </p:nvSpPr>
        <p:spPr/>
        <p:txBody>
          <a:bodyPr/>
          <a:lstStyle/>
          <a:p>
            <a:pPr>
              <a:defRPr/>
            </a:pPr>
            <a:fld id="{0111FBDE-2D36-6A49-83F8-2BBFB586505C}" type="slidenum">
              <a:rPr lang="en-US" altLang="en-US" smtClean="0"/>
              <a:pPr>
                <a:defRPr/>
              </a:pPr>
              <a:t>4</a:t>
            </a:fld>
            <a:endParaRPr lang="en-US" altLang="en-US" dirty="0"/>
          </a:p>
        </p:txBody>
      </p:sp>
      <p:sp>
        <p:nvSpPr>
          <p:cNvPr id="4" name="TextBox 3">
            <a:extLst>
              <a:ext uri="{FF2B5EF4-FFF2-40B4-BE49-F238E27FC236}">
                <a16:creationId xmlns:a16="http://schemas.microsoft.com/office/drawing/2014/main" id="{16E706B8-D28A-406F-821B-0103C7ACD6CD}"/>
              </a:ext>
            </a:extLst>
          </p:cNvPr>
          <p:cNvSpPr txBox="1"/>
          <p:nvPr/>
        </p:nvSpPr>
        <p:spPr>
          <a:xfrm>
            <a:off x="595773" y="1824311"/>
            <a:ext cx="7851541" cy="3323987"/>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endParaRPr lang="en-US" sz="2400" b="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0" dirty="0">
                <a:effectLst/>
                <a:latin typeface="Arial" panose="020B0604020202020204" pitchFamily="34" charset="0"/>
                <a:ea typeface="Times New Roman" panose="02020603050405020304" pitchFamily="18" charset="0"/>
              </a:rPr>
              <a:t>Understand the site visit process in 2022</a:t>
            </a:r>
          </a:p>
          <a:p>
            <a:pPr marR="0" lvl="0">
              <a:spcBef>
                <a:spcPts val="0"/>
              </a:spcBef>
              <a:spcAft>
                <a:spcPts val="0"/>
              </a:spcAft>
            </a:pPr>
            <a:endParaRPr lang="en-US" sz="2400" b="0" dirty="0">
              <a:effectLst/>
              <a:latin typeface="Arial" panose="020B0604020202020204" pitchFamily="34" charset="0"/>
              <a:ea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2400" b="0" dirty="0">
                <a:latin typeface="Arial" panose="020B0604020202020204" pitchFamily="34" charset="0"/>
                <a:ea typeface="Times New Roman" panose="02020603050405020304" pitchFamily="18" charset="0"/>
              </a:rPr>
              <a:t>Utilize tools to perform an audit of your residency program</a:t>
            </a:r>
          </a:p>
          <a:p>
            <a:pPr>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0" dirty="0">
                <a:effectLst/>
                <a:latin typeface="Arial" panose="020B0604020202020204" pitchFamily="34" charset="0"/>
                <a:ea typeface="Times New Roman" panose="02020603050405020304" pitchFamily="18" charset="0"/>
              </a:rPr>
              <a:t>Incorporate </a:t>
            </a:r>
            <a:r>
              <a:rPr lang="en-US" sz="2400" b="0" dirty="0">
                <a:latin typeface="Arial" panose="020B0604020202020204" pitchFamily="34" charset="0"/>
                <a:ea typeface="Times New Roman" panose="02020603050405020304" pitchFamily="18" charset="0"/>
              </a:rPr>
              <a:t>lessons learned into program improvement</a:t>
            </a:r>
          </a:p>
          <a:p>
            <a:pPr marR="0" lvl="0">
              <a:spcBef>
                <a:spcPts val="0"/>
              </a:spcBef>
              <a:spcAft>
                <a:spcPts val="0"/>
              </a:spcAft>
            </a:pPr>
            <a:endParaRPr lang="en-US" sz="2400" b="0" dirty="0">
              <a:latin typeface="Arial" panose="020B06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2F0E866-2A46-43AB-A350-4B4DA9231F32}"/>
              </a:ext>
            </a:extLst>
          </p:cNvPr>
          <p:cNvSpPr txBox="1"/>
          <p:nvPr/>
        </p:nvSpPr>
        <p:spPr>
          <a:xfrm>
            <a:off x="2043372" y="635968"/>
            <a:ext cx="4572000" cy="584775"/>
          </a:xfrm>
          <a:prstGeom prst="rect">
            <a:avLst/>
          </a:prstGeom>
          <a:noFill/>
        </p:spPr>
        <p:txBody>
          <a:bodyPr wrap="square">
            <a:spAutoFit/>
          </a:bodyPr>
          <a:lstStyle/>
          <a:p>
            <a:r>
              <a:rPr lang="en" sz="3200" dirty="0">
                <a:solidFill>
                  <a:srgbClr val="00B050"/>
                </a:solidFill>
                <a:latin typeface="Arial" panose="020B0604020202020204" pitchFamily="34" charset="0"/>
                <a:cs typeface="Arial" panose="020B0604020202020204" pitchFamily="34" charset="0"/>
              </a:rPr>
              <a:t>Learning Objectives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91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7551622E-CC42-55AA-6260-08A4CFDD3E1E}"/>
              </a:ext>
            </a:extLst>
          </p:cNvPr>
          <p:cNvGraphicFramePr>
            <a:graphicFrameLocks noGrp="1"/>
          </p:cNvGraphicFramePr>
          <p:nvPr>
            <p:ph idx="1"/>
            <p:extLst>
              <p:ext uri="{D42A27DB-BD31-4B8C-83A1-F6EECF244321}">
                <p14:modId xmlns:p14="http://schemas.microsoft.com/office/powerpoint/2010/main" val="1392776368"/>
              </p:ext>
            </p:extLst>
          </p:nvPr>
        </p:nvGraphicFramePr>
        <p:xfrm>
          <a:off x="584789" y="1738313"/>
          <a:ext cx="7772400" cy="3546266"/>
        </p:xfrm>
        <a:graphic>
          <a:graphicData uri="http://schemas.openxmlformats.org/drawingml/2006/table">
            <a:tbl>
              <a:tblPr firstRow="1" bandRow="1">
                <a:tableStyleId>{93296810-A885-4BE3-A3E7-6D5BEEA58F35}</a:tableStyleId>
              </a:tblPr>
              <a:tblGrid>
                <a:gridCol w="2711303">
                  <a:extLst>
                    <a:ext uri="{9D8B030D-6E8A-4147-A177-3AD203B41FA5}">
                      <a16:colId xmlns:a16="http://schemas.microsoft.com/office/drawing/2014/main" val="2614341059"/>
                    </a:ext>
                  </a:extLst>
                </a:gridCol>
                <a:gridCol w="2467196">
                  <a:extLst>
                    <a:ext uri="{9D8B030D-6E8A-4147-A177-3AD203B41FA5}">
                      <a16:colId xmlns:a16="http://schemas.microsoft.com/office/drawing/2014/main" val="1052599288"/>
                    </a:ext>
                  </a:extLst>
                </a:gridCol>
                <a:gridCol w="2593901">
                  <a:extLst>
                    <a:ext uri="{9D8B030D-6E8A-4147-A177-3AD203B41FA5}">
                      <a16:colId xmlns:a16="http://schemas.microsoft.com/office/drawing/2014/main" val="4024660807"/>
                    </a:ext>
                  </a:extLst>
                </a:gridCol>
              </a:tblGrid>
              <a:tr h="312747">
                <a:tc>
                  <a:txBody>
                    <a:bodyPr/>
                    <a:lstStyle/>
                    <a:p>
                      <a:r>
                        <a:rPr lang="en-US" dirty="0"/>
                        <a:t>Site Visit Type</a:t>
                      </a:r>
                    </a:p>
                  </a:txBody>
                  <a:tcPr/>
                </a:tc>
                <a:tc>
                  <a:txBody>
                    <a:bodyPr/>
                    <a:lstStyle/>
                    <a:p>
                      <a:r>
                        <a:rPr lang="en-US" dirty="0"/>
                        <a:t>Purpose</a:t>
                      </a:r>
                    </a:p>
                  </a:txBody>
                  <a:tcPr/>
                </a:tc>
                <a:tc>
                  <a:txBody>
                    <a:bodyPr/>
                    <a:lstStyle/>
                    <a:p>
                      <a:r>
                        <a:rPr lang="en-US" dirty="0"/>
                        <a:t>Preparation </a:t>
                      </a:r>
                    </a:p>
                  </a:txBody>
                  <a:tcPr/>
                </a:tc>
                <a:extLst>
                  <a:ext uri="{0D108BD9-81ED-4DB2-BD59-A6C34878D82A}">
                    <a16:rowId xmlns:a16="http://schemas.microsoft.com/office/drawing/2014/main" val="348951633"/>
                  </a:ext>
                </a:extLst>
              </a:tr>
              <a:tr h="312747">
                <a:tc>
                  <a:txBody>
                    <a:bodyPr/>
                    <a:lstStyle/>
                    <a:p>
                      <a:r>
                        <a:rPr lang="en-US" dirty="0"/>
                        <a:t>Application</a:t>
                      </a:r>
                    </a:p>
                  </a:txBody>
                  <a:tcPr/>
                </a:tc>
                <a:tc>
                  <a:txBody>
                    <a:bodyPr/>
                    <a:lstStyle/>
                    <a:p>
                      <a:r>
                        <a:rPr lang="en-US" dirty="0"/>
                        <a:t>Initial Accreditation</a:t>
                      </a:r>
                    </a:p>
                  </a:txBody>
                  <a:tcPr/>
                </a:tc>
                <a:tc>
                  <a:txBody>
                    <a:bodyPr/>
                    <a:lstStyle/>
                    <a:p>
                      <a:r>
                        <a:rPr lang="en-US" dirty="0"/>
                        <a:t>Program, PD, Faculty</a:t>
                      </a:r>
                    </a:p>
                  </a:txBody>
                  <a:tcPr/>
                </a:tc>
                <a:extLst>
                  <a:ext uri="{0D108BD9-81ED-4DB2-BD59-A6C34878D82A}">
                    <a16:rowId xmlns:a16="http://schemas.microsoft.com/office/drawing/2014/main" val="3212626574"/>
                  </a:ext>
                </a:extLst>
              </a:tr>
              <a:tr h="547306">
                <a:tc>
                  <a:txBody>
                    <a:bodyPr/>
                    <a:lstStyle/>
                    <a:p>
                      <a:r>
                        <a:rPr lang="en-US" i="0" dirty="0"/>
                        <a:t>Accreditation</a:t>
                      </a:r>
                    </a:p>
                  </a:txBody>
                  <a:tcPr/>
                </a:tc>
                <a:tc>
                  <a:txBody>
                    <a:bodyPr/>
                    <a:lstStyle/>
                    <a:p>
                      <a:r>
                        <a:rPr lang="en-US" i="0" dirty="0"/>
                        <a:t>Continued Accreditation</a:t>
                      </a:r>
                    </a:p>
                  </a:txBody>
                  <a:tcPr/>
                </a:tc>
                <a:tc>
                  <a:txBody>
                    <a:bodyPr/>
                    <a:lstStyle/>
                    <a:p>
                      <a:r>
                        <a:rPr lang="en-US" i="0" dirty="0"/>
                        <a:t>Program, PD, Faculty, Residents</a:t>
                      </a:r>
                    </a:p>
                  </a:txBody>
                  <a:tcPr/>
                </a:tc>
                <a:extLst>
                  <a:ext uri="{0D108BD9-81ED-4DB2-BD59-A6C34878D82A}">
                    <a16:rowId xmlns:a16="http://schemas.microsoft.com/office/drawing/2014/main" val="2555435539"/>
                  </a:ext>
                </a:extLst>
              </a:tr>
              <a:tr h="547306">
                <a:tc>
                  <a:txBody>
                    <a:bodyPr/>
                    <a:lstStyle/>
                    <a:p>
                      <a:r>
                        <a:rPr lang="en-US" i="1" dirty="0"/>
                        <a:t>10-year Accreditation*</a:t>
                      </a:r>
                    </a:p>
                  </a:txBody>
                  <a:tcPr/>
                </a:tc>
                <a:tc>
                  <a:txBody>
                    <a:bodyPr/>
                    <a:lstStyle/>
                    <a:p>
                      <a:r>
                        <a:rPr lang="en-US" i="1" dirty="0"/>
                        <a:t>Continued Accreditation</a:t>
                      </a:r>
                    </a:p>
                  </a:txBody>
                  <a:tcPr/>
                </a:tc>
                <a:tc>
                  <a:txBody>
                    <a:bodyPr/>
                    <a:lstStyle/>
                    <a:p>
                      <a:r>
                        <a:rPr lang="en-US" i="1" dirty="0"/>
                        <a:t>Program, PD, Faculty, Residents</a:t>
                      </a:r>
                    </a:p>
                  </a:txBody>
                  <a:tcPr/>
                </a:tc>
                <a:extLst>
                  <a:ext uri="{0D108BD9-81ED-4DB2-BD59-A6C34878D82A}">
                    <a16:rowId xmlns:a16="http://schemas.microsoft.com/office/drawing/2014/main" val="4126656409"/>
                  </a:ext>
                </a:extLst>
              </a:tr>
              <a:tr h="1016426">
                <a:tc>
                  <a:txBody>
                    <a:bodyPr/>
                    <a:lstStyle/>
                    <a:p>
                      <a:r>
                        <a:rPr lang="en-US" dirty="0"/>
                        <a:t>At RC Request</a:t>
                      </a:r>
                    </a:p>
                  </a:txBody>
                  <a:tcPr/>
                </a:tc>
                <a:tc>
                  <a:txBody>
                    <a:bodyPr/>
                    <a:lstStyle/>
                    <a:p>
                      <a:pPr marL="285750" indent="-285750">
                        <a:buFont typeface="Arial" panose="020B0604020202020204" pitchFamily="34" charset="0"/>
                        <a:buChar char="•"/>
                      </a:pPr>
                      <a:r>
                        <a:rPr lang="en-US" dirty="0"/>
                        <a:t>Annual data review</a:t>
                      </a:r>
                    </a:p>
                    <a:p>
                      <a:pPr marL="285750" indent="-285750">
                        <a:buFont typeface="Arial" panose="020B0604020202020204" pitchFamily="34" charset="0"/>
                        <a:buChar char="•"/>
                      </a:pPr>
                      <a:r>
                        <a:rPr lang="en-US" dirty="0"/>
                        <a:t>Survey results</a:t>
                      </a:r>
                    </a:p>
                    <a:p>
                      <a:pPr marL="285750" indent="-285750">
                        <a:buFont typeface="Arial" panose="020B0604020202020204" pitchFamily="34" charset="0"/>
                        <a:buChar char="•"/>
                      </a:pPr>
                      <a:r>
                        <a:rPr lang="en-US" dirty="0"/>
                        <a:t>Complaint</a:t>
                      </a:r>
                    </a:p>
                  </a:txBody>
                  <a:tcPr/>
                </a:tc>
                <a:tc>
                  <a:txBody>
                    <a:bodyPr/>
                    <a:lstStyle/>
                    <a:p>
                      <a:r>
                        <a:rPr lang="en-US" dirty="0"/>
                        <a:t>Program, PD, Faculty, Residents</a:t>
                      </a:r>
                    </a:p>
                  </a:txBody>
                  <a:tcPr/>
                </a:tc>
                <a:extLst>
                  <a:ext uri="{0D108BD9-81ED-4DB2-BD59-A6C34878D82A}">
                    <a16:rowId xmlns:a16="http://schemas.microsoft.com/office/drawing/2014/main" val="4208466808"/>
                  </a:ext>
                </a:extLst>
              </a:tr>
              <a:tr h="490560">
                <a:tc gridSpan="3">
                  <a:txBody>
                    <a:bodyPr/>
                    <a:lstStyle/>
                    <a:p>
                      <a:r>
                        <a:rPr lang="en-US" sz="1400" dirty="0"/>
                        <a:t>*postponed through June 2022</a:t>
                      </a:r>
                    </a:p>
                    <a:p>
                      <a:r>
                        <a:rPr lang="en-US" sz="1400" dirty="0"/>
                        <a:t>Source:  ACGME Policies &amp; Procedures (6/2022)</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37971722"/>
                  </a:ext>
                </a:extLst>
              </a:tr>
            </a:tbl>
          </a:graphicData>
        </a:graphic>
      </p:graphicFrame>
      <p:sp>
        <p:nvSpPr>
          <p:cNvPr id="10" name="Title 2">
            <a:extLst>
              <a:ext uri="{FF2B5EF4-FFF2-40B4-BE49-F238E27FC236}">
                <a16:creationId xmlns:a16="http://schemas.microsoft.com/office/drawing/2014/main" id="{C8DE6F65-B519-B0DE-28CC-47A801F4644B}"/>
              </a:ext>
            </a:extLst>
          </p:cNvPr>
          <p:cNvSpPr>
            <a:spLocks noGrp="1"/>
          </p:cNvSpPr>
          <p:nvPr>
            <p:ph type="title"/>
          </p:nvPr>
        </p:nvSpPr>
        <p:spPr>
          <a:xfrm>
            <a:off x="1989344" y="246466"/>
            <a:ext cx="6526006" cy="1325563"/>
          </a:xfrm>
        </p:spPr>
        <p:txBody>
          <a:bodyPr/>
          <a:lstStyle/>
          <a:p>
            <a:r>
              <a:rPr lang="en-US" dirty="0"/>
              <a:t>Program Site Visits 101</a:t>
            </a:r>
          </a:p>
        </p:txBody>
      </p:sp>
      <p:sp>
        <p:nvSpPr>
          <p:cNvPr id="2" name="Footer Placeholder 1">
            <a:extLst>
              <a:ext uri="{FF2B5EF4-FFF2-40B4-BE49-F238E27FC236}">
                <a16:creationId xmlns:a16="http://schemas.microsoft.com/office/drawing/2014/main" id="{4E574D61-8899-6AF3-3F0D-A8647262E853}"/>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Partners In Medical Education, Inc Copyright 2022</a:t>
            </a:r>
          </a:p>
        </p:txBody>
      </p:sp>
      <p:sp>
        <p:nvSpPr>
          <p:cNvPr id="3" name="Slide Number Placeholder 2">
            <a:extLst>
              <a:ext uri="{FF2B5EF4-FFF2-40B4-BE49-F238E27FC236}">
                <a16:creationId xmlns:a16="http://schemas.microsoft.com/office/drawing/2014/main" id="{96EF7789-0A84-CAC4-8C96-2BF96AAFC5EF}"/>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0111FBDE-2D36-6A49-83F8-2BBFB586505C}" type="slidenum">
              <a:rPr lang="en-US" altLang="en-US" smtClean="0"/>
              <a:pPr>
                <a:spcAft>
                  <a:spcPts val="600"/>
                </a:spcAft>
                <a:defRPr/>
              </a:pPr>
              <a:t>5</a:t>
            </a:fld>
            <a:endParaRPr lang="en-US" altLang="en-US" dirty="0"/>
          </a:p>
        </p:txBody>
      </p:sp>
    </p:spTree>
    <p:extLst>
      <p:ext uri="{BB962C8B-B14F-4D97-AF65-F5344CB8AC3E}">
        <p14:creationId xmlns:p14="http://schemas.microsoft.com/office/powerpoint/2010/main" val="14066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CC8BB-DB92-1B7B-714A-388144E667C4}"/>
              </a:ext>
            </a:extLst>
          </p:cNvPr>
          <p:cNvSpPr>
            <a:spLocks noGrp="1"/>
          </p:cNvSpPr>
          <p:nvPr>
            <p:ph type="title"/>
          </p:nvPr>
        </p:nvSpPr>
        <p:spPr>
          <a:xfrm>
            <a:off x="1989344" y="246466"/>
            <a:ext cx="6526006" cy="1325563"/>
          </a:xfrm>
        </p:spPr>
        <p:txBody>
          <a:bodyPr anchor="ctr">
            <a:normAutofit/>
          </a:bodyPr>
          <a:lstStyle/>
          <a:p>
            <a:r>
              <a:rPr lang="en-US" dirty="0"/>
              <a:t>Where do we start?</a:t>
            </a:r>
          </a:p>
        </p:txBody>
      </p:sp>
      <p:sp>
        <p:nvSpPr>
          <p:cNvPr id="2" name="Content Placeholder 1">
            <a:extLst>
              <a:ext uri="{FF2B5EF4-FFF2-40B4-BE49-F238E27FC236}">
                <a16:creationId xmlns:a16="http://schemas.microsoft.com/office/drawing/2014/main" id="{036576F4-4C0F-8A67-C5BB-BF16D3BB502A}"/>
              </a:ext>
            </a:extLst>
          </p:cNvPr>
          <p:cNvSpPr>
            <a:spLocks noGrp="1"/>
          </p:cNvSpPr>
          <p:nvPr>
            <p:ph sz="half" idx="1"/>
          </p:nvPr>
        </p:nvSpPr>
        <p:spPr>
          <a:xfrm>
            <a:off x="628650" y="1825625"/>
            <a:ext cx="8207006" cy="4064812"/>
          </a:xfrm>
        </p:spPr>
        <p:txBody>
          <a:bodyPr>
            <a:normAutofit/>
          </a:bodyPr>
          <a:lstStyle/>
          <a:p>
            <a:pPr marL="0" indent="0">
              <a:buNone/>
            </a:pP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48E3374C-6F43-B0DD-E083-93DBB9243BB0}"/>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DC659208-3A82-1667-4663-46A357C85F05}"/>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6</a:t>
            </a:fld>
            <a:endParaRPr lang="en-US" alt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97BCCA6D-9765-2C7B-28EC-1B34EF93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42" y="1825625"/>
            <a:ext cx="7173575" cy="4017202"/>
          </a:xfrm>
          <a:prstGeom prst="rect">
            <a:avLst/>
          </a:prstGeom>
        </p:spPr>
      </p:pic>
    </p:spTree>
    <p:extLst>
      <p:ext uri="{BB962C8B-B14F-4D97-AF65-F5344CB8AC3E}">
        <p14:creationId xmlns:p14="http://schemas.microsoft.com/office/powerpoint/2010/main" val="59530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79979CF-C3FD-EB8B-77AE-B0EF701BCAE4}"/>
              </a:ext>
            </a:extLst>
          </p:cNvPr>
          <p:cNvSpPr>
            <a:spLocks noGrp="1"/>
          </p:cNvSpPr>
          <p:nvPr>
            <p:ph idx="1"/>
          </p:nvPr>
        </p:nvSpPr>
        <p:spPr>
          <a:xfrm>
            <a:off x="479795" y="1738058"/>
            <a:ext cx="7886700" cy="4438905"/>
          </a:xfrm>
        </p:spPr>
        <p:txBody>
          <a:bodyPr/>
          <a:lstStyle/>
          <a:p>
            <a:r>
              <a:rPr lang="en-US" dirty="0"/>
              <a:t>Black out date request</a:t>
            </a:r>
          </a:p>
          <a:p>
            <a:r>
              <a:rPr lang="en-US" dirty="0"/>
              <a:t>Receive notification of site visit date – from ACGME field staff</a:t>
            </a:r>
          </a:p>
          <a:p>
            <a:pPr lvl="1"/>
            <a:r>
              <a:rPr lang="en-US" dirty="0"/>
              <a:t>Accept or postpone</a:t>
            </a:r>
          </a:p>
          <a:p>
            <a:pPr lvl="1"/>
            <a:r>
              <a:rPr lang="en-US" dirty="0"/>
              <a:t>Assigned site visitor</a:t>
            </a:r>
          </a:p>
          <a:p>
            <a:pPr lvl="1"/>
            <a:r>
              <a:rPr lang="en-US" dirty="0"/>
              <a:t>Updating ADS</a:t>
            </a:r>
          </a:p>
          <a:p>
            <a:pPr lvl="1"/>
            <a:r>
              <a:rPr lang="en-US" dirty="0"/>
              <a:t>Site visit upload list</a:t>
            </a:r>
          </a:p>
          <a:p>
            <a:pPr lvl="1"/>
            <a:r>
              <a:rPr lang="en-US" dirty="0"/>
              <a:t>Document due dates</a:t>
            </a:r>
          </a:p>
          <a:p>
            <a:r>
              <a:rPr lang="en-US" dirty="0"/>
              <a:t>Receive site visit letter – from site visitor</a:t>
            </a:r>
          </a:p>
          <a:p>
            <a:pPr lvl="1"/>
            <a:r>
              <a:rPr lang="en-US" dirty="0"/>
              <a:t>Schedule for the day</a:t>
            </a:r>
          </a:p>
          <a:p>
            <a:pPr lvl="1"/>
            <a:r>
              <a:rPr lang="en-US" dirty="0"/>
              <a:t>Additional document request (if applicable)</a:t>
            </a:r>
          </a:p>
        </p:txBody>
      </p:sp>
      <p:sp>
        <p:nvSpPr>
          <p:cNvPr id="7" name="Title 6">
            <a:extLst>
              <a:ext uri="{FF2B5EF4-FFF2-40B4-BE49-F238E27FC236}">
                <a16:creationId xmlns:a16="http://schemas.microsoft.com/office/drawing/2014/main" id="{059321ED-6156-33C0-F3F6-11D4F4221DDC}"/>
              </a:ext>
            </a:extLst>
          </p:cNvPr>
          <p:cNvSpPr>
            <a:spLocks noGrp="1"/>
          </p:cNvSpPr>
          <p:nvPr>
            <p:ph type="title"/>
          </p:nvPr>
        </p:nvSpPr>
        <p:spPr/>
        <p:txBody>
          <a:bodyPr/>
          <a:lstStyle/>
          <a:p>
            <a:r>
              <a:rPr lang="en-US" dirty="0"/>
              <a:t>Overview of Process</a:t>
            </a:r>
          </a:p>
        </p:txBody>
      </p:sp>
      <p:sp>
        <p:nvSpPr>
          <p:cNvPr id="4" name="Footer Placeholder 3">
            <a:extLst>
              <a:ext uri="{FF2B5EF4-FFF2-40B4-BE49-F238E27FC236}">
                <a16:creationId xmlns:a16="http://schemas.microsoft.com/office/drawing/2014/main" id="{55A744E1-E3CA-956A-9821-86B6504BCE3E}"/>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84B79516-E248-0D58-0DFB-CEEFDC1A4E63}"/>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153418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7486BB-1EC1-D775-3CA2-6D423E36B33D}"/>
              </a:ext>
            </a:extLst>
          </p:cNvPr>
          <p:cNvSpPr>
            <a:spLocks noGrp="1"/>
          </p:cNvSpPr>
          <p:nvPr>
            <p:ph idx="1"/>
          </p:nvPr>
        </p:nvSpPr>
        <p:spPr/>
        <p:txBody>
          <a:bodyPr/>
          <a:lstStyle/>
          <a:p>
            <a:pPr marL="0" indent="0">
              <a:buNone/>
            </a:pPr>
            <a:r>
              <a:rPr lang="en-US" dirty="0"/>
              <a:t>Straightforward - what we complete on an annual basis. </a:t>
            </a:r>
          </a:p>
          <a:p>
            <a:pPr marL="0" indent="0">
              <a:buNone/>
            </a:pPr>
            <a:endParaRPr lang="en-US" dirty="0"/>
          </a:p>
          <a:p>
            <a:pPr marL="0" indent="0">
              <a:buNone/>
            </a:pPr>
            <a:r>
              <a:rPr lang="en-US" dirty="0"/>
              <a:t>        Pay attention to time frames!</a:t>
            </a:r>
          </a:p>
          <a:p>
            <a:pPr lvl="2"/>
            <a:r>
              <a:rPr lang="en-US" sz="2600" dirty="0"/>
              <a:t>last academic year</a:t>
            </a:r>
          </a:p>
          <a:p>
            <a:pPr lvl="2"/>
            <a:r>
              <a:rPr lang="en-US" sz="2600" dirty="0"/>
              <a:t>current academic year</a:t>
            </a:r>
          </a:p>
          <a:p>
            <a:pPr lvl="2"/>
            <a:r>
              <a:rPr lang="en-US" sz="2600" dirty="0"/>
              <a:t>last three years</a:t>
            </a:r>
          </a:p>
          <a:p>
            <a:pPr lvl="2"/>
            <a:r>
              <a:rPr lang="en-US" sz="2600" dirty="0"/>
              <a:t>today</a:t>
            </a:r>
          </a:p>
          <a:p>
            <a:pPr marL="0" indent="0">
              <a:buNone/>
            </a:pPr>
            <a:endParaRPr lang="en-US" dirty="0"/>
          </a:p>
        </p:txBody>
      </p:sp>
      <p:sp>
        <p:nvSpPr>
          <p:cNvPr id="3" name="Title 2">
            <a:extLst>
              <a:ext uri="{FF2B5EF4-FFF2-40B4-BE49-F238E27FC236}">
                <a16:creationId xmlns:a16="http://schemas.microsoft.com/office/drawing/2014/main" id="{D04D512A-0D64-6FA6-BDF2-2050473C7C36}"/>
              </a:ext>
            </a:extLst>
          </p:cNvPr>
          <p:cNvSpPr>
            <a:spLocks noGrp="1"/>
          </p:cNvSpPr>
          <p:nvPr>
            <p:ph type="title"/>
          </p:nvPr>
        </p:nvSpPr>
        <p:spPr/>
        <p:txBody>
          <a:bodyPr/>
          <a:lstStyle/>
          <a:p>
            <a:pPr algn="ctr"/>
            <a:r>
              <a:rPr lang="en-US" dirty="0"/>
              <a:t>ADS Update</a:t>
            </a:r>
          </a:p>
        </p:txBody>
      </p:sp>
      <p:sp>
        <p:nvSpPr>
          <p:cNvPr id="4" name="Footer Placeholder 3">
            <a:extLst>
              <a:ext uri="{FF2B5EF4-FFF2-40B4-BE49-F238E27FC236}">
                <a16:creationId xmlns:a16="http://schemas.microsoft.com/office/drawing/2014/main" id="{F11FB4FF-B24F-742A-7E62-62D15C53C00D}"/>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47E70722-CDB7-39C6-BF35-69588023E3B0}"/>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pic>
        <p:nvPicPr>
          <p:cNvPr id="7" name="Picture 6" descr="Hello Meow">
            <a:extLst>
              <a:ext uri="{FF2B5EF4-FFF2-40B4-BE49-F238E27FC236}">
                <a16:creationId xmlns:a16="http://schemas.microsoft.com/office/drawing/2014/main" id="{34927868-EBD5-2749-1774-BB21E908C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60" y="2794588"/>
            <a:ext cx="932121" cy="932121"/>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2C5D010A-8ECE-A544-6002-6A5A92D63B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2563" y="3429000"/>
            <a:ext cx="2184991" cy="2184991"/>
          </a:xfrm>
          <a:prstGeom prst="rect">
            <a:avLst/>
          </a:prstGeom>
        </p:spPr>
      </p:pic>
      <p:sp>
        <p:nvSpPr>
          <p:cNvPr id="10" name="TextBox 9">
            <a:extLst>
              <a:ext uri="{FF2B5EF4-FFF2-40B4-BE49-F238E27FC236}">
                <a16:creationId xmlns:a16="http://schemas.microsoft.com/office/drawing/2014/main" id="{0944FC07-C66C-F32A-12E3-EA792CB0D32A}"/>
              </a:ext>
            </a:extLst>
          </p:cNvPr>
          <p:cNvSpPr txBox="1"/>
          <p:nvPr/>
        </p:nvSpPr>
        <p:spPr>
          <a:xfrm>
            <a:off x="6682563" y="5799104"/>
            <a:ext cx="2184991" cy="369332"/>
          </a:xfrm>
          <a:prstGeom prst="rect">
            <a:avLst/>
          </a:prstGeom>
          <a:noFill/>
        </p:spPr>
        <p:txBody>
          <a:bodyPr wrap="square" rtlCol="0">
            <a:spAutoFit/>
          </a:bodyPr>
          <a:lstStyle/>
          <a:p>
            <a:r>
              <a:rPr lang="en-US" sz="900" dirty="0">
                <a:hlinkClick r:id="rId4" tooltip="https://www.freepngimg.com/png/10817-calendar-transparent"/>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306600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D27AE-8033-E8B8-8B5B-309B6DC4DABB}"/>
              </a:ext>
            </a:extLst>
          </p:cNvPr>
          <p:cNvSpPr>
            <a:spLocks noGrp="1"/>
          </p:cNvSpPr>
          <p:nvPr>
            <p:ph idx="1"/>
          </p:nvPr>
        </p:nvSpPr>
        <p:spPr/>
        <p:txBody>
          <a:bodyPr/>
          <a:lstStyle/>
          <a:p>
            <a:r>
              <a:rPr lang="en-US" dirty="0"/>
              <a:t>Specialty-specific application</a:t>
            </a:r>
          </a:p>
          <a:p>
            <a:pPr lvl="1"/>
            <a:r>
              <a:rPr lang="en-US" dirty="0"/>
              <a:t>The word document on RC website</a:t>
            </a:r>
          </a:p>
          <a:p>
            <a:pPr lvl="1"/>
            <a:r>
              <a:rPr lang="en-US" dirty="0"/>
              <a:t>Asks specific questions related to the requirements</a:t>
            </a:r>
          </a:p>
          <a:p>
            <a:pPr lvl="1"/>
            <a:r>
              <a:rPr lang="en-US" dirty="0"/>
              <a:t>May require site data</a:t>
            </a:r>
          </a:p>
          <a:p>
            <a:pPr lvl="1"/>
            <a:r>
              <a:rPr lang="en-US" dirty="0">
                <a:highlight>
                  <a:srgbClr val="FFFF00"/>
                </a:highlight>
              </a:rPr>
              <a:t>It is not clear if this will be required for 10-year site visits</a:t>
            </a:r>
          </a:p>
          <a:p>
            <a:pPr lvl="1"/>
            <a:endParaRPr lang="en-US" dirty="0"/>
          </a:p>
          <a:p>
            <a:r>
              <a:rPr lang="en-US" dirty="0"/>
              <a:t>Block Diagram</a:t>
            </a:r>
          </a:p>
          <a:p>
            <a:pPr lvl="1"/>
            <a:r>
              <a:rPr lang="en-US" dirty="0"/>
              <a:t>Part of annual data update; double check you are using the required template </a:t>
            </a:r>
          </a:p>
          <a:p>
            <a:pPr marL="457200" lvl="1" indent="0">
              <a:buNone/>
            </a:pPr>
            <a:endParaRPr lang="en-US" dirty="0"/>
          </a:p>
        </p:txBody>
      </p:sp>
      <p:sp>
        <p:nvSpPr>
          <p:cNvPr id="3" name="Title 2">
            <a:extLst>
              <a:ext uri="{FF2B5EF4-FFF2-40B4-BE49-F238E27FC236}">
                <a16:creationId xmlns:a16="http://schemas.microsoft.com/office/drawing/2014/main" id="{D8AD2D3D-EEB4-3439-0303-FC5888796799}"/>
              </a:ext>
            </a:extLst>
          </p:cNvPr>
          <p:cNvSpPr>
            <a:spLocks noGrp="1"/>
          </p:cNvSpPr>
          <p:nvPr>
            <p:ph type="title"/>
          </p:nvPr>
        </p:nvSpPr>
        <p:spPr/>
        <p:txBody>
          <a:bodyPr/>
          <a:lstStyle/>
          <a:p>
            <a:r>
              <a:rPr lang="en-US" dirty="0"/>
              <a:t>ADS Attachments</a:t>
            </a:r>
          </a:p>
        </p:txBody>
      </p:sp>
      <p:sp>
        <p:nvSpPr>
          <p:cNvPr id="4" name="Footer Placeholder 3">
            <a:extLst>
              <a:ext uri="{FF2B5EF4-FFF2-40B4-BE49-F238E27FC236}">
                <a16:creationId xmlns:a16="http://schemas.microsoft.com/office/drawing/2014/main" id="{AD926486-C032-6CB4-67A6-9F4F0315D606}"/>
              </a:ext>
            </a:extLst>
          </p:cNvPr>
          <p:cNvSpPr>
            <a:spLocks noGrp="1"/>
          </p:cNvSpPr>
          <p:nvPr>
            <p:ph type="ftr" sz="quarter" idx="10"/>
          </p:nvPr>
        </p:nvSpPr>
        <p:spPr/>
        <p:txBody>
          <a:bodyPr/>
          <a:lstStyle/>
          <a:p>
            <a:pPr>
              <a:defRPr/>
            </a:pPr>
            <a:r>
              <a:rPr lang="en-US" dirty="0"/>
              <a:t>Partners In Medical Education, Inc Copyright 2022</a:t>
            </a:r>
          </a:p>
        </p:txBody>
      </p:sp>
      <p:sp>
        <p:nvSpPr>
          <p:cNvPr id="5" name="Slide Number Placeholder 4">
            <a:extLst>
              <a:ext uri="{FF2B5EF4-FFF2-40B4-BE49-F238E27FC236}">
                <a16:creationId xmlns:a16="http://schemas.microsoft.com/office/drawing/2014/main" id="{DC305A59-C40E-4AF1-84DC-F2BB52C3AFEF}"/>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1053521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2828</TotalTime>
  <Words>2080</Words>
  <Application>Microsoft Office PowerPoint</Application>
  <PresentationFormat>On-screen Show (4:3)</PresentationFormat>
  <Paragraphs>451</Paragraphs>
  <Slides>31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Comic Sans MS</vt:lpstr>
      <vt:lpstr>Symbol</vt:lpstr>
      <vt:lpstr>Times New Roman</vt:lpstr>
      <vt:lpstr>Wingdings</vt:lpstr>
      <vt:lpstr>PME-2016</vt:lpstr>
      <vt:lpstr>Custom Design</vt:lpstr>
      <vt:lpstr>Please Note…</vt:lpstr>
      <vt:lpstr>Site Visits Are Coming! (…maybe?)</vt:lpstr>
      <vt:lpstr>Introducing Your Presenter…</vt:lpstr>
      <vt:lpstr>PowerPoint Presentation</vt:lpstr>
      <vt:lpstr>Program Site Visits 101</vt:lpstr>
      <vt:lpstr>Where do we start?</vt:lpstr>
      <vt:lpstr>Overview of Process</vt:lpstr>
      <vt:lpstr>ADS Update</vt:lpstr>
      <vt:lpstr>ADS Attachments</vt:lpstr>
      <vt:lpstr>ADS Attachments</vt:lpstr>
      <vt:lpstr>ADS Attachments</vt:lpstr>
      <vt:lpstr>ADS Attachments</vt:lpstr>
      <vt:lpstr>ADS Attachments</vt:lpstr>
      <vt:lpstr>ADS Attachments</vt:lpstr>
      <vt:lpstr>ADS Attachments</vt:lpstr>
      <vt:lpstr>Virtual Visits</vt:lpstr>
      <vt:lpstr>Site Visit Uploads – Resident Files</vt:lpstr>
      <vt:lpstr>Site Visit Uploads - Resident Files</vt:lpstr>
      <vt:lpstr>Site Visit Uploads - Resident Files</vt:lpstr>
      <vt:lpstr>Site Visit Uploads – Resident Files</vt:lpstr>
      <vt:lpstr>Site Visit Uploads – Resident Files</vt:lpstr>
      <vt:lpstr>Site Visit Uploads - Didactics</vt:lpstr>
      <vt:lpstr>Site Visit Uploads – Faculty Files</vt:lpstr>
      <vt:lpstr>Site Visit Uploads – Program Policies</vt:lpstr>
      <vt:lpstr>Site Visit Uploads </vt:lpstr>
      <vt:lpstr>Continuous Accreditation Readiness</vt:lpstr>
      <vt:lpstr>Successful Programs</vt:lpstr>
      <vt:lpstr>Final Thoughts….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80</cp:revision>
  <dcterms:created xsi:type="dcterms:W3CDTF">2016-03-20T11:36:31Z</dcterms:created>
  <dcterms:modified xsi:type="dcterms:W3CDTF">2022-10-17T21:05:45Z</dcterms:modified>
</cp:coreProperties>
</file>