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35"/>
  </p:notesMasterIdLst>
  <p:sldIdLst>
    <p:sldId id="398" r:id="rId2"/>
    <p:sldId id="256" r:id="rId3"/>
    <p:sldId id="328" r:id="rId4"/>
    <p:sldId id="257" r:id="rId5"/>
    <p:sldId id="27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81" r:id="rId19"/>
    <p:sldId id="282" r:id="rId20"/>
    <p:sldId id="279" r:id="rId21"/>
    <p:sldId id="280" r:id="rId22"/>
    <p:sldId id="284" r:id="rId23"/>
    <p:sldId id="283" r:id="rId24"/>
    <p:sldId id="285" r:id="rId25"/>
    <p:sldId id="295" r:id="rId26"/>
    <p:sldId id="292" r:id="rId27"/>
    <p:sldId id="294" r:id="rId28"/>
    <p:sldId id="293" r:id="rId29"/>
    <p:sldId id="291" r:id="rId30"/>
    <p:sldId id="297" r:id="rId31"/>
    <p:sldId id="299" r:id="rId32"/>
    <p:sldId id="399" r:id="rId33"/>
    <p:sldId id="434" r:id="rId3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2"/>
    <p:restoredTop sz="94746"/>
  </p:normalViewPr>
  <p:slideViewPr>
    <p:cSldViewPr snapToGrid="0" snapToObjects="1">
      <p:cViewPr varScale="1">
        <p:scale>
          <a:sx n="81" d="100"/>
          <a:sy n="81" d="100"/>
        </p:scale>
        <p:origin x="299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1D0EB-8C9B-48CE-8051-42CABCD392F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28DAF0-03E2-419C-B1A2-6CCCA9D56CAC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Sponsoring Institution</a:t>
          </a:r>
          <a:endParaRPr lang="en-US" dirty="0"/>
        </a:p>
      </dgm:t>
    </dgm:pt>
    <dgm:pt modelId="{30F0C97F-9DE0-482A-9D68-3F457CCBB80A}" type="parTrans" cxnId="{4A1C5D19-AD24-4573-973A-B2D03BC34762}">
      <dgm:prSet/>
      <dgm:spPr/>
      <dgm:t>
        <a:bodyPr/>
        <a:lstStyle/>
        <a:p>
          <a:endParaRPr lang="en-US"/>
        </a:p>
      </dgm:t>
    </dgm:pt>
    <dgm:pt modelId="{5E9DDE98-9459-4169-8783-BC67C6BA9208}" type="sibTrans" cxnId="{4A1C5D19-AD24-4573-973A-B2D03BC34762}">
      <dgm:prSet/>
      <dgm:spPr/>
      <dgm:t>
        <a:bodyPr/>
        <a:lstStyle/>
        <a:p>
          <a:endParaRPr lang="en-US"/>
        </a:p>
      </dgm:t>
    </dgm:pt>
    <dgm:pt modelId="{9431EECD-EF9C-4C73-BB65-6A26F4638E00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New Program</a:t>
          </a:r>
          <a:endParaRPr lang="en-US" dirty="0"/>
        </a:p>
      </dgm:t>
    </dgm:pt>
    <dgm:pt modelId="{84ED062E-5BC2-48E7-8A36-B1AC8B5ED6AF}" type="parTrans" cxnId="{FA1C1EEE-1730-4026-B01D-A265923FAD3D}">
      <dgm:prSet/>
      <dgm:spPr/>
      <dgm:t>
        <a:bodyPr/>
        <a:lstStyle/>
        <a:p>
          <a:endParaRPr lang="en-US"/>
        </a:p>
      </dgm:t>
    </dgm:pt>
    <dgm:pt modelId="{54C8FE73-C45F-4965-B64C-5D053F09F1E4}" type="sibTrans" cxnId="{FA1C1EEE-1730-4026-B01D-A265923FAD3D}">
      <dgm:prSet/>
      <dgm:spPr/>
      <dgm:t>
        <a:bodyPr/>
        <a:lstStyle/>
        <a:p>
          <a:endParaRPr lang="en-US"/>
        </a:p>
      </dgm:t>
    </dgm:pt>
    <dgm:pt modelId="{A3AF7E7B-EAA2-4F0A-A72D-EE4F601FECBC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Initial to Continued Accreditation</a:t>
          </a:r>
          <a:endParaRPr lang="en-US" dirty="0"/>
        </a:p>
      </dgm:t>
    </dgm:pt>
    <dgm:pt modelId="{B9B64C88-2948-450E-B428-5AF05E298560}" type="parTrans" cxnId="{FD9AD661-179B-4F42-A425-6C6DDB942C3F}">
      <dgm:prSet/>
      <dgm:spPr/>
      <dgm:t>
        <a:bodyPr/>
        <a:lstStyle/>
        <a:p>
          <a:endParaRPr lang="en-US"/>
        </a:p>
      </dgm:t>
    </dgm:pt>
    <dgm:pt modelId="{DC704D10-5E28-43BE-BBEE-28B39FF85334}" type="sibTrans" cxnId="{FD9AD661-179B-4F42-A425-6C6DDB942C3F}">
      <dgm:prSet/>
      <dgm:spPr/>
      <dgm:t>
        <a:bodyPr/>
        <a:lstStyle/>
        <a:p>
          <a:endParaRPr lang="en-US"/>
        </a:p>
      </dgm:t>
    </dgm:pt>
    <dgm:pt modelId="{7FE935FA-E348-4BAD-AB42-AC77BAA07EC9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10-Year</a:t>
          </a:r>
          <a:endParaRPr lang="en-US" dirty="0"/>
        </a:p>
      </dgm:t>
    </dgm:pt>
    <dgm:pt modelId="{F365B1F6-F640-4942-B987-701D3D1180A0}" type="parTrans" cxnId="{7084B2ED-DBEB-4842-B757-533423BDA7E5}">
      <dgm:prSet/>
      <dgm:spPr/>
      <dgm:t>
        <a:bodyPr/>
        <a:lstStyle/>
        <a:p>
          <a:endParaRPr lang="en-US"/>
        </a:p>
      </dgm:t>
    </dgm:pt>
    <dgm:pt modelId="{74CD5413-EE74-4CC6-A82A-E30E1011A325}" type="sibTrans" cxnId="{7084B2ED-DBEB-4842-B757-533423BDA7E5}">
      <dgm:prSet/>
      <dgm:spPr/>
      <dgm:t>
        <a:bodyPr/>
        <a:lstStyle/>
        <a:p>
          <a:endParaRPr lang="en-US"/>
        </a:p>
      </dgm:t>
    </dgm:pt>
    <dgm:pt modelId="{3FE627E2-DC2E-488B-9198-92FE12E57C37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For Cause</a:t>
          </a:r>
          <a:endParaRPr lang="en-US" dirty="0"/>
        </a:p>
      </dgm:t>
    </dgm:pt>
    <dgm:pt modelId="{A6135849-1833-49EA-8DC1-1A88C5881B82}" type="parTrans" cxnId="{24289ADC-2BC9-4A4D-9DEF-F191D96BC0A7}">
      <dgm:prSet/>
      <dgm:spPr/>
      <dgm:t>
        <a:bodyPr/>
        <a:lstStyle/>
        <a:p>
          <a:endParaRPr lang="en-US"/>
        </a:p>
      </dgm:t>
    </dgm:pt>
    <dgm:pt modelId="{520D5AC7-40A7-4C2E-BD15-6B9217F23280}" type="sibTrans" cxnId="{24289ADC-2BC9-4A4D-9DEF-F191D96BC0A7}">
      <dgm:prSet/>
      <dgm:spPr/>
      <dgm:t>
        <a:bodyPr/>
        <a:lstStyle/>
        <a:p>
          <a:endParaRPr lang="en-US"/>
        </a:p>
      </dgm:t>
    </dgm:pt>
    <dgm:pt modelId="{1FC7C53A-8060-4D5A-8CDE-59D34BB63C80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Osteopathic Recognition</a:t>
          </a:r>
        </a:p>
      </dgm:t>
    </dgm:pt>
    <dgm:pt modelId="{1AEF6EA1-3CAB-43C8-86C7-AC01DBE08A54}" type="parTrans" cxnId="{FB6DF9AA-3A4E-4425-858C-8D2CA6135324}">
      <dgm:prSet/>
      <dgm:spPr/>
    </dgm:pt>
    <dgm:pt modelId="{EF06457C-6C93-4F40-A9D0-717F4125A4EF}" type="sibTrans" cxnId="{FB6DF9AA-3A4E-4425-858C-8D2CA6135324}">
      <dgm:prSet/>
      <dgm:spPr/>
    </dgm:pt>
    <dgm:pt modelId="{F7ECE37B-3DA2-4107-982F-41F8316D7E45}" type="pres">
      <dgm:prSet presAssocID="{2681D0EB-8C9B-48CE-8051-42CABCD392FC}" presName="diagram" presStyleCnt="0">
        <dgm:presLayoutVars>
          <dgm:dir/>
          <dgm:resizeHandles val="exact"/>
        </dgm:presLayoutVars>
      </dgm:prSet>
      <dgm:spPr/>
    </dgm:pt>
    <dgm:pt modelId="{5034DAB0-9810-486D-8D8D-4A809850C272}" type="pres">
      <dgm:prSet presAssocID="{3128DAF0-03E2-419C-B1A2-6CCCA9D56CAC}" presName="node" presStyleLbl="node1" presStyleIdx="0" presStyleCnt="6">
        <dgm:presLayoutVars>
          <dgm:bulletEnabled val="1"/>
        </dgm:presLayoutVars>
      </dgm:prSet>
      <dgm:spPr/>
    </dgm:pt>
    <dgm:pt modelId="{EE3C371C-CE84-4FE1-AFD0-B40B3173E927}" type="pres">
      <dgm:prSet presAssocID="{5E9DDE98-9459-4169-8783-BC67C6BA9208}" presName="sibTrans" presStyleCnt="0"/>
      <dgm:spPr/>
    </dgm:pt>
    <dgm:pt modelId="{4665C10B-6809-4171-B20D-F53AC7BF333D}" type="pres">
      <dgm:prSet presAssocID="{9431EECD-EF9C-4C73-BB65-6A26F4638E00}" presName="node" presStyleLbl="node1" presStyleIdx="1" presStyleCnt="6">
        <dgm:presLayoutVars>
          <dgm:bulletEnabled val="1"/>
        </dgm:presLayoutVars>
      </dgm:prSet>
      <dgm:spPr/>
    </dgm:pt>
    <dgm:pt modelId="{B36CB4BA-C79B-4BFA-81B1-A4A2D9233ECF}" type="pres">
      <dgm:prSet presAssocID="{54C8FE73-C45F-4965-B64C-5D053F09F1E4}" presName="sibTrans" presStyleCnt="0"/>
      <dgm:spPr/>
    </dgm:pt>
    <dgm:pt modelId="{D105B4AC-7BB0-4494-B638-478893FCEB68}" type="pres">
      <dgm:prSet presAssocID="{A3AF7E7B-EAA2-4F0A-A72D-EE4F601FECBC}" presName="node" presStyleLbl="node1" presStyleIdx="2" presStyleCnt="6">
        <dgm:presLayoutVars>
          <dgm:bulletEnabled val="1"/>
        </dgm:presLayoutVars>
      </dgm:prSet>
      <dgm:spPr/>
    </dgm:pt>
    <dgm:pt modelId="{DE307E9C-1117-477F-A4E7-D788E894C91F}" type="pres">
      <dgm:prSet presAssocID="{DC704D10-5E28-43BE-BBEE-28B39FF85334}" presName="sibTrans" presStyleCnt="0"/>
      <dgm:spPr/>
    </dgm:pt>
    <dgm:pt modelId="{465DC976-459A-4ABE-9A71-5506A552827E}" type="pres">
      <dgm:prSet presAssocID="{7FE935FA-E348-4BAD-AB42-AC77BAA07EC9}" presName="node" presStyleLbl="node1" presStyleIdx="3" presStyleCnt="6">
        <dgm:presLayoutVars>
          <dgm:bulletEnabled val="1"/>
        </dgm:presLayoutVars>
      </dgm:prSet>
      <dgm:spPr/>
    </dgm:pt>
    <dgm:pt modelId="{B4978084-AD55-40FC-8DF7-6EE0431BC2DA}" type="pres">
      <dgm:prSet presAssocID="{74CD5413-EE74-4CC6-A82A-E30E1011A325}" presName="sibTrans" presStyleCnt="0"/>
      <dgm:spPr/>
    </dgm:pt>
    <dgm:pt modelId="{36354918-F9F1-40C9-A606-4DDA56B4E78F}" type="pres">
      <dgm:prSet presAssocID="{3FE627E2-DC2E-488B-9198-92FE12E57C37}" presName="node" presStyleLbl="node1" presStyleIdx="4" presStyleCnt="6">
        <dgm:presLayoutVars>
          <dgm:bulletEnabled val="1"/>
        </dgm:presLayoutVars>
      </dgm:prSet>
      <dgm:spPr/>
    </dgm:pt>
    <dgm:pt modelId="{A643F250-9F03-45C4-8514-1CED1F503114}" type="pres">
      <dgm:prSet presAssocID="{520D5AC7-40A7-4C2E-BD15-6B9217F23280}" presName="sibTrans" presStyleCnt="0"/>
      <dgm:spPr/>
    </dgm:pt>
    <dgm:pt modelId="{BA145FF4-666F-4C63-B570-F20A55098E61}" type="pres">
      <dgm:prSet presAssocID="{1FC7C53A-8060-4D5A-8CDE-59D34BB63C80}" presName="node" presStyleLbl="node1" presStyleIdx="5" presStyleCnt="6">
        <dgm:presLayoutVars>
          <dgm:bulletEnabled val="1"/>
        </dgm:presLayoutVars>
      </dgm:prSet>
      <dgm:spPr/>
    </dgm:pt>
  </dgm:ptLst>
  <dgm:cxnLst>
    <dgm:cxn modelId="{4A1C5D19-AD24-4573-973A-B2D03BC34762}" srcId="{2681D0EB-8C9B-48CE-8051-42CABCD392FC}" destId="{3128DAF0-03E2-419C-B1A2-6CCCA9D56CAC}" srcOrd="0" destOrd="0" parTransId="{30F0C97F-9DE0-482A-9D68-3F457CCBB80A}" sibTransId="{5E9DDE98-9459-4169-8783-BC67C6BA9208}"/>
    <dgm:cxn modelId="{A7EFEE26-BC85-46F6-9380-DFFB2EE9CFF3}" type="presOf" srcId="{A3AF7E7B-EAA2-4F0A-A72D-EE4F601FECBC}" destId="{D105B4AC-7BB0-4494-B638-478893FCEB68}" srcOrd="0" destOrd="0" presId="urn:microsoft.com/office/officeart/2005/8/layout/default"/>
    <dgm:cxn modelId="{FD9AD661-179B-4F42-A425-6C6DDB942C3F}" srcId="{2681D0EB-8C9B-48CE-8051-42CABCD392FC}" destId="{A3AF7E7B-EAA2-4F0A-A72D-EE4F601FECBC}" srcOrd="2" destOrd="0" parTransId="{B9B64C88-2948-450E-B428-5AF05E298560}" sibTransId="{DC704D10-5E28-43BE-BBEE-28B39FF85334}"/>
    <dgm:cxn modelId="{B2A0E977-CA5F-4AC5-B8E9-4C0D658C7FA4}" type="presOf" srcId="{3128DAF0-03E2-419C-B1A2-6CCCA9D56CAC}" destId="{5034DAB0-9810-486D-8D8D-4A809850C272}" srcOrd="0" destOrd="0" presId="urn:microsoft.com/office/officeart/2005/8/layout/default"/>
    <dgm:cxn modelId="{A2D4569F-3A1F-4D73-9EA1-3B6A829BBE39}" type="presOf" srcId="{9431EECD-EF9C-4C73-BB65-6A26F4638E00}" destId="{4665C10B-6809-4171-B20D-F53AC7BF333D}" srcOrd="0" destOrd="0" presId="urn:microsoft.com/office/officeart/2005/8/layout/default"/>
    <dgm:cxn modelId="{FB6DF9AA-3A4E-4425-858C-8D2CA6135324}" srcId="{2681D0EB-8C9B-48CE-8051-42CABCD392FC}" destId="{1FC7C53A-8060-4D5A-8CDE-59D34BB63C80}" srcOrd="5" destOrd="0" parTransId="{1AEF6EA1-3CAB-43C8-86C7-AC01DBE08A54}" sibTransId="{EF06457C-6C93-4F40-A9D0-717F4125A4EF}"/>
    <dgm:cxn modelId="{60E008D5-60A7-4CBD-B880-2DD26ECB06C2}" type="presOf" srcId="{7FE935FA-E348-4BAD-AB42-AC77BAA07EC9}" destId="{465DC976-459A-4ABE-9A71-5506A552827E}" srcOrd="0" destOrd="0" presId="urn:microsoft.com/office/officeart/2005/8/layout/default"/>
    <dgm:cxn modelId="{24289ADC-2BC9-4A4D-9DEF-F191D96BC0A7}" srcId="{2681D0EB-8C9B-48CE-8051-42CABCD392FC}" destId="{3FE627E2-DC2E-488B-9198-92FE12E57C37}" srcOrd="4" destOrd="0" parTransId="{A6135849-1833-49EA-8DC1-1A88C5881B82}" sibTransId="{520D5AC7-40A7-4C2E-BD15-6B9217F23280}"/>
    <dgm:cxn modelId="{407512EC-E9A2-4647-89A0-A0C1F71F9D20}" type="presOf" srcId="{2681D0EB-8C9B-48CE-8051-42CABCD392FC}" destId="{F7ECE37B-3DA2-4107-982F-41F8316D7E45}" srcOrd="0" destOrd="0" presId="urn:microsoft.com/office/officeart/2005/8/layout/default"/>
    <dgm:cxn modelId="{7084B2ED-DBEB-4842-B757-533423BDA7E5}" srcId="{2681D0EB-8C9B-48CE-8051-42CABCD392FC}" destId="{7FE935FA-E348-4BAD-AB42-AC77BAA07EC9}" srcOrd="3" destOrd="0" parTransId="{F365B1F6-F640-4942-B987-701D3D1180A0}" sibTransId="{74CD5413-EE74-4CC6-A82A-E30E1011A325}"/>
    <dgm:cxn modelId="{FA1C1EEE-1730-4026-B01D-A265923FAD3D}" srcId="{2681D0EB-8C9B-48CE-8051-42CABCD392FC}" destId="{9431EECD-EF9C-4C73-BB65-6A26F4638E00}" srcOrd="1" destOrd="0" parTransId="{84ED062E-5BC2-48E7-8A36-B1AC8B5ED6AF}" sibTransId="{54C8FE73-C45F-4965-B64C-5D053F09F1E4}"/>
    <dgm:cxn modelId="{AB15D1F2-56CD-48F6-BF69-7F9111B136C1}" type="presOf" srcId="{3FE627E2-DC2E-488B-9198-92FE12E57C37}" destId="{36354918-F9F1-40C9-A606-4DDA56B4E78F}" srcOrd="0" destOrd="0" presId="urn:microsoft.com/office/officeart/2005/8/layout/default"/>
    <dgm:cxn modelId="{CC8092F9-0810-4EE9-B398-07CB5C453A3C}" type="presOf" srcId="{1FC7C53A-8060-4D5A-8CDE-59D34BB63C80}" destId="{BA145FF4-666F-4C63-B570-F20A55098E61}" srcOrd="0" destOrd="0" presId="urn:microsoft.com/office/officeart/2005/8/layout/default"/>
    <dgm:cxn modelId="{C1BEBFD8-E556-4253-9728-AAC2ED695916}" type="presParOf" srcId="{F7ECE37B-3DA2-4107-982F-41F8316D7E45}" destId="{5034DAB0-9810-486D-8D8D-4A809850C272}" srcOrd="0" destOrd="0" presId="urn:microsoft.com/office/officeart/2005/8/layout/default"/>
    <dgm:cxn modelId="{DCBDFEA0-51AF-4689-920F-9C1E6AE92911}" type="presParOf" srcId="{F7ECE37B-3DA2-4107-982F-41F8316D7E45}" destId="{EE3C371C-CE84-4FE1-AFD0-B40B3173E927}" srcOrd="1" destOrd="0" presId="urn:microsoft.com/office/officeart/2005/8/layout/default"/>
    <dgm:cxn modelId="{E1893C83-478B-4D74-B505-72E596A4F8B3}" type="presParOf" srcId="{F7ECE37B-3DA2-4107-982F-41F8316D7E45}" destId="{4665C10B-6809-4171-B20D-F53AC7BF333D}" srcOrd="2" destOrd="0" presId="urn:microsoft.com/office/officeart/2005/8/layout/default"/>
    <dgm:cxn modelId="{7A4F976A-D610-4107-8B78-95E1EF8D0ADC}" type="presParOf" srcId="{F7ECE37B-3DA2-4107-982F-41F8316D7E45}" destId="{B36CB4BA-C79B-4BFA-81B1-A4A2D9233ECF}" srcOrd="3" destOrd="0" presId="urn:microsoft.com/office/officeart/2005/8/layout/default"/>
    <dgm:cxn modelId="{32A2E9FF-E142-4821-9E5F-6D6F82EC9041}" type="presParOf" srcId="{F7ECE37B-3DA2-4107-982F-41F8316D7E45}" destId="{D105B4AC-7BB0-4494-B638-478893FCEB68}" srcOrd="4" destOrd="0" presId="urn:microsoft.com/office/officeart/2005/8/layout/default"/>
    <dgm:cxn modelId="{22323447-66B5-4B5D-8DA7-AF5900032C37}" type="presParOf" srcId="{F7ECE37B-3DA2-4107-982F-41F8316D7E45}" destId="{DE307E9C-1117-477F-A4E7-D788E894C91F}" srcOrd="5" destOrd="0" presId="urn:microsoft.com/office/officeart/2005/8/layout/default"/>
    <dgm:cxn modelId="{27B3DA9D-F84A-46C0-8EE2-4D8AC5C255A1}" type="presParOf" srcId="{F7ECE37B-3DA2-4107-982F-41F8316D7E45}" destId="{465DC976-459A-4ABE-9A71-5506A552827E}" srcOrd="6" destOrd="0" presId="urn:microsoft.com/office/officeart/2005/8/layout/default"/>
    <dgm:cxn modelId="{E58EE265-A031-48AC-9E64-4303A62B3E0B}" type="presParOf" srcId="{F7ECE37B-3DA2-4107-982F-41F8316D7E45}" destId="{B4978084-AD55-40FC-8DF7-6EE0431BC2DA}" srcOrd="7" destOrd="0" presId="urn:microsoft.com/office/officeart/2005/8/layout/default"/>
    <dgm:cxn modelId="{1DA7801E-C5CC-4503-A7E9-B63BCA395E2C}" type="presParOf" srcId="{F7ECE37B-3DA2-4107-982F-41F8316D7E45}" destId="{36354918-F9F1-40C9-A606-4DDA56B4E78F}" srcOrd="8" destOrd="0" presId="urn:microsoft.com/office/officeart/2005/8/layout/default"/>
    <dgm:cxn modelId="{91FF9841-8AD7-49FA-A8D6-93D6412E88DF}" type="presParOf" srcId="{F7ECE37B-3DA2-4107-982F-41F8316D7E45}" destId="{A643F250-9F03-45C4-8514-1CED1F503114}" srcOrd="9" destOrd="0" presId="urn:microsoft.com/office/officeart/2005/8/layout/default"/>
    <dgm:cxn modelId="{9A044096-B61C-47E2-8819-2BAC191A7C20}" type="presParOf" srcId="{F7ECE37B-3DA2-4107-982F-41F8316D7E45}" destId="{BA145FF4-666F-4C63-B570-F20A55098E6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2C9A86-347C-465F-85F8-BC0E36F7219C}" type="doc">
      <dgm:prSet loTypeId="urn:microsoft.com/office/officeart/2005/8/layout/vList6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1C5A6BF-97E8-4139-93D7-2FBEA85E1382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New Program</a:t>
          </a:r>
          <a:endParaRPr lang="en-US" dirty="0"/>
        </a:p>
      </dgm:t>
    </dgm:pt>
    <dgm:pt modelId="{14B22ADA-CEAA-44AB-8729-167DF20A5A4F}" type="parTrans" cxnId="{067831B2-2D4A-4AD2-B5EC-CD24A5C814A8}">
      <dgm:prSet/>
      <dgm:spPr/>
      <dgm:t>
        <a:bodyPr/>
        <a:lstStyle/>
        <a:p>
          <a:endParaRPr lang="en-US"/>
        </a:p>
      </dgm:t>
    </dgm:pt>
    <dgm:pt modelId="{D2D9C390-E26E-4AFB-B619-DD7904927AE6}" type="sibTrans" cxnId="{067831B2-2D4A-4AD2-B5EC-CD24A5C814A8}">
      <dgm:prSet/>
      <dgm:spPr/>
      <dgm:t>
        <a:bodyPr/>
        <a:lstStyle/>
        <a:p>
          <a:endParaRPr lang="en-US"/>
        </a:p>
      </dgm:t>
    </dgm:pt>
    <dgm:pt modelId="{AC31FA8F-D5FA-4E22-9525-83A57CB01E7C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Occur approx. 6-8 weeks after submission of the application*</a:t>
          </a:r>
        </a:p>
      </dgm:t>
    </dgm:pt>
    <dgm:pt modelId="{6B41B299-9E6C-4C84-A10C-F268F21123EE}" type="parTrans" cxnId="{B7A7F3A3-BB3F-4BA3-B0B6-21DB346847C6}">
      <dgm:prSet/>
      <dgm:spPr/>
      <dgm:t>
        <a:bodyPr/>
        <a:lstStyle/>
        <a:p>
          <a:endParaRPr lang="en-US"/>
        </a:p>
      </dgm:t>
    </dgm:pt>
    <dgm:pt modelId="{BD684B3F-B30A-4BBB-9713-B0EACF78ABF8}" type="sibTrans" cxnId="{B7A7F3A3-BB3F-4BA3-B0B6-21DB346847C6}">
      <dgm:prSet/>
      <dgm:spPr/>
      <dgm:t>
        <a:bodyPr/>
        <a:lstStyle/>
        <a:p>
          <a:endParaRPr lang="en-US"/>
        </a:p>
      </dgm:t>
    </dgm:pt>
    <dgm:pt modelId="{06522F50-839A-4BF9-96F6-6DB674C0B51E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Secure resources before submitting application</a:t>
          </a:r>
          <a:endParaRPr lang="en-US" dirty="0"/>
        </a:p>
      </dgm:t>
    </dgm:pt>
    <dgm:pt modelId="{DFF36D08-689A-47BB-AAB1-8DDA0978245E}" type="parTrans" cxnId="{CB98DF1E-76DC-405B-941F-AB19BA24E549}">
      <dgm:prSet/>
      <dgm:spPr/>
      <dgm:t>
        <a:bodyPr/>
        <a:lstStyle/>
        <a:p>
          <a:endParaRPr lang="en-US"/>
        </a:p>
      </dgm:t>
    </dgm:pt>
    <dgm:pt modelId="{7A22FBD7-5F94-410C-9D54-94C3C0EBDD50}" type="sibTrans" cxnId="{CB98DF1E-76DC-405B-941F-AB19BA24E549}">
      <dgm:prSet/>
      <dgm:spPr/>
      <dgm:t>
        <a:bodyPr/>
        <a:lstStyle/>
        <a:p>
          <a:endParaRPr lang="en-US"/>
        </a:p>
      </dgm:t>
    </dgm:pt>
    <dgm:pt modelId="{E8F1890E-346D-4D2F-A9F4-A6734796ED1A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Initial to Continued Accreditation</a:t>
          </a:r>
          <a:endParaRPr lang="en-US" dirty="0"/>
        </a:p>
      </dgm:t>
    </dgm:pt>
    <dgm:pt modelId="{DA010358-4005-4D1F-BB5D-4A143293213B}" type="parTrans" cxnId="{B2DF7FF9-5605-4130-AA78-21669172398E}">
      <dgm:prSet/>
      <dgm:spPr/>
      <dgm:t>
        <a:bodyPr/>
        <a:lstStyle/>
        <a:p>
          <a:endParaRPr lang="en-US"/>
        </a:p>
      </dgm:t>
    </dgm:pt>
    <dgm:pt modelId="{BA41120B-50CA-4A7F-8267-411661E23CCD}" type="sibTrans" cxnId="{B2DF7FF9-5605-4130-AA78-21669172398E}">
      <dgm:prSet/>
      <dgm:spPr/>
      <dgm:t>
        <a:bodyPr/>
        <a:lstStyle/>
        <a:p>
          <a:endParaRPr lang="en-US"/>
        </a:p>
      </dgm:t>
    </dgm:pt>
    <dgm:pt modelId="{FC7B0DDD-760C-47ED-B4C4-180B714F4583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Occur approx. 2 years after receiving Initial Accreditation*</a:t>
          </a:r>
          <a:endParaRPr lang="en-US" dirty="0"/>
        </a:p>
      </dgm:t>
    </dgm:pt>
    <dgm:pt modelId="{04FC319E-01ED-4C1F-8600-194EB5B06994}" type="parTrans" cxnId="{ECFF6A90-E305-4D54-9D04-5D888D1086A5}">
      <dgm:prSet/>
      <dgm:spPr/>
      <dgm:t>
        <a:bodyPr/>
        <a:lstStyle/>
        <a:p>
          <a:endParaRPr lang="en-US"/>
        </a:p>
      </dgm:t>
    </dgm:pt>
    <dgm:pt modelId="{C7BBBED7-95CD-4FE9-A221-BD19F050CDB7}" type="sibTrans" cxnId="{ECFF6A90-E305-4D54-9D04-5D888D1086A5}">
      <dgm:prSet/>
      <dgm:spPr/>
      <dgm:t>
        <a:bodyPr/>
        <a:lstStyle/>
        <a:p>
          <a:endParaRPr lang="en-US"/>
        </a:p>
      </dgm:t>
    </dgm:pt>
    <dgm:pt modelId="{D5B1F52A-D8FB-46E1-817C-F05B83203520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What and how is program achieving substantial compliance with requirements</a:t>
          </a:r>
          <a:endParaRPr lang="en-US" dirty="0"/>
        </a:p>
      </dgm:t>
    </dgm:pt>
    <dgm:pt modelId="{04793C9B-8AAF-414B-9498-1CB2C549D2DD}" type="parTrans" cxnId="{298ECB06-E605-49CD-A41D-32E1ED573CC6}">
      <dgm:prSet/>
      <dgm:spPr/>
      <dgm:t>
        <a:bodyPr/>
        <a:lstStyle/>
        <a:p>
          <a:endParaRPr lang="en-US"/>
        </a:p>
      </dgm:t>
    </dgm:pt>
    <dgm:pt modelId="{7611CBBB-C0E6-47E1-B9F6-A3663DED6AD7}" type="sibTrans" cxnId="{298ECB06-E605-49CD-A41D-32E1ED573CC6}">
      <dgm:prSet/>
      <dgm:spPr/>
      <dgm:t>
        <a:bodyPr/>
        <a:lstStyle/>
        <a:p>
          <a:endParaRPr lang="en-US"/>
        </a:p>
      </dgm:t>
    </dgm:pt>
    <dgm:pt modelId="{ED848027-F862-4000-931B-8FBA9CCBDD95}">
      <dgm:prSet phldr="0"/>
      <dgm:spPr/>
      <dgm:t>
        <a:bodyPr/>
        <a:lstStyle/>
        <a:p>
          <a:r>
            <a:rPr lang="en-US" dirty="0">
              <a:latin typeface="Arial" panose="020B0604020202020204"/>
            </a:rPr>
            <a:t>10-Year</a:t>
          </a:r>
        </a:p>
      </dgm:t>
    </dgm:pt>
    <dgm:pt modelId="{849B63E4-358B-4C83-B32A-9BF0569F02E8}" type="parTrans" cxnId="{9F74158D-4CD7-45DE-A70B-EDA173A8D258}">
      <dgm:prSet/>
      <dgm:spPr/>
    </dgm:pt>
    <dgm:pt modelId="{60A6511E-6FB6-4259-AA3D-00B3D82F67AF}" type="sibTrans" cxnId="{9F74158D-4CD7-45DE-A70B-EDA173A8D258}">
      <dgm:prSet/>
      <dgm:spPr/>
    </dgm:pt>
    <dgm:pt modelId="{35BBB5A1-B917-4F8B-A175-31D71B16B58E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Feasibility and strategic planning</a:t>
          </a:r>
        </a:p>
      </dgm:t>
    </dgm:pt>
    <dgm:pt modelId="{33DB9387-3633-4136-8459-92363B7F1BE4}" type="parTrans" cxnId="{5DC38B2F-4D8C-4173-ACF7-07BA2735F4CE}">
      <dgm:prSet/>
      <dgm:spPr/>
    </dgm:pt>
    <dgm:pt modelId="{1D69B25A-3BC5-440D-91DD-B387F2F94F52}" type="sibTrans" cxnId="{5DC38B2F-4D8C-4173-ACF7-07BA2735F4CE}">
      <dgm:prSet/>
      <dgm:spPr/>
    </dgm:pt>
    <dgm:pt modelId="{8173617A-454C-4422-AEEA-B5D7E22339E0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Submission of updated application</a:t>
          </a:r>
        </a:p>
      </dgm:t>
    </dgm:pt>
    <dgm:pt modelId="{254798C9-1D9A-43B6-A24A-E9C2BDCB316B}" type="parTrans" cxnId="{6DEF2A40-0845-464C-B602-E8209E02174E}">
      <dgm:prSet/>
      <dgm:spPr/>
    </dgm:pt>
    <dgm:pt modelId="{7772CCB6-8970-4A9A-A41D-68CE01A4CE67}" type="sibTrans" cxnId="{6DEF2A40-0845-464C-B602-E8209E02174E}">
      <dgm:prSet/>
      <dgm:spPr/>
    </dgm:pt>
    <dgm:pt modelId="{6831685E-7C40-4343-AA43-672191F7FA8C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Scheduling of 10-year site visits suspended at this time</a:t>
          </a:r>
        </a:p>
      </dgm:t>
    </dgm:pt>
    <dgm:pt modelId="{74A4145C-542C-43E9-BC21-E479FCF48885}" type="parTrans" cxnId="{A40AEE2D-36FE-4FE3-9876-56E401DF4628}">
      <dgm:prSet/>
      <dgm:spPr/>
    </dgm:pt>
    <dgm:pt modelId="{10743E39-38AE-4F52-B18A-2E7AE14CCA15}" type="sibTrans" cxnId="{A40AEE2D-36FE-4FE3-9876-56E401DF4628}">
      <dgm:prSet/>
      <dgm:spPr/>
    </dgm:pt>
    <dgm:pt modelId="{83EA079E-E0F6-4474-933D-D1F015328771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Correlation between program self-study and 10-year site visit removed</a:t>
          </a:r>
        </a:p>
      </dgm:t>
    </dgm:pt>
    <dgm:pt modelId="{F6714221-04AE-43D5-8457-D28064F5D4CC}" type="parTrans" cxnId="{1C572244-7272-48C1-8651-5FA0F124AB61}">
      <dgm:prSet/>
      <dgm:spPr/>
    </dgm:pt>
    <dgm:pt modelId="{E4D7C83E-DAA6-4977-B9E9-2725164D5199}" type="sibTrans" cxnId="{1C572244-7272-48C1-8651-5FA0F124AB61}">
      <dgm:prSet/>
      <dgm:spPr/>
    </dgm:pt>
    <dgm:pt modelId="{F08495F1-D322-4709-B0C3-5998A821A2F8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Accreditation focused on ACGME's annual review of programs (ADS annual update &amp; ACGME surveys) </a:t>
          </a:r>
          <a:endParaRPr lang="en-US" dirty="0"/>
        </a:p>
      </dgm:t>
    </dgm:pt>
    <dgm:pt modelId="{D3CEE6CE-B095-497B-83AC-E5FADBF7D5BD}" type="parTrans" cxnId="{C04245D4-692E-4A92-A08B-7EA48AF06331}">
      <dgm:prSet/>
      <dgm:spPr/>
    </dgm:pt>
    <dgm:pt modelId="{FFA72EC5-BC68-44F1-B25B-7E09BEF88D87}" type="sibTrans" cxnId="{C04245D4-692E-4A92-A08B-7EA48AF06331}">
      <dgm:prSet/>
      <dgm:spPr/>
    </dgm:pt>
    <dgm:pt modelId="{EA11EAEC-D30E-4DD1-AE81-F09471B848B8}" type="pres">
      <dgm:prSet presAssocID="{FD2C9A86-347C-465F-85F8-BC0E36F7219C}" presName="Name0" presStyleCnt="0">
        <dgm:presLayoutVars>
          <dgm:dir/>
          <dgm:animLvl val="lvl"/>
          <dgm:resizeHandles/>
        </dgm:presLayoutVars>
      </dgm:prSet>
      <dgm:spPr/>
    </dgm:pt>
    <dgm:pt modelId="{C8EC3CC6-7222-48E7-982C-C68857232A14}" type="pres">
      <dgm:prSet presAssocID="{D1C5A6BF-97E8-4139-93D7-2FBEA85E1382}" presName="linNode" presStyleCnt="0"/>
      <dgm:spPr/>
    </dgm:pt>
    <dgm:pt modelId="{1929A1AD-F9E3-4D6F-BC12-A2F3DE346FF1}" type="pres">
      <dgm:prSet presAssocID="{D1C5A6BF-97E8-4139-93D7-2FBEA85E1382}" presName="parentShp" presStyleLbl="node1" presStyleIdx="0" presStyleCnt="3">
        <dgm:presLayoutVars>
          <dgm:bulletEnabled val="1"/>
        </dgm:presLayoutVars>
      </dgm:prSet>
      <dgm:spPr/>
    </dgm:pt>
    <dgm:pt modelId="{2EFFFFD7-EF7E-4849-A90D-31FE658C34BC}" type="pres">
      <dgm:prSet presAssocID="{D1C5A6BF-97E8-4139-93D7-2FBEA85E1382}" presName="childShp" presStyleLbl="bgAccFollowNode1" presStyleIdx="0" presStyleCnt="3">
        <dgm:presLayoutVars>
          <dgm:bulletEnabled val="1"/>
        </dgm:presLayoutVars>
      </dgm:prSet>
      <dgm:spPr/>
    </dgm:pt>
    <dgm:pt modelId="{2B34DC27-53AC-4A27-BE49-DFBFF3AEA645}" type="pres">
      <dgm:prSet presAssocID="{D2D9C390-E26E-4AFB-B619-DD7904927AE6}" presName="spacing" presStyleCnt="0"/>
      <dgm:spPr/>
    </dgm:pt>
    <dgm:pt modelId="{A1CF63FA-AA17-4895-98DE-AFFD80D29445}" type="pres">
      <dgm:prSet presAssocID="{E8F1890E-346D-4D2F-A9F4-A6734796ED1A}" presName="linNode" presStyleCnt="0"/>
      <dgm:spPr/>
    </dgm:pt>
    <dgm:pt modelId="{34980A38-040F-4952-B92A-A07F15FB1ECC}" type="pres">
      <dgm:prSet presAssocID="{E8F1890E-346D-4D2F-A9F4-A6734796ED1A}" presName="parentShp" presStyleLbl="node1" presStyleIdx="1" presStyleCnt="3">
        <dgm:presLayoutVars>
          <dgm:bulletEnabled val="1"/>
        </dgm:presLayoutVars>
      </dgm:prSet>
      <dgm:spPr/>
    </dgm:pt>
    <dgm:pt modelId="{3EC2CD27-845C-4CC6-B7E8-48E6D4643756}" type="pres">
      <dgm:prSet presAssocID="{E8F1890E-346D-4D2F-A9F4-A6734796ED1A}" presName="childShp" presStyleLbl="bgAccFollowNode1" presStyleIdx="1" presStyleCnt="3">
        <dgm:presLayoutVars>
          <dgm:bulletEnabled val="1"/>
        </dgm:presLayoutVars>
      </dgm:prSet>
      <dgm:spPr/>
    </dgm:pt>
    <dgm:pt modelId="{FCDE12A5-F5D0-4112-8362-607EC81CE5D9}" type="pres">
      <dgm:prSet presAssocID="{BA41120B-50CA-4A7F-8267-411661E23CCD}" presName="spacing" presStyleCnt="0"/>
      <dgm:spPr/>
    </dgm:pt>
    <dgm:pt modelId="{CEE1F2E7-ADF2-4741-BB06-1E0B89E60A61}" type="pres">
      <dgm:prSet presAssocID="{ED848027-F862-4000-931B-8FBA9CCBDD95}" presName="linNode" presStyleCnt="0"/>
      <dgm:spPr/>
    </dgm:pt>
    <dgm:pt modelId="{2AA4335B-801B-4F09-9E2C-892392C4852A}" type="pres">
      <dgm:prSet presAssocID="{ED848027-F862-4000-931B-8FBA9CCBDD95}" presName="parentShp" presStyleLbl="node1" presStyleIdx="2" presStyleCnt="3">
        <dgm:presLayoutVars>
          <dgm:bulletEnabled val="1"/>
        </dgm:presLayoutVars>
      </dgm:prSet>
      <dgm:spPr/>
    </dgm:pt>
    <dgm:pt modelId="{03DAC1FC-A909-4A4F-A5CB-7552BAA92768}" type="pres">
      <dgm:prSet presAssocID="{ED848027-F862-4000-931B-8FBA9CCBDD95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298ECB06-E605-49CD-A41D-32E1ED573CC6}" srcId="{E8F1890E-346D-4D2F-A9F4-A6734796ED1A}" destId="{D5B1F52A-D8FB-46E1-817C-F05B83203520}" srcOrd="1" destOrd="0" parTransId="{04793C9B-8AAF-414B-9498-1CB2C549D2DD}" sibTransId="{7611CBBB-C0E6-47E1-B9F6-A3663DED6AD7}"/>
    <dgm:cxn modelId="{4F2F9419-57E2-4A56-B5FA-8CDE20D2C0C0}" type="presOf" srcId="{D5B1F52A-D8FB-46E1-817C-F05B83203520}" destId="{3EC2CD27-845C-4CC6-B7E8-48E6D4643756}" srcOrd="0" destOrd="1" presId="urn:microsoft.com/office/officeart/2005/8/layout/vList6"/>
    <dgm:cxn modelId="{CB98DF1E-76DC-405B-941F-AB19BA24E549}" srcId="{D1C5A6BF-97E8-4139-93D7-2FBEA85E1382}" destId="{06522F50-839A-4BF9-96F6-6DB674C0B51E}" srcOrd="1" destOrd="0" parTransId="{DFF36D08-689A-47BB-AAB1-8DDA0978245E}" sibTransId="{7A22FBD7-5F94-410C-9D54-94C3C0EBDD50}"/>
    <dgm:cxn modelId="{991D2A25-BB45-433E-9195-15310EFDC8EC}" type="presOf" srcId="{FC7B0DDD-760C-47ED-B4C4-180B714F4583}" destId="{3EC2CD27-845C-4CC6-B7E8-48E6D4643756}" srcOrd="0" destOrd="0" presId="urn:microsoft.com/office/officeart/2005/8/layout/vList6"/>
    <dgm:cxn modelId="{81CB6727-823F-431F-A6F2-A8AFEB4C0B4B}" type="presOf" srcId="{D1C5A6BF-97E8-4139-93D7-2FBEA85E1382}" destId="{1929A1AD-F9E3-4D6F-BC12-A2F3DE346FF1}" srcOrd="0" destOrd="0" presId="urn:microsoft.com/office/officeart/2005/8/layout/vList6"/>
    <dgm:cxn modelId="{A40AEE2D-36FE-4FE3-9876-56E401DF4628}" srcId="{ED848027-F862-4000-931B-8FBA9CCBDD95}" destId="{6831685E-7C40-4343-AA43-672191F7FA8C}" srcOrd="0" destOrd="0" parTransId="{74A4145C-542C-43E9-BC21-E479FCF48885}" sibTransId="{10743E39-38AE-4F52-B18A-2E7AE14CCA15}"/>
    <dgm:cxn modelId="{5DC38B2F-4D8C-4173-ACF7-07BA2735F4CE}" srcId="{D1C5A6BF-97E8-4139-93D7-2FBEA85E1382}" destId="{35BBB5A1-B917-4F8B-A175-31D71B16B58E}" srcOrd="2" destOrd="0" parTransId="{33DB9387-3633-4136-8459-92363B7F1BE4}" sibTransId="{1D69B25A-3BC5-440D-91DD-B387F2F94F52}"/>
    <dgm:cxn modelId="{D4934838-599F-42D5-95BA-6CB365384555}" type="presOf" srcId="{35BBB5A1-B917-4F8B-A175-31D71B16B58E}" destId="{2EFFFFD7-EF7E-4849-A90D-31FE658C34BC}" srcOrd="0" destOrd="2" presId="urn:microsoft.com/office/officeart/2005/8/layout/vList6"/>
    <dgm:cxn modelId="{6DEF2A40-0845-464C-B602-E8209E02174E}" srcId="{E8F1890E-346D-4D2F-A9F4-A6734796ED1A}" destId="{8173617A-454C-4422-AEEA-B5D7E22339E0}" srcOrd="2" destOrd="0" parTransId="{254798C9-1D9A-43B6-A24A-E9C2BDCB316B}" sibTransId="{7772CCB6-8970-4A9A-A41D-68CE01A4CE67}"/>
    <dgm:cxn modelId="{E7BACE41-857B-4A6D-B513-7D3BBACD9AE0}" type="presOf" srcId="{E8F1890E-346D-4D2F-A9F4-A6734796ED1A}" destId="{34980A38-040F-4952-B92A-A07F15FB1ECC}" srcOrd="0" destOrd="0" presId="urn:microsoft.com/office/officeart/2005/8/layout/vList6"/>
    <dgm:cxn modelId="{1C572244-7272-48C1-8651-5FA0F124AB61}" srcId="{ED848027-F862-4000-931B-8FBA9CCBDD95}" destId="{83EA079E-E0F6-4474-933D-D1F015328771}" srcOrd="1" destOrd="0" parTransId="{F6714221-04AE-43D5-8457-D28064F5D4CC}" sibTransId="{E4D7C83E-DAA6-4977-B9E9-2725164D5199}"/>
    <dgm:cxn modelId="{5B8C6F66-1E10-4D2E-91E5-38411380EE74}" type="presOf" srcId="{83EA079E-E0F6-4474-933D-D1F015328771}" destId="{03DAC1FC-A909-4A4F-A5CB-7552BAA92768}" srcOrd="0" destOrd="1" presId="urn:microsoft.com/office/officeart/2005/8/layout/vList6"/>
    <dgm:cxn modelId="{63896C50-EF68-465E-BEE1-3DBF29DA9726}" type="presOf" srcId="{AC31FA8F-D5FA-4E22-9525-83A57CB01E7C}" destId="{2EFFFFD7-EF7E-4849-A90D-31FE658C34BC}" srcOrd="0" destOrd="0" presId="urn:microsoft.com/office/officeart/2005/8/layout/vList6"/>
    <dgm:cxn modelId="{92BC7559-F56C-4D35-B645-5E0A3A85A6CE}" type="presOf" srcId="{6831685E-7C40-4343-AA43-672191F7FA8C}" destId="{03DAC1FC-A909-4A4F-A5CB-7552BAA92768}" srcOrd="0" destOrd="0" presId="urn:microsoft.com/office/officeart/2005/8/layout/vList6"/>
    <dgm:cxn modelId="{9F74158D-4CD7-45DE-A70B-EDA173A8D258}" srcId="{FD2C9A86-347C-465F-85F8-BC0E36F7219C}" destId="{ED848027-F862-4000-931B-8FBA9CCBDD95}" srcOrd="2" destOrd="0" parTransId="{849B63E4-358B-4C83-B32A-9BF0569F02E8}" sibTransId="{60A6511E-6FB6-4259-AA3D-00B3D82F67AF}"/>
    <dgm:cxn modelId="{ECFF6A90-E305-4D54-9D04-5D888D1086A5}" srcId="{E8F1890E-346D-4D2F-A9F4-A6734796ED1A}" destId="{FC7B0DDD-760C-47ED-B4C4-180B714F4583}" srcOrd="0" destOrd="0" parTransId="{04FC319E-01ED-4C1F-8600-194EB5B06994}" sibTransId="{C7BBBED7-95CD-4FE9-A221-BD19F050CDB7}"/>
    <dgm:cxn modelId="{B7A7F3A3-BB3F-4BA3-B0B6-21DB346847C6}" srcId="{D1C5A6BF-97E8-4139-93D7-2FBEA85E1382}" destId="{AC31FA8F-D5FA-4E22-9525-83A57CB01E7C}" srcOrd="0" destOrd="0" parTransId="{6B41B299-9E6C-4C84-A10C-F268F21123EE}" sibTransId="{BD684B3F-B30A-4BBB-9713-B0EACF78ABF8}"/>
    <dgm:cxn modelId="{067831B2-2D4A-4AD2-B5EC-CD24A5C814A8}" srcId="{FD2C9A86-347C-465F-85F8-BC0E36F7219C}" destId="{D1C5A6BF-97E8-4139-93D7-2FBEA85E1382}" srcOrd="0" destOrd="0" parTransId="{14B22ADA-CEAA-44AB-8729-167DF20A5A4F}" sibTransId="{D2D9C390-E26E-4AFB-B619-DD7904927AE6}"/>
    <dgm:cxn modelId="{EA7DF0B8-886E-4582-96F3-41CA942F4032}" type="presOf" srcId="{F08495F1-D322-4709-B0C3-5998A821A2F8}" destId="{03DAC1FC-A909-4A4F-A5CB-7552BAA92768}" srcOrd="0" destOrd="2" presId="urn:microsoft.com/office/officeart/2005/8/layout/vList6"/>
    <dgm:cxn modelId="{5DCC5DC0-B216-4949-BC33-2F27EE7BA70A}" type="presOf" srcId="{FD2C9A86-347C-465F-85F8-BC0E36F7219C}" destId="{EA11EAEC-D30E-4DD1-AE81-F09471B848B8}" srcOrd="0" destOrd="0" presId="urn:microsoft.com/office/officeart/2005/8/layout/vList6"/>
    <dgm:cxn modelId="{C04245D4-692E-4A92-A08B-7EA48AF06331}" srcId="{ED848027-F862-4000-931B-8FBA9CCBDD95}" destId="{F08495F1-D322-4709-B0C3-5998A821A2F8}" srcOrd="2" destOrd="0" parTransId="{D3CEE6CE-B095-497B-83AC-E5FADBF7D5BD}" sibTransId="{FFA72EC5-BC68-44F1-B25B-7E09BEF88D87}"/>
    <dgm:cxn modelId="{64C2E3E9-AC5A-4369-9A63-378ECE431232}" type="presOf" srcId="{ED848027-F862-4000-931B-8FBA9CCBDD95}" destId="{2AA4335B-801B-4F09-9E2C-892392C4852A}" srcOrd="0" destOrd="0" presId="urn:microsoft.com/office/officeart/2005/8/layout/vList6"/>
    <dgm:cxn modelId="{F31D20F0-1499-427C-AE62-8306548D404A}" type="presOf" srcId="{06522F50-839A-4BF9-96F6-6DB674C0B51E}" destId="{2EFFFFD7-EF7E-4849-A90D-31FE658C34BC}" srcOrd="0" destOrd="1" presId="urn:microsoft.com/office/officeart/2005/8/layout/vList6"/>
    <dgm:cxn modelId="{B916F2F8-CBF0-40BE-BF8A-CA7C93196F5D}" type="presOf" srcId="{8173617A-454C-4422-AEEA-B5D7E22339E0}" destId="{3EC2CD27-845C-4CC6-B7E8-48E6D4643756}" srcOrd="0" destOrd="2" presId="urn:microsoft.com/office/officeart/2005/8/layout/vList6"/>
    <dgm:cxn modelId="{B2DF7FF9-5605-4130-AA78-21669172398E}" srcId="{FD2C9A86-347C-465F-85F8-BC0E36F7219C}" destId="{E8F1890E-346D-4D2F-A9F4-A6734796ED1A}" srcOrd="1" destOrd="0" parTransId="{DA010358-4005-4D1F-BB5D-4A143293213B}" sibTransId="{BA41120B-50CA-4A7F-8267-411661E23CCD}"/>
    <dgm:cxn modelId="{08B77CA5-7D7A-47CB-B7D2-0D1D5CF53AA4}" type="presParOf" srcId="{EA11EAEC-D30E-4DD1-AE81-F09471B848B8}" destId="{C8EC3CC6-7222-48E7-982C-C68857232A14}" srcOrd="0" destOrd="0" presId="urn:microsoft.com/office/officeart/2005/8/layout/vList6"/>
    <dgm:cxn modelId="{C13B787D-1DAB-4615-A5EA-27B9AA651CC0}" type="presParOf" srcId="{C8EC3CC6-7222-48E7-982C-C68857232A14}" destId="{1929A1AD-F9E3-4D6F-BC12-A2F3DE346FF1}" srcOrd="0" destOrd="0" presId="urn:microsoft.com/office/officeart/2005/8/layout/vList6"/>
    <dgm:cxn modelId="{D6E77507-8D10-49B9-84A1-732035FA6BDC}" type="presParOf" srcId="{C8EC3CC6-7222-48E7-982C-C68857232A14}" destId="{2EFFFFD7-EF7E-4849-A90D-31FE658C34BC}" srcOrd="1" destOrd="0" presId="urn:microsoft.com/office/officeart/2005/8/layout/vList6"/>
    <dgm:cxn modelId="{0EE599DD-A07F-4C3D-992A-9CBD3BE5FB53}" type="presParOf" srcId="{EA11EAEC-D30E-4DD1-AE81-F09471B848B8}" destId="{2B34DC27-53AC-4A27-BE49-DFBFF3AEA645}" srcOrd="1" destOrd="0" presId="urn:microsoft.com/office/officeart/2005/8/layout/vList6"/>
    <dgm:cxn modelId="{AC7468AC-1D11-4B7D-98BE-D9B0B70C5304}" type="presParOf" srcId="{EA11EAEC-D30E-4DD1-AE81-F09471B848B8}" destId="{A1CF63FA-AA17-4895-98DE-AFFD80D29445}" srcOrd="2" destOrd="0" presId="urn:microsoft.com/office/officeart/2005/8/layout/vList6"/>
    <dgm:cxn modelId="{3848D7F3-9C78-42C1-BBE8-7E218B8A5C26}" type="presParOf" srcId="{A1CF63FA-AA17-4895-98DE-AFFD80D29445}" destId="{34980A38-040F-4952-B92A-A07F15FB1ECC}" srcOrd="0" destOrd="0" presId="urn:microsoft.com/office/officeart/2005/8/layout/vList6"/>
    <dgm:cxn modelId="{96EF496D-6085-4697-857E-1F4D5AC41FAE}" type="presParOf" srcId="{A1CF63FA-AA17-4895-98DE-AFFD80D29445}" destId="{3EC2CD27-845C-4CC6-B7E8-48E6D4643756}" srcOrd="1" destOrd="0" presId="urn:microsoft.com/office/officeart/2005/8/layout/vList6"/>
    <dgm:cxn modelId="{DABF2FBC-5643-4202-8CE4-B736F95DE8D5}" type="presParOf" srcId="{EA11EAEC-D30E-4DD1-AE81-F09471B848B8}" destId="{FCDE12A5-F5D0-4112-8362-607EC81CE5D9}" srcOrd="3" destOrd="0" presId="urn:microsoft.com/office/officeart/2005/8/layout/vList6"/>
    <dgm:cxn modelId="{4887E1A7-CEBC-4562-AE7F-18984F5631C4}" type="presParOf" srcId="{EA11EAEC-D30E-4DD1-AE81-F09471B848B8}" destId="{CEE1F2E7-ADF2-4741-BB06-1E0B89E60A61}" srcOrd="4" destOrd="0" presId="urn:microsoft.com/office/officeart/2005/8/layout/vList6"/>
    <dgm:cxn modelId="{6530C1C2-A052-4BD3-B729-769C0DA03848}" type="presParOf" srcId="{CEE1F2E7-ADF2-4741-BB06-1E0B89E60A61}" destId="{2AA4335B-801B-4F09-9E2C-892392C4852A}" srcOrd="0" destOrd="0" presId="urn:microsoft.com/office/officeart/2005/8/layout/vList6"/>
    <dgm:cxn modelId="{C281BB4E-C100-4447-90CE-3D0E11A035DF}" type="presParOf" srcId="{CEE1F2E7-ADF2-4741-BB06-1E0B89E60A61}" destId="{03DAC1FC-A909-4A4F-A5CB-7552BAA927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81CBFF-942C-4B22-9214-363D0DB281F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C1C0C80-4130-4F85-9214-7385187BF893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Data prompted*</a:t>
          </a:r>
          <a:endParaRPr lang="en-US" dirty="0"/>
        </a:p>
      </dgm:t>
    </dgm:pt>
    <dgm:pt modelId="{2CA98F78-6BBB-4125-9477-EEC342B3DCF8}" type="parTrans" cxnId="{11784CA3-D273-48E9-975F-F6266EF66A1F}">
      <dgm:prSet/>
      <dgm:spPr/>
      <dgm:t>
        <a:bodyPr/>
        <a:lstStyle/>
        <a:p>
          <a:endParaRPr lang="en-US"/>
        </a:p>
      </dgm:t>
    </dgm:pt>
    <dgm:pt modelId="{7C4739A3-F4FA-456B-AA9C-32279FD305A2}" type="sibTrans" cxnId="{11784CA3-D273-48E9-975F-F6266EF66A1F}">
      <dgm:prSet/>
      <dgm:spPr/>
      <dgm:t>
        <a:bodyPr/>
        <a:lstStyle/>
        <a:p>
          <a:endParaRPr lang="en-US"/>
        </a:p>
      </dgm:t>
    </dgm:pt>
    <dgm:pt modelId="{BF3377F0-B202-4908-AEB9-B69A4620839A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Requested by RCs who set own threshold for compliance</a:t>
          </a:r>
          <a:endParaRPr lang="en-US" dirty="0"/>
        </a:p>
      </dgm:t>
    </dgm:pt>
    <dgm:pt modelId="{05298063-5955-4B1E-B5DE-01B3F4AEF006}" type="parTrans" cxnId="{0B8DB244-B99E-4EA3-9294-FA8CCEE86166}">
      <dgm:prSet/>
      <dgm:spPr/>
      <dgm:t>
        <a:bodyPr/>
        <a:lstStyle/>
        <a:p>
          <a:endParaRPr lang="en-US"/>
        </a:p>
      </dgm:t>
    </dgm:pt>
    <dgm:pt modelId="{36148843-C69E-43A7-B649-A0AF7E2241A0}" type="sibTrans" cxnId="{0B8DB244-B99E-4EA3-9294-FA8CCEE86166}">
      <dgm:prSet/>
      <dgm:spPr/>
      <dgm:t>
        <a:bodyPr/>
        <a:lstStyle/>
        <a:p>
          <a:endParaRPr lang="en-US"/>
        </a:p>
      </dgm:t>
    </dgm:pt>
    <dgm:pt modelId="{57E7C2F0-3214-404F-9FE1-F50A28FB1BF4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Resident survey is main trigger (84%)</a:t>
          </a:r>
          <a:endParaRPr lang="en-US" dirty="0"/>
        </a:p>
      </dgm:t>
    </dgm:pt>
    <dgm:pt modelId="{927B6824-566A-44D4-980D-64FAD05493EB}" type="parTrans" cxnId="{09AA508B-8E06-4340-9503-0A06BAD0DF80}">
      <dgm:prSet/>
      <dgm:spPr/>
      <dgm:t>
        <a:bodyPr/>
        <a:lstStyle/>
        <a:p>
          <a:endParaRPr lang="en-US"/>
        </a:p>
      </dgm:t>
    </dgm:pt>
    <dgm:pt modelId="{AE0975DD-5D40-41D8-BD19-9D8F06EEF70E}" type="sibTrans" cxnId="{09AA508B-8E06-4340-9503-0A06BAD0DF80}">
      <dgm:prSet/>
      <dgm:spPr/>
      <dgm:t>
        <a:bodyPr/>
        <a:lstStyle/>
        <a:p>
          <a:endParaRPr lang="en-US"/>
        </a:p>
      </dgm:t>
    </dgm:pt>
    <dgm:pt modelId="{0E140848-F93D-4221-BFCB-E8C715D2AEA1}">
      <dgm:prSet phldrT="[Text]" phldr="0"/>
      <dgm:spPr/>
      <dgm:t>
        <a:bodyPr/>
        <a:lstStyle/>
        <a:p>
          <a:r>
            <a:rPr lang="en-US" dirty="0">
              <a:latin typeface="Arial" panose="020B0604020202020204"/>
            </a:rPr>
            <a:t>Complaints</a:t>
          </a:r>
          <a:endParaRPr lang="en-US" dirty="0"/>
        </a:p>
      </dgm:t>
    </dgm:pt>
    <dgm:pt modelId="{4418CBC4-FC1E-49E0-9874-743DA3D6E2BA}" type="parTrans" cxnId="{0D4C8A12-AEA3-4046-A1D0-D3A0B3BA434F}">
      <dgm:prSet/>
      <dgm:spPr/>
      <dgm:t>
        <a:bodyPr/>
        <a:lstStyle/>
        <a:p>
          <a:endParaRPr lang="en-US"/>
        </a:p>
      </dgm:t>
    </dgm:pt>
    <dgm:pt modelId="{5AB87B2A-67D5-44F6-9819-014F8A6C3857}" type="sibTrans" cxnId="{0D4C8A12-AEA3-4046-A1D0-D3A0B3BA434F}">
      <dgm:prSet/>
      <dgm:spPr/>
      <dgm:t>
        <a:bodyPr/>
        <a:lstStyle/>
        <a:p>
          <a:endParaRPr lang="en-US"/>
        </a:p>
      </dgm:t>
    </dgm:pt>
    <dgm:pt modelId="{1B1994EC-CC33-49B5-A5F6-76F9C83BAA1A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RC may request site visit following consideration of complaint allegations and SI/program response</a:t>
          </a:r>
          <a:endParaRPr lang="en-US" dirty="0"/>
        </a:p>
      </dgm:t>
    </dgm:pt>
    <dgm:pt modelId="{B2390F86-6C3A-4AC6-87EA-F864C528EC9B}" type="parTrans" cxnId="{F53E77A0-13F2-491D-A3FB-6AD3E5965639}">
      <dgm:prSet/>
      <dgm:spPr/>
      <dgm:t>
        <a:bodyPr/>
        <a:lstStyle/>
        <a:p>
          <a:endParaRPr lang="en-US"/>
        </a:p>
      </dgm:t>
    </dgm:pt>
    <dgm:pt modelId="{0F58EF9A-7D91-47CD-937C-9A6D403B36D5}" type="sibTrans" cxnId="{F53E77A0-13F2-491D-A3FB-6AD3E5965639}">
      <dgm:prSet/>
      <dgm:spPr/>
      <dgm:t>
        <a:bodyPr/>
        <a:lstStyle/>
        <a:p>
          <a:endParaRPr lang="en-US"/>
        </a:p>
      </dgm:t>
    </dgm:pt>
    <dgm:pt modelId="{5AF76B1A-6E68-4F7D-9E79-BCDF75C975B3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Anyone with knowledge of a SI or program may report a training-related issue or allegations of non-compliance w/ ACGME requirements</a:t>
          </a:r>
          <a:endParaRPr lang="en-US" dirty="0"/>
        </a:p>
      </dgm:t>
    </dgm:pt>
    <dgm:pt modelId="{937958C8-FC77-4E81-947A-DB514C411A47}" type="parTrans" cxnId="{B2EBF9F0-2F94-4D97-8724-87A656A709B6}">
      <dgm:prSet/>
      <dgm:spPr/>
      <dgm:t>
        <a:bodyPr/>
        <a:lstStyle/>
        <a:p>
          <a:endParaRPr lang="en-US"/>
        </a:p>
      </dgm:t>
    </dgm:pt>
    <dgm:pt modelId="{17A2A5A1-6DF9-4503-B397-12A6F80FF24A}" type="sibTrans" cxnId="{B2EBF9F0-2F94-4D97-8724-87A656A709B6}">
      <dgm:prSet/>
      <dgm:spPr/>
      <dgm:t>
        <a:bodyPr/>
        <a:lstStyle/>
        <a:p>
          <a:endParaRPr lang="en-US"/>
        </a:p>
      </dgm:t>
    </dgm:pt>
    <dgm:pt modelId="{0E5A113D-0A97-40D7-81AE-CCDC73DF8868}">
      <dgm:prSet phldrT="[Text]" phldr="0"/>
      <dgm:spPr/>
      <dgm:t>
        <a:bodyPr/>
        <a:lstStyle/>
        <a:p>
          <a:r>
            <a:rPr lang="en-US" dirty="0">
              <a:latin typeface="Arial" panose="020B0604020202020204"/>
            </a:rPr>
            <a:t>Probation</a:t>
          </a:r>
          <a:endParaRPr lang="en-US" dirty="0"/>
        </a:p>
      </dgm:t>
    </dgm:pt>
    <dgm:pt modelId="{0AC202F3-9BA2-49D7-BC64-A6FDBFF5D139}" type="parTrans" cxnId="{8F4F3028-CC6D-4645-84C3-F27D45F1EEC6}">
      <dgm:prSet/>
      <dgm:spPr/>
      <dgm:t>
        <a:bodyPr/>
        <a:lstStyle/>
        <a:p>
          <a:endParaRPr lang="en-US"/>
        </a:p>
      </dgm:t>
    </dgm:pt>
    <dgm:pt modelId="{812555B1-279A-44A0-9E90-62E5C882A36C}" type="sibTrans" cxnId="{8F4F3028-CC6D-4645-84C3-F27D45F1EEC6}">
      <dgm:prSet/>
      <dgm:spPr/>
      <dgm:t>
        <a:bodyPr/>
        <a:lstStyle/>
        <a:p>
          <a:endParaRPr lang="en-US"/>
        </a:p>
      </dgm:t>
    </dgm:pt>
    <dgm:pt modelId="{D0C5A1C7-F57C-4036-9C95-63AF2D92A425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SIs or programs w/ probationary accreditation status will need to have a site visit prior to achieving Continued Accreditation (CA) or CA w/ Warning</a:t>
          </a:r>
          <a:endParaRPr lang="en-US" dirty="0"/>
        </a:p>
      </dgm:t>
    </dgm:pt>
    <dgm:pt modelId="{B5DF4E81-6280-442E-A856-B55F08ABFA1C}" type="parTrans" cxnId="{6FAF9460-0749-43F2-9C32-293A17BAACBD}">
      <dgm:prSet/>
      <dgm:spPr/>
      <dgm:t>
        <a:bodyPr/>
        <a:lstStyle/>
        <a:p>
          <a:endParaRPr lang="en-US"/>
        </a:p>
      </dgm:t>
    </dgm:pt>
    <dgm:pt modelId="{3579642F-F47A-4EB9-AFC0-8E2088C02AC1}" type="sibTrans" cxnId="{6FAF9460-0749-43F2-9C32-293A17BAACBD}">
      <dgm:prSet/>
      <dgm:spPr/>
      <dgm:t>
        <a:bodyPr/>
        <a:lstStyle/>
        <a:p>
          <a:endParaRPr lang="en-US"/>
        </a:p>
      </dgm:t>
    </dgm:pt>
    <dgm:pt modelId="{85690E09-C8D2-4806-9363-01C3C8865C74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Usually a team of field representatives conducting site visit</a:t>
          </a:r>
          <a:endParaRPr lang="en-US" dirty="0"/>
        </a:p>
      </dgm:t>
    </dgm:pt>
    <dgm:pt modelId="{20725927-378F-4CBC-876D-C33C2F88A15B}" type="parTrans" cxnId="{F4F6C3AD-1277-4EB2-8363-09AC65FBF62C}">
      <dgm:prSet/>
      <dgm:spPr/>
      <dgm:t>
        <a:bodyPr/>
        <a:lstStyle/>
        <a:p>
          <a:endParaRPr lang="en-US"/>
        </a:p>
      </dgm:t>
    </dgm:pt>
    <dgm:pt modelId="{026F0DD3-84B8-4267-A143-45A3724F8767}" type="sibTrans" cxnId="{F4F6C3AD-1277-4EB2-8363-09AC65FBF62C}">
      <dgm:prSet/>
      <dgm:spPr/>
      <dgm:t>
        <a:bodyPr/>
        <a:lstStyle/>
        <a:p>
          <a:endParaRPr lang="en-US"/>
        </a:p>
      </dgm:t>
    </dgm:pt>
    <dgm:pt modelId="{B2CED450-DDEE-4F9C-95FA-0416199307F2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GMEC oversight of programs important</a:t>
          </a:r>
        </a:p>
      </dgm:t>
    </dgm:pt>
    <dgm:pt modelId="{25DA0160-0919-48B1-AD60-E6F3BC1F312D}" type="parTrans" cxnId="{7E99D48D-6D80-406A-8E81-C6823E5D3626}">
      <dgm:prSet/>
      <dgm:spPr/>
    </dgm:pt>
    <dgm:pt modelId="{F32514B6-7ECB-4B4F-9284-7DFC17663EE1}" type="sibTrans" cxnId="{7E99D48D-6D80-406A-8E81-C6823E5D3626}">
      <dgm:prSet/>
      <dgm:spPr/>
    </dgm:pt>
    <dgm:pt modelId="{1BFBB80F-7024-4F6A-807B-84BA305D4A4D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Other reasons include case logs, board pass rates, faculty survey, scholarly activity, resident/faculty attrition</a:t>
          </a:r>
        </a:p>
      </dgm:t>
    </dgm:pt>
    <dgm:pt modelId="{B160FAC5-6FF0-401C-992F-6570E79C07AB}" type="parTrans" cxnId="{986457EF-B0DD-4D06-8C27-02F529BE0813}">
      <dgm:prSet/>
      <dgm:spPr/>
    </dgm:pt>
    <dgm:pt modelId="{5E83FD96-1FFB-42F0-8916-0A571B7F3A35}" type="sibTrans" cxnId="{986457EF-B0DD-4D06-8C27-02F529BE0813}">
      <dgm:prSet/>
      <dgm:spPr/>
    </dgm:pt>
    <dgm:pt modelId="{CC80EC8B-53C3-448C-BAE5-555A7C93D634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Special Reviews play a role here</a:t>
          </a:r>
        </a:p>
      </dgm:t>
    </dgm:pt>
    <dgm:pt modelId="{80BF9527-0189-4A05-AB28-374F57DFE952}" type="parTrans" cxnId="{7E1CA323-88BD-458F-816F-CFEB4EE12AB6}">
      <dgm:prSet/>
      <dgm:spPr/>
    </dgm:pt>
    <dgm:pt modelId="{F27F8A8A-3E41-4D55-A632-835FC1710EE2}" type="sibTrans" cxnId="{7E1CA323-88BD-458F-816F-CFEB4EE12AB6}">
      <dgm:prSet/>
      <dgm:spPr/>
    </dgm:pt>
    <dgm:pt modelId="{AB5B69D4-D680-44C3-A61C-2758156FBC4D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Focused site visit</a:t>
          </a:r>
        </a:p>
      </dgm:t>
    </dgm:pt>
    <dgm:pt modelId="{E74C0BB5-E42B-4CA1-A6F5-0F0B54B36762}" type="parTrans" cxnId="{395FF8C9-4616-4936-A86A-6C2B78DFDCC4}">
      <dgm:prSet/>
      <dgm:spPr/>
    </dgm:pt>
    <dgm:pt modelId="{013E2A70-7397-49DA-AF8C-B4207ACB138E}" type="sibTrans" cxnId="{395FF8C9-4616-4936-A86A-6C2B78DFDCC4}">
      <dgm:prSet/>
      <dgm:spPr/>
    </dgm:pt>
    <dgm:pt modelId="{E56A3D36-733C-4552-A071-784BE45CD945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Subject to review under core, detail and outcome requirements</a:t>
          </a:r>
        </a:p>
      </dgm:t>
    </dgm:pt>
    <dgm:pt modelId="{626C1B89-3F49-475C-A396-C33C29DDDE03}" type="parTrans" cxnId="{150974F6-7D1A-4361-B76D-96012EA994DE}">
      <dgm:prSet/>
      <dgm:spPr/>
    </dgm:pt>
    <dgm:pt modelId="{5810963F-A30E-4686-A0BA-1C1354A036DF}" type="sibTrans" cxnId="{150974F6-7D1A-4361-B76D-96012EA994DE}">
      <dgm:prSet/>
      <dgm:spPr/>
    </dgm:pt>
    <dgm:pt modelId="{7FD7020B-A1A8-47BF-9B59-86BAE74522F5}" type="pres">
      <dgm:prSet presAssocID="{D181CBFF-942C-4B22-9214-363D0DB281FC}" presName="Name0" presStyleCnt="0">
        <dgm:presLayoutVars>
          <dgm:dir/>
          <dgm:animLvl val="lvl"/>
          <dgm:resizeHandles val="exact"/>
        </dgm:presLayoutVars>
      </dgm:prSet>
      <dgm:spPr/>
    </dgm:pt>
    <dgm:pt modelId="{8A579CF7-7584-4F3B-B68A-E71B4EEA29F1}" type="pres">
      <dgm:prSet presAssocID="{5C1C0C80-4130-4F85-9214-7385187BF893}" presName="composite" presStyleCnt="0"/>
      <dgm:spPr/>
    </dgm:pt>
    <dgm:pt modelId="{087502E3-C379-4C9E-A0E0-3989F5D7F72A}" type="pres">
      <dgm:prSet presAssocID="{5C1C0C80-4130-4F85-9214-7385187BF8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1D5D9F9-43F1-4C15-A692-5516315B89A5}" type="pres">
      <dgm:prSet presAssocID="{5C1C0C80-4130-4F85-9214-7385187BF893}" presName="desTx" presStyleLbl="alignAccFollowNode1" presStyleIdx="0" presStyleCnt="3">
        <dgm:presLayoutVars>
          <dgm:bulletEnabled val="1"/>
        </dgm:presLayoutVars>
      </dgm:prSet>
      <dgm:spPr/>
    </dgm:pt>
    <dgm:pt modelId="{24935B4F-1DA4-4BE0-B13E-5DB290E650B6}" type="pres">
      <dgm:prSet presAssocID="{7C4739A3-F4FA-456B-AA9C-32279FD305A2}" presName="space" presStyleCnt="0"/>
      <dgm:spPr/>
    </dgm:pt>
    <dgm:pt modelId="{B988394A-8E24-4FB5-AF29-E44DF41C5F76}" type="pres">
      <dgm:prSet presAssocID="{0E140848-F93D-4221-BFCB-E8C715D2AEA1}" presName="composite" presStyleCnt="0"/>
      <dgm:spPr/>
    </dgm:pt>
    <dgm:pt modelId="{71846F6F-1EFA-4D1C-9171-82F8D658A3DE}" type="pres">
      <dgm:prSet presAssocID="{0E140848-F93D-4221-BFCB-E8C715D2AEA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73574DC-1BAC-469B-86E7-317F3E552018}" type="pres">
      <dgm:prSet presAssocID="{0E140848-F93D-4221-BFCB-E8C715D2AEA1}" presName="desTx" presStyleLbl="alignAccFollowNode1" presStyleIdx="1" presStyleCnt="3">
        <dgm:presLayoutVars>
          <dgm:bulletEnabled val="1"/>
        </dgm:presLayoutVars>
      </dgm:prSet>
      <dgm:spPr/>
    </dgm:pt>
    <dgm:pt modelId="{BD4F6493-0997-4B57-BEFA-404A7439D20D}" type="pres">
      <dgm:prSet presAssocID="{5AB87B2A-67D5-44F6-9819-014F8A6C3857}" presName="space" presStyleCnt="0"/>
      <dgm:spPr/>
    </dgm:pt>
    <dgm:pt modelId="{555EE95D-2F5B-441A-954F-25BE9A7B4F42}" type="pres">
      <dgm:prSet presAssocID="{0E5A113D-0A97-40D7-81AE-CCDC73DF8868}" presName="composite" presStyleCnt="0"/>
      <dgm:spPr/>
    </dgm:pt>
    <dgm:pt modelId="{3633C629-6909-4FA9-8276-9CEBD75C1D9C}" type="pres">
      <dgm:prSet presAssocID="{0E5A113D-0A97-40D7-81AE-CCDC73DF886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08740C3-5AA6-47E2-AF3A-A16269203CC7}" type="pres">
      <dgm:prSet presAssocID="{0E5A113D-0A97-40D7-81AE-CCDC73DF886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D4C8A12-AEA3-4046-A1D0-D3A0B3BA434F}" srcId="{D181CBFF-942C-4B22-9214-363D0DB281FC}" destId="{0E140848-F93D-4221-BFCB-E8C715D2AEA1}" srcOrd="1" destOrd="0" parTransId="{4418CBC4-FC1E-49E0-9874-743DA3D6E2BA}" sibTransId="{5AB87B2A-67D5-44F6-9819-014F8A6C3857}"/>
    <dgm:cxn modelId="{574D871D-9839-407D-ADF4-FAE457825B0D}" type="presOf" srcId="{0E5A113D-0A97-40D7-81AE-CCDC73DF8868}" destId="{3633C629-6909-4FA9-8276-9CEBD75C1D9C}" srcOrd="0" destOrd="0" presId="urn:microsoft.com/office/officeart/2005/8/layout/hList1"/>
    <dgm:cxn modelId="{0A2C5221-ED04-4435-A3DC-D3ECDD139B1B}" type="presOf" srcId="{B2CED450-DDEE-4F9C-95FA-0416199307F2}" destId="{01D5D9F9-43F1-4C15-A692-5516315B89A5}" srcOrd="0" destOrd="3" presId="urn:microsoft.com/office/officeart/2005/8/layout/hList1"/>
    <dgm:cxn modelId="{7E1CA323-88BD-458F-816F-CFEB4EE12AB6}" srcId="{5C1C0C80-4130-4F85-9214-7385187BF893}" destId="{CC80EC8B-53C3-448C-BAE5-555A7C93D634}" srcOrd="4" destOrd="0" parTransId="{80BF9527-0189-4A05-AB28-374F57DFE952}" sibTransId="{F27F8A8A-3E41-4D55-A632-835FC1710EE2}"/>
    <dgm:cxn modelId="{8F4F3028-CC6D-4645-84C3-F27D45F1EEC6}" srcId="{D181CBFF-942C-4B22-9214-363D0DB281FC}" destId="{0E5A113D-0A97-40D7-81AE-CCDC73DF8868}" srcOrd="2" destOrd="0" parTransId="{0AC202F3-9BA2-49D7-BC64-A6FDBFF5D139}" sibTransId="{812555B1-279A-44A0-9E90-62E5C882A36C}"/>
    <dgm:cxn modelId="{A214EF2E-C5B1-46ED-BDDB-0F66A04C43AE}" type="presOf" srcId="{AB5B69D4-D680-44C3-A61C-2758156FBC4D}" destId="{D73574DC-1BAC-469B-86E7-317F3E552018}" srcOrd="0" destOrd="1" presId="urn:microsoft.com/office/officeart/2005/8/layout/hList1"/>
    <dgm:cxn modelId="{EE78913C-3817-4C87-BC0E-86B33AFAF3E9}" type="presOf" srcId="{1BFBB80F-7024-4F6A-807B-84BA305D4A4D}" destId="{01D5D9F9-43F1-4C15-A692-5516315B89A5}" srcOrd="0" destOrd="2" presId="urn:microsoft.com/office/officeart/2005/8/layout/hList1"/>
    <dgm:cxn modelId="{6FAF9460-0749-43F2-9C32-293A17BAACBD}" srcId="{0E5A113D-0A97-40D7-81AE-CCDC73DF8868}" destId="{D0C5A1C7-F57C-4036-9C95-63AF2D92A425}" srcOrd="0" destOrd="0" parTransId="{B5DF4E81-6280-442E-A856-B55F08ABFA1C}" sibTransId="{3579642F-F47A-4EB9-AFC0-8E2088C02AC1}"/>
    <dgm:cxn modelId="{0B8DB244-B99E-4EA3-9294-FA8CCEE86166}" srcId="{5C1C0C80-4130-4F85-9214-7385187BF893}" destId="{BF3377F0-B202-4908-AEB9-B69A4620839A}" srcOrd="0" destOrd="0" parTransId="{05298063-5955-4B1E-B5DE-01B3F4AEF006}" sibTransId="{36148843-C69E-43A7-B649-A0AF7E2241A0}"/>
    <dgm:cxn modelId="{BD140468-28C5-48DD-A6F3-4B87FA1CBF87}" type="presOf" srcId="{57E7C2F0-3214-404F-9FE1-F50A28FB1BF4}" destId="{01D5D9F9-43F1-4C15-A692-5516315B89A5}" srcOrd="0" destOrd="1" presId="urn:microsoft.com/office/officeart/2005/8/layout/hList1"/>
    <dgm:cxn modelId="{87BA1570-A7B6-4425-AAD5-6F227CF858BB}" type="presOf" srcId="{E56A3D36-733C-4552-A071-784BE45CD945}" destId="{108740C3-5AA6-47E2-AF3A-A16269203CC7}" srcOrd="0" destOrd="2" presId="urn:microsoft.com/office/officeart/2005/8/layout/hList1"/>
    <dgm:cxn modelId="{4DD32254-4146-4CB3-BFC4-7A46C5021ADB}" type="presOf" srcId="{0E140848-F93D-4221-BFCB-E8C715D2AEA1}" destId="{71846F6F-1EFA-4D1C-9171-82F8D658A3DE}" srcOrd="0" destOrd="0" presId="urn:microsoft.com/office/officeart/2005/8/layout/hList1"/>
    <dgm:cxn modelId="{96124B56-90EE-4223-8038-B76245BE1B18}" type="presOf" srcId="{85690E09-C8D2-4806-9363-01C3C8865C74}" destId="{108740C3-5AA6-47E2-AF3A-A16269203CC7}" srcOrd="0" destOrd="1" presId="urn:microsoft.com/office/officeart/2005/8/layout/hList1"/>
    <dgm:cxn modelId="{7B524E7D-C6DE-40E3-B86D-9D23BEE20010}" type="presOf" srcId="{1B1994EC-CC33-49B5-A5F6-76F9C83BAA1A}" destId="{D73574DC-1BAC-469B-86E7-317F3E552018}" srcOrd="0" destOrd="0" presId="urn:microsoft.com/office/officeart/2005/8/layout/hList1"/>
    <dgm:cxn modelId="{1641428A-E4BE-4DB5-8E83-B41A8FE7E654}" type="presOf" srcId="{BF3377F0-B202-4908-AEB9-B69A4620839A}" destId="{01D5D9F9-43F1-4C15-A692-5516315B89A5}" srcOrd="0" destOrd="0" presId="urn:microsoft.com/office/officeart/2005/8/layout/hList1"/>
    <dgm:cxn modelId="{09AA508B-8E06-4340-9503-0A06BAD0DF80}" srcId="{5C1C0C80-4130-4F85-9214-7385187BF893}" destId="{57E7C2F0-3214-404F-9FE1-F50A28FB1BF4}" srcOrd="1" destOrd="0" parTransId="{927B6824-566A-44D4-980D-64FAD05493EB}" sibTransId="{AE0975DD-5D40-41D8-BD19-9D8F06EEF70E}"/>
    <dgm:cxn modelId="{7E99D48D-6D80-406A-8E81-C6823E5D3626}" srcId="{5C1C0C80-4130-4F85-9214-7385187BF893}" destId="{B2CED450-DDEE-4F9C-95FA-0416199307F2}" srcOrd="3" destOrd="0" parTransId="{25DA0160-0919-48B1-AD60-E6F3BC1F312D}" sibTransId="{F32514B6-7ECB-4B4F-9284-7DFC17663EE1}"/>
    <dgm:cxn modelId="{F53E77A0-13F2-491D-A3FB-6AD3E5965639}" srcId="{0E140848-F93D-4221-BFCB-E8C715D2AEA1}" destId="{1B1994EC-CC33-49B5-A5F6-76F9C83BAA1A}" srcOrd="0" destOrd="0" parTransId="{B2390F86-6C3A-4AC6-87EA-F864C528EC9B}" sibTransId="{0F58EF9A-7D91-47CD-937C-9A6D403B36D5}"/>
    <dgm:cxn modelId="{11784CA3-D273-48E9-975F-F6266EF66A1F}" srcId="{D181CBFF-942C-4B22-9214-363D0DB281FC}" destId="{5C1C0C80-4130-4F85-9214-7385187BF893}" srcOrd="0" destOrd="0" parTransId="{2CA98F78-6BBB-4125-9477-EEC342B3DCF8}" sibTransId="{7C4739A3-F4FA-456B-AA9C-32279FD305A2}"/>
    <dgm:cxn modelId="{F4F6C3AD-1277-4EB2-8363-09AC65FBF62C}" srcId="{0E5A113D-0A97-40D7-81AE-CCDC73DF8868}" destId="{85690E09-C8D2-4806-9363-01C3C8865C74}" srcOrd="1" destOrd="0" parTransId="{20725927-378F-4CBC-876D-C33C2F88A15B}" sibTransId="{026F0DD3-84B8-4267-A143-45A3724F8767}"/>
    <dgm:cxn modelId="{6806E1BB-3C63-4632-A5F2-7F1B5BB7EFEE}" type="presOf" srcId="{D0C5A1C7-F57C-4036-9C95-63AF2D92A425}" destId="{108740C3-5AA6-47E2-AF3A-A16269203CC7}" srcOrd="0" destOrd="0" presId="urn:microsoft.com/office/officeart/2005/8/layout/hList1"/>
    <dgm:cxn modelId="{395FF8C9-4616-4936-A86A-6C2B78DFDCC4}" srcId="{0E140848-F93D-4221-BFCB-E8C715D2AEA1}" destId="{AB5B69D4-D680-44C3-A61C-2758156FBC4D}" srcOrd="1" destOrd="0" parTransId="{E74C0BB5-E42B-4CA1-A6F5-0F0B54B36762}" sibTransId="{013E2A70-7397-49DA-AF8C-B4207ACB138E}"/>
    <dgm:cxn modelId="{FA76C1D1-4D48-4073-A9E3-02EC3CEF7737}" type="presOf" srcId="{5C1C0C80-4130-4F85-9214-7385187BF893}" destId="{087502E3-C379-4C9E-A0E0-3989F5D7F72A}" srcOrd="0" destOrd="0" presId="urn:microsoft.com/office/officeart/2005/8/layout/hList1"/>
    <dgm:cxn modelId="{FD14B5E8-7250-4967-94FE-7B131DA88B91}" type="presOf" srcId="{CC80EC8B-53C3-448C-BAE5-555A7C93D634}" destId="{01D5D9F9-43F1-4C15-A692-5516315B89A5}" srcOrd="0" destOrd="4" presId="urn:microsoft.com/office/officeart/2005/8/layout/hList1"/>
    <dgm:cxn modelId="{986457EF-B0DD-4D06-8C27-02F529BE0813}" srcId="{5C1C0C80-4130-4F85-9214-7385187BF893}" destId="{1BFBB80F-7024-4F6A-807B-84BA305D4A4D}" srcOrd="2" destOrd="0" parTransId="{B160FAC5-6FF0-401C-992F-6570E79C07AB}" sibTransId="{5E83FD96-1FFB-42F0-8916-0A571B7F3A35}"/>
    <dgm:cxn modelId="{2E9012F0-9FFB-4AEE-A182-E7CB9F5B91CE}" type="presOf" srcId="{5AF76B1A-6E68-4F7D-9E79-BCDF75C975B3}" destId="{D73574DC-1BAC-469B-86E7-317F3E552018}" srcOrd="0" destOrd="2" presId="urn:microsoft.com/office/officeart/2005/8/layout/hList1"/>
    <dgm:cxn modelId="{B2EBF9F0-2F94-4D97-8724-87A656A709B6}" srcId="{0E140848-F93D-4221-BFCB-E8C715D2AEA1}" destId="{5AF76B1A-6E68-4F7D-9E79-BCDF75C975B3}" srcOrd="2" destOrd="0" parTransId="{937958C8-FC77-4E81-947A-DB514C411A47}" sibTransId="{17A2A5A1-6DF9-4503-B397-12A6F80FF24A}"/>
    <dgm:cxn modelId="{5D045BF1-A20D-4472-BB12-4E7249267C45}" type="presOf" srcId="{D181CBFF-942C-4B22-9214-363D0DB281FC}" destId="{7FD7020B-A1A8-47BF-9B59-86BAE74522F5}" srcOrd="0" destOrd="0" presId="urn:microsoft.com/office/officeart/2005/8/layout/hList1"/>
    <dgm:cxn modelId="{150974F6-7D1A-4361-B76D-96012EA994DE}" srcId="{0E5A113D-0A97-40D7-81AE-CCDC73DF8868}" destId="{E56A3D36-733C-4552-A071-784BE45CD945}" srcOrd="2" destOrd="0" parTransId="{626C1B89-3F49-475C-A396-C33C29DDDE03}" sibTransId="{5810963F-A30E-4686-A0BA-1C1354A036DF}"/>
    <dgm:cxn modelId="{9210BA0D-F989-497E-B13B-C8519C167C1F}" type="presParOf" srcId="{7FD7020B-A1A8-47BF-9B59-86BAE74522F5}" destId="{8A579CF7-7584-4F3B-B68A-E71B4EEA29F1}" srcOrd="0" destOrd="0" presId="urn:microsoft.com/office/officeart/2005/8/layout/hList1"/>
    <dgm:cxn modelId="{B21A0AFD-68AE-4D01-9347-9341E83F2530}" type="presParOf" srcId="{8A579CF7-7584-4F3B-B68A-E71B4EEA29F1}" destId="{087502E3-C379-4C9E-A0E0-3989F5D7F72A}" srcOrd="0" destOrd="0" presId="urn:microsoft.com/office/officeart/2005/8/layout/hList1"/>
    <dgm:cxn modelId="{037D3306-8471-4797-9C49-B87DC157C89D}" type="presParOf" srcId="{8A579CF7-7584-4F3B-B68A-E71B4EEA29F1}" destId="{01D5D9F9-43F1-4C15-A692-5516315B89A5}" srcOrd="1" destOrd="0" presId="urn:microsoft.com/office/officeart/2005/8/layout/hList1"/>
    <dgm:cxn modelId="{077FAF48-AD31-4673-8FE3-FAB44EB6B9D1}" type="presParOf" srcId="{7FD7020B-A1A8-47BF-9B59-86BAE74522F5}" destId="{24935B4F-1DA4-4BE0-B13E-5DB290E650B6}" srcOrd="1" destOrd="0" presId="urn:microsoft.com/office/officeart/2005/8/layout/hList1"/>
    <dgm:cxn modelId="{CA841E49-9EB2-49E4-B7C7-473A2C958B98}" type="presParOf" srcId="{7FD7020B-A1A8-47BF-9B59-86BAE74522F5}" destId="{B988394A-8E24-4FB5-AF29-E44DF41C5F76}" srcOrd="2" destOrd="0" presId="urn:microsoft.com/office/officeart/2005/8/layout/hList1"/>
    <dgm:cxn modelId="{28119534-BD0E-4D28-930F-38CD36269F60}" type="presParOf" srcId="{B988394A-8E24-4FB5-AF29-E44DF41C5F76}" destId="{71846F6F-1EFA-4D1C-9171-82F8D658A3DE}" srcOrd="0" destOrd="0" presId="urn:microsoft.com/office/officeart/2005/8/layout/hList1"/>
    <dgm:cxn modelId="{25316B7E-B6A5-4197-9C3B-3B017E285760}" type="presParOf" srcId="{B988394A-8E24-4FB5-AF29-E44DF41C5F76}" destId="{D73574DC-1BAC-469B-86E7-317F3E552018}" srcOrd="1" destOrd="0" presId="urn:microsoft.com/office/officeart/2005/8/layout/hList1"/>
    <dgm:cxn modelId="{24F25286-DBFA-47E0-A4B2-7A0A992DF17E}" type="presParOf" srcId="{7FD7020B-A1A8-47BF-9B59-86BAE74522F5}" destId="{BD4F6493-0997-4B57-BEFA-404A7439D20D}" srcOrd="3" destOrd="0" presId="urn:microsoft.com/office/officeart/2005/8/layout/hList1"/>
    <dgm:cxn modelId="{447A3BB8-69E9-4E5D-B8EF-941ABC554D3D}" type="presParOf" srcId="{7FD7020B-A1A8-47BF-9B59-86BAE74522F5}" destId="{555EE95D-2F5B-441A-954F-25BE9A7B4F42}" srcOrd="4" destOrd="0" presId="urn:microsoft.com/office/officeart/2005/8/layout/hList1"/>
    <dgm:cxn modelId="{1069847E-2977-4906-B14A-B22E150ACF40}" type="presParOf" srcId="{555EE95D-2F5B-441A-954F-25BE9A7B4F42}" destId="{3633C629-6909-4FA9-8276-9CEBD75C1D9C}" srcOrd="0" destOrd="0" presId="urn:microsoft.com/office/officeart/2005/8/layout/hList1"/>
    <dgm:cxn modelId="{B7ED3EFF-4F3C-4ED9-AEFE-7AED2AF0A6F4}" type="presParOf" srcId="{555EE95D-2F5B-441A-954F-25BE9A7B4F42}" destId="{108740C3-5AA6-47E2-AF3A-A16269203C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546EE6-5074-43AC-A433-6E945E36D69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8ADB2E-FA58-4664-A230-3EF8A8E1063D}">
      <dgm:prSet/>
      <dgm:spPr/>
      <dgm:t>
        <a:bodyPr/>
        <a:lstStyle/>
        <a:p>
          <a:r>
            <a:rPr lang="en-US" dirty="0"/>
            <a:t>More flexibility with the order and start times</a:t>
          </a:r>
        </a:p>
      </dgm:t>
    </dgm:pt>
    <dgm:pt modelId="{0D367E5B-561C-4FB8-BACC-0FBB32A2F5ED}" type="parTrans" cxnId="{A7E01CB0-68E0-4B3A-B255-2E34412D3318}">
      <dgm:prSet/>
      <dgm:spPr/>
      <dgm:t>
        <a:bodyPr/>
        <a:lstStyle/>
        <a:p>
          <a:endParaRPr lang="en-US"/>
        </a:p>
      </dgm:t>
    </dgm:pt>
    <dgm:pt modelId="{4CBD43B9-9536-4B80-9FA0-970BE0BB86F4}" type="sibTrans" cxnId="{A7E01CB0-68E0-4B3A-B255-2E34412D3318}">
      <dgm:prSet/>
      <dgm:spPr/>
      <dgm:t>
        <a:bodyPr/>
        <a:lstStyle/>
        <a:p>
          <a:endParaRPr lang="en-US"/>
        </a:p>
      </dgm:t>
    </dgm:pt>
    <dgm:pt modelId="{661CC627-BC96-4272-B6D2-2EF9F1ECF33D}">
      <dgm:prSet/>
      <dgm:spPr/>
      <dgm:t>
        <a:bodyPr/>
        <a:lstStyle/>
        <a:p>
          <a:r>
            <a:rPr lang="en-US"/>
            <a:t>Increase in communication prior to site visit</a:t>
          </a:r>
        </a:p>
      </dgm:t>
    </dgm:pt>
    <dgm:pt modelId="{B914297C-A71A-4348-A8FB-A13C50EBB8EE}" type="parTrans" cxnId="{865262DE-BA5C-4166-8EE2-EC1844366540}">
      <dgm:prSet/>
      <dgm:spPr/>
      <dgm:t>
        <a:bodyPr/>
        <a:lstStyle/>
        <a:p>
          <a:endParaRPr lang="en-US"/>
        </a:p>
      </dgm:t>
    </dgm:pt>
    <dgm:pt modelId="{A3C09107-70A5-4B28-A0EE-3844C5A255E9}" type="sibTrans" cxnId="{865262DE-BA5C-4166-8EE2-EC1844366540}">
      <dgm:prSet/>
      <dgm:spPr/>
      <dgm:t>
        <a:bodyPr/>
        <a:lstStyle/>
        <a:p>
          <a:endParaRPr lang="en-US"/>
        </a:p>
      </dgm:t>
    </dgm:pt>
    <dgm:pt modelId="{C609728B-4AAF-4F7D-90CF-B7A1A10CDA1E}">
      <dgm:prSet/>
      <dgm:spPr/>
      <dgm:t>
        <a:bodyPr/>
        <a:lstStyle/>
        <a:p>
          <a:r>
            <a:rPr lang="en-US" dirty="0"/>
            <a:t>Checking Zoom connections</a:t>
          </a:r>
        </a:p>
      </dgm:t>
    </dgm:pt>
    <dgm:pt modelId="{7D5F568B-0ED8-4A7C-A170-9528ED15BF37}" type="parTrans" cxnId="{C961766F-DF3D-4C46-B0E4-19730C83F047}">
      <dgm:prSet/>
      <dgm:spPr/>
      <dgm:t>
        <a:bodyPr/>
        <a:lstStyle/>
        <a:p>
          <a:endParaRPr lang="en-US"/>
        </a:p>
      </dgm:t>
    </dgm:pt>
    <dgm:pt modelId="{5BA36F49-4023-40F9-A97F-2F0F609F343B}" type="sibTrans" cxnId="{C961766F-DF3D-4C46-B0E4-19730C83F047}">
      <dgm:prSet/>
      <dgm:spPr/>
      <dgm:t>
        <a:bodyPr/>
        <a:lstStyle/>
        <a:p>
          <a:endParaRPr lang="en-US"/>
        </a:p>
      </dgm:t>
    </dgm:pt>
    <dgm:pt modelId="{16668CD2-CEAE-4035-8BB5-39496937BC30}">
      <dgm:prSet/>
      <dgm:spPr/>
      <dgm:t>
        <a:bodyPr/>
        <a:lstStyle/>
        <a:p>
          <a:r>
            <a:rPr lang="en-US"/>
            <a:t>Providing guidance as to additional documents/concerns prior to site visit</a:t>
          </a:r>
        </a:p>
      </dgm:t>
    </dgm:pt>
    <dgm:pt modelId="{A7808332-B2EF-4AB7-8AD6-0F9D778E0D2D}" type="parTrans" cxnId="{7F7ED4F0-DB54-4BAD-A5A4-64B2CC3BDA67}">
      <dgm:prSet/>
      <dgm:spPr/>
      <dgm:t>
        <a:bodyPr/>
        <a:lstStyle/>
        <a:p>
          <a:endParaRPr lang="en-US"/>
        </a:p>
      </dgm:t>
    </dgm:pt>
    <dgm:pt modelId="{2D6AA1E6-4BBB-438C-96EA-704140960DB8}" type="sibTrans" cxnId="{7F7ED4F0-DB54-4BAD-A5A4-64B2CC3BDA67}">
      <dgm:prSet/>
      <dgm:spPr/>
      <dgm:t>
        <a:bodyPr/>
        <a:lstStyle/>
        <a:p>
          <a:endParaRPr lang="en-US"/>
        </a:p>
      </dgm:t>
    </dgm:pt>
    <dgm:pt modelId="{B5E5D879-CC2C-442F-A587-B91F683A9D5B}">
      <dgm:prSet/>
      <dgm:spPr/>
      <dgm:t>
        <a:bodyPr/>
        <a:lstStyle/>
        <a:p>
          <a:r>
            <a:rPr lang="en-US"/>
            <a:t>Grouping site visits – much harder to predict</a:t>
          </a:r>
        </a:p>
      </dgm:t>
    </dgm:pt>
    <dgm:pt modelId="{A85E14BF-C586-4CE2-BF16-DD45C7F44E5D}" type="parTrans" cxnId="{A61AD6AE-34DE-4192-AAEA-5CB8F480F2F6}">
      <dgm:prSet/>
      <dgm:spPr/>
      <dgm:t>
        <a:bodyPr/>
        <a:lstStyle/>
        <a:p>
          <a:endParaRPr lang="en-US"/>
        </a:p>
      </dgm:t>
    </dgm:pt>
    <dgm:pt modelId="{F00DD058-E907-494E-A9C9-C871465DE111}" type="sibTrans" cxnId="{A61AD6AE-34DE-4192-AAEA-5CB8F480F2F6}">
      <dgm:prSet/>
      <dgm:spPr/>
      <dgm:t>
        <a:bodyPr/>
        <a:lstStyle/>
        <a:p>
          <a:endParaRPr lang="en-US"/>
        </a:p>
      </dgm:t>
    </dgm:pt>
    <dgm:pt modelId="{163557D2-5CBA-485B-B4CB-77D225A24E86}">
      <dgm:prSet/>
      <dgm:spPr/>
      <dgm:t>
        <a:bodyPr/>
        <a:lstStyle/>
        <a:p>
          <a:r>
            <a:rPr lang="en-US"/>
            <a:t>Same SI, but different site visitors in same week</a:t>
          </a:r>
        </a:p>
      </dgm:t>
    </dgm:pt>
    <dgm:pt modelId="{64D33D06-D359-4EAB-92B6-1A6AF3481A75}" type="parTrans" cxnId="{1D1425F8-5F8F-4615-A1F5-4FDB21D77384}">
      <dgm:prSet/>
      <dgm:spPr/>
      <dgm:t>
        <a:bodyPr/>
        <a:lstStyle/>
        <a:p>
          <a:endParaRPr lang="en-US"/>
        </a:p>
      </dgm:t>
    </dgm:pt>
    <dgm:pt modelId="{45CC6FE6-84E9-48FE-9039-9FC4A082362C}" type="sibTrans" cxnId="{1D1425F8-5F8F-4615-A1F5-4FDB21D77384}">
      <dgm:prSet/>
      <dgm:spPr/>
      <dgm:t>
        <a:bodyPr/>
        <a:lstStyle/>
        <a:p>
          <a:endParaRPr lang="en-US"/>
        </a:p>
      </dgm:t>
    </dgm:pt>
    <dgm:pt modelId="{141AD275-5D5E-4FE0-8D4F-BC8AA81E2E88}">
      <dgm:prSet/>
      <dgm:spPr/>
      <dgm:t>
        <a:bodyPr/>
        <a:lstStyle/>
        <a:p>
          <a:r>
            <a:rPr lang="en-US"/>
            <a:t>Same SI, same site visitor for several different programs spread out over 6-8 weeks</a:t>
          </a:r>
        </a:p>
      </dgm:t>
    </dgm:pt>
    <dgm:pt modelId="{BD678FE1-F80C-44B1-B24D-52ABBD51E4C5}" type="parTrans" cxnId="{1EFE0C45-B893-4943-A4A8-ECDE2B4BA285}">
      <dgm:prSet/>
      <dgm:spPr/>
      <dgm:t>
        <a:bodyPr/>
        <a:lstStyle/>
        <a:p>
          <a:endParaRPr lang="en-US"/>
        </a:p>
      </dgm:t>
    </dgm:pt>
    <dgm:pt modelId="{D9D42E3E-1D29-49D5-99E3-BF3B4DE188C2}" type="sibTrans" cxnId="{1EFE0C45-B893-4943-A4A8-ECDE2B4BA285}">
      <dgm:prSet/>
      <dgm:spPr/>
      <dgm:t>
        <a:bodyPr/>
        <a:lstStyle/>
        <a:p>
          <a:endParaRPr lang="en-US"/>
        </a:p>
      </dgm:t>
    </dgm:pt>
    <dgm:pt modelId="{D6E2AF6B-F76A-425D-80CF-0A84F49F3746}">
      <dgm:prSet/>
      <dgm:spPr/>
      <dgm:t>
        <a:bodyPr/>
        <a:lstStyle/>
        <a:p>
          <a:r>
            <a:rPr lang="en-US" dirty="0"/>
            <a:t>time zones are important</a:t>
          </a:r>
        </a:p>
      </dgm:t>
    </dgm:pt>
    <dgm:pt modelId="{FB519FDC-98DC-4EDF-B0D1-5F957DD8D9FA}" type="parTrans" cxnId="{29581C42-586B-40B9-9EBB-1BA20615B22C}">
      <dgm:prSet/>
      <dgm:spPr/>
      <dgm:t>
        <a:bodyPr/>
        <a:lstStyle/>
        <a:p>
          <a:endParaRPr lang="en-US"/>
        </a:p>
      </dgm:t>
    </dgm:pt>
    <dgm:pt modelId="{38D477CD-6DF3-417F-8668-BC03A95ABA29}" type="sibTrans" cxnId="{29581C42-586B-40B9-9EBB-1BA20615B22C}">
      <dgm:prSet/>
      <dgm:spPr/>
      <dgm:t>
        <a:bodyPr/>
        <a:lstStyle/>
        <a:p>
          <a:endParaRPr lang="en-US"/>
        </a:p>
      </dgm:t>
    </dgm:pt>
    <dgm:pt modelId="{1A19C46F-52FA-42EC-8E2D-C27AA09453BF}" type="pres">
      <dgm:prSet presAssocID="{5F546EE6-5074-43AC-A433-6E945E36D69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8396D26-5282-41F0-B66A-2D34AFF981B8}" type="pres">
      <dgm:prSet presAssocID="{208ADB2E-FA58-4664-A230-3EF8A8E1063D}" presName="root1" presStyleCnt="0"/>
      <dgm:spPr/>
    </dgm:pt>
    <dgm:pt modelId="{CE7CC772-C48B-4419-8527-525AE557098C}" type="pres">
      <dgm:prSet presAssocID="{208ADB2E-FA58-4664-A230-3EF8A8E1063D}" presName="LevelOneTextNode" presStyleLbl="node0" presStyleIdx="0" presStyleCnt="3">
        <dgm:presLayoutVars>
          <dgm:chPref val="3"/>
        </dgm:presLayoutVars>
      </dgm:prSet>
      <dgm:spPr/>
    </dgm:pt>
    <dgm:pt modelId="{0810F5D2-7B07-4714-8A32-9A237B2FF195}" type="pres">
      <dgm:prSet presAssocID="{208ADB2E-FA58-4664-A230-3EF8A8E1063D}" presName="level2hierChild" presStyleCnt="0"/>
      <dgm:spPr/>
    </dgm:pt>
    <dgm:pt modelId="{C34F887D-FBDE-46D8-9B1F-5A52588EEB75}" type="pres">
      <dgm:prSet presAssocID="{FB519FDC-98DC-4EDF-B0D1-5F957DD8D9FA}" presName="conn2-1" presStyleLbl="parChTrans1D2" presStyleIdx="0" presStyleCnt="5"/>
      <dgm:spPr/>
    </dgm:pt>
    <dgm:pt modelId="{64CD49C4-705A-4947-B21F-3FA588906767}" type="pres">
      <dgm:prSet presAssocID="{FB519FDC-98DC-4EDF-B0D1-5F957DD8D9FA}" presName="connTx" presStyleLbl="parChTrans1D2" presStyleIdx="0" presStyleCnt="5"/>
      <dgm:spPr/>
    </dgm:pt>
    <dgm:pt modelId="{58C287AB-0B3F-47FB-88EE-1A3980D194BD}" type="pres">
      <dgm:prSet presAssocID="{D6E2AF6B-F76A-425D-80CF-0A84F49F3746}" presName="root2" presStyleCnt="0"/>
      <dgm:spPr/>
    </dgm:pt>
    <dgm:pt modelId="{0D6805D6-3742-4BDF-B084-AD2B20197E3E}" type="pres">
      <dgm:prSet presAssocID="{D6E2AF6B-F76A-425D-80CF-0A84F49F3746}" presName="LevelTwoTextNode" presStyleLbl="node2" presStyleIdx="0" presStyleCnt="5">
        <dgm:presLayoutVars>
          <dgm:chPref val="3"/>
        </dgm:presLayoutVars>
      </dgm:prSet>
      <dgm:spPr/>
    </dgm:pt>
    <dgm:pt modelId="{1291CFD8-288D-4F86-8094-D7EDDEE1FB4A}" type="pres">
      <dgm:prSet presAssocID="{D6E2AF6B-F76A-425D-80CF-0A84F49F3746}" presName="level3hierChild" presStyleCnt="0"/>
      <dgm:spPr/>
    </dgm:pt>
    <dgm:pt modelId="{CBEA6CE0-3058-4228-927F-83F371B0C65E}" type="pres">
      <dgm:prSet presAssocID="{661CC627-BC96-4272-B6D2-2EF9F1ECF33D}" presName="root1" presStyleCnt="0"/>
      <dgm:spPr/>
    </dgm:pt>
    <dgm:pt modelId="{65B7CDE4-F95A-45E0-9F38-980606D77AB4}" type="pres">
      <dgm:prSet presAssocID="{661CC627-BC96-4272-B6D2-2EF9F1ECF33D}" presName="LevelOneTextNode" presStyleLbl="node0" presStyleIdx="1" presStyleCnt="3">
        <dgm:presLayoutVars>
          <dgm:chPref val="3"/>
        </dgm:presLayoutVars>
      </dgm:prSet>
      <dgm:spPr/>
    </dgm:pt>
    <dgm:pt modelId="{65794E28-36D5-44F9-B39D-9C72FA04B40B}" type="pres">
      <dgm:prSet presAssocID="{661CC627-BC96-4272-B6D2-2EF9F1ECF33D}" presName="level2hierChild" presStyleCnt="0"/>
      <dgm:spPr/>
    </dgm:pt>
    <dgm:pt modelId="{B5FC69AB-6C53-403D-BB53-03E2A96AA958}" type="pres">
      <dgm:prSet presAssocID="{7D5F568B-0ED8-4A7C-A170-9528ED15BF37}" presName="conn2-1" presStyleLbl="parChTrans1D2" presStyleIdx="1" presStyleCnt="5"/>
      <dgm:spPr/>
    </dgm:pt>
    <dgm:pt modelId="{73FFDE27-B132-4539-A63D-770B3C62D080}" type="pres">
      <dgm:prSet presAssocID="{7D5F568B-0ED8-4A7C-A170-9528ED15BF37}" presName="connTx" presStyleLbl="parChTrans1D2" presStyleIdx="1" presStyleCnt="5"/>
      <dgm:spPr/>
    </dgm:pt>
    <dgm:pt modelId="{D1AFFD16-37D5-4923-9AF6-B1A7D440A68C}" type="pres">
      <dgm:prSet presAssocID="{C609728B-4AAF-4F7D-90CF-B7A1A10CDA1E}" presName="root2" presStyleCnt="0"/>
      <dgm:spPr/>
    </dgm:pt>
    <dgm:pt modelId="{43EB2C47-B4D8-45DD-B404-169F353AA2E9}" type="pres">
      <dgm:prSet presAssocID="{C609728B-4AAF-4F7D-90CF-B7A1A10CDA1E}" presName="LevelTwoTextNode" presStyleLbl="node2" presStyleIdx="1" presStyleCnt="5">
        <dgm:presLayoutVars>
          <dgm:chPref val="3"/>
        </dgm:presLayoutVars>
      </dgm:prSet>
      <dgm:spPr/>
    </dgm:pt>
    <dgm:pt modelId="{3BE7A553-C8A4-4B3E-9812-EC08F40356A8}" type="pres">
      <dgm:prSet presAssocID="{C609728B-4AAF-4F7D-90CF-B7A1A10CDA1E}" presName="level3hierChild" presStyleCnt="0"/>
      <dgm:spPr/>
    </dgm:pt>
    <dgm:pt modelId="{4EE4E120-838A-4B22-A6DE-079686C67CC0}" type="pres">
      <dgm:prSet presAssocID="{A7808332-B2EF-4AB7-8AD6-0F9D778E0D2D}" presName="conn2-1" presStyleLbl="parChTrans1D2" presStyleIdx="2" presStyleCnt="5"/>
      <dgm:spPr/>
    </dgm:pt>
    <dgm:pt modelId="{F7C207F9-DE9E-4101-AE6C-4D4905F7534B}" type="pres">
      <dgm:prSet presAssocID="{A7808332-B2EF-4AB7-8AD6-0F9D778E0D2D}" presName="connTx" presStyleLbl="parChTrans1D2" presStyleIdx="2" presStyleCnt="5"/>
      <dgm:spPr/>
    </dgm:pt>
    <dgm:pt modelId="{80AE5F40-C515-4394-A1D0-742994C1CE2F}" type="pres">
      <dgm:prSet presAssocID="{16668CD2-CEAE-4035-8BB5-39496937BC30}" presName="root2" presStyleCnt="0"/>
      <dgm:spPr/>
    </dgm:pt>
    <dgm:pt modelId="{5FAD8CE2-7998-4936-8FC0-D29A7B126B8F}" type="pres">
      <dgm:prSet presAssocID="{16668CD2-CEAE-4035-8BB5-39496937BC30}" presName="LevelTwoTextNode" presStyleLbl="node2" presStyleIdx="2" presStyleCnt="5">
        <dgm:presLayoutVars>
          <dgm:chPref val="3"/>
        </dgm:presLayoutVars>
      </dgm:prSet>
      <dgm:spPr/>
    </dgm:pt>
    <dgm:pt modelId="{901C9559-08AC-4A4F-949E-764893E1790A}" type="pres">
      <dgm:prSet presAssocID="{16668CD2-CEAE-4035-8BB5-39496937BC30}" presName="level3hierChild" presStyleCnt="0"/>
      <dgm:spPr/>
    </dgm:pt>
    <dgm:pt modelId="{FADB2C50-18BF-4185-95F0-6467FFD4C2E6}" type="pres">
      <dgm:prSet presAssocID="{B5E5D879-CC2C-442F-A587-B91F683A9D5B}" presName="root1" presStyleCnt="0"/>
      <dgm:spPr/>
    </dgm:pt>
    <dgm:pt modelId="{E5088B13-7687-44D6-87F7-A383D2673BC1}" type="pres">
      <dgm:prSet presAssocID="{B5E5D879-CC2C-442F-A587-B91F683A9D5B}" presName="LevelOneTextNode" presStyleLbl="node0" presStyleIdx="2" presStyleCnt="3">
        <dgm:presLayoutVars>
          <dgm:chPref val="3"/>
        </dgm:presLayoutVars>
      </dgm:prSet>
      <dgm:spPr/>
    </dgm:pt>
    <dgm:pt modelId="{C8E71CF4-C986-4609-BFFE-01308A5F435F}" type="pres">
      <dgm:prSet presAssocID="{B5E5D879-CC2C-442F-A587-B91F683A9D5B}" presName="level2hierChild" presStyleCnt="0"/>
      <dgm:spPr/>
    </dgm:pt>
    <dgm:pt modelId="{8ABA439B-09CE-4446-B021-F8E6C83DE15F}" type="pres">
      <dgm:prSet presAssocID="{64D33D06-D359-4EAB-92B6-1A6AF3481A75}" presName="conn2-1" presStyleLbl="parChTrans1D2" presStyleIdx="3" presStyleCnt="5"/>
      <dgm:spPr/>
    </dgm:pt>
    <dgm:pt modelId="{4C2D7552-73F5-4766-8757-4A70BB6CE8D5}" type="pres">
      <dgm:prSet presAssocID="{64D33D06-D359-4EAB-92B6-1A6AF3481A75}" presName="connTx" presStyleLbl="parChTrans1D2" presStyleIdx="3" presStyleCnt="5"/>
      <dgm:spPr/>
    </dgm:pt>
    <dgm:pt modelId="{E96CC152-65A4-4DBC-B62C-09B479666B02}" type="pres">
      <dgm:prSet presAssocID="{163557D2-5CBA-485B-B4CB-77D225A24E86}" presName="root2" presStyleCnt="0"/>
      <dgm:spPr/>
    </dgm:pt>
    <dgm:pt modelId="{DCEEA381-A66B-4B11-988B-E3476614EBC1}" type="pres">
      <dgm:prSet presAssocID="{163557D2-5CBA-485B-B4CB-77D225A24E86}" presName="LevelTwoTextNode" presStyleLbl="node2" presStyleIdx="3" presStyleCnt="5">
        <dgm:presLayoutVars>
          <dgm:chPref val="3"/>
        </dgm:presLayoutVars>
      </dgm:prSet>
      <dgm:spPr/>
    </dgm:pt>
    <dgm:pt modelId="{A742F39B-D034-4E95-BE07-89152D3C6A7E}" type="pres">
      <dgm:prSet presAssocID="{163557D2-5CBA-485B-B4CB-77D225A24E86}" presName="level3hierChild" presStyleCnt="0"/>
      <dgm:spPr/>
    </dgm:pt>
    <dgm:pt modelId="{B0EFF335-104D-44E6-B80B-3EC50B25BF72}" type="pres">
      <dgm:prSet presAssocID="{BD678FE1-F80C-44B1-B24D-52ABBD51E4C5}" presName="conn2-1" presStyleLbl="parChTrans1D2" presStyleIdx="4" presStyleCnt="5"/>
      <dgm:spPr/>
    </dgm:pt>
    <dgm:pt modelId="{1E575FBF-786E-4151-8A88-97C58045CBD0}" type="pres">
      <dgm:prSet presAssocID="{BD678FE1-F80C-44B1-B24D-52ABBD51E4C5}" presName="connTx" presStyleLbl="parChTrans1D2" presStyleIdx="4" presStyleCnt="5"/>
      <dgm:spPr/>
    </dgm:pt>
    <dgm:pt modelId="{640BCE0E-1F67-48D4-B513-0F0D1F1D329A}" type="pres">
      <dgm:prSet presAssocID="{141AD275-5D5E-4FE0-8D4F-BC8AA81E2E88}" presName="root2" presStyleCnt="0"/>
      <dgm:spPr/>
    </dgm:pt>
    <dgm:pt modelId="{72C561DD-9492-4A13-AABF-D0C76275B430}" type="pres">
      <dgm:prSet presAssocID="{141AD275-5D5E-4FE0-8D4F-BC8AA81E2E88}" presName="LevelTwoTextNode" presStyleLbl="node2" presStyleIdx="4" presStyleCnt="5">
        <dgm:presLayoutVars>
          <dgm:chPref val="3"/>
        </dgm:presLayoutVars>
      </dgm:prSet>
      <dgm:spPr/>
    </dgm:pt>
    <dgm:pt modelId="{2228E9AC-9F87-4106-9D99-C7367DBBA00C}" type="pres">
      <dgm:prSet presAssocID="{141AD275-5D5E-4FE0-8D4F-BC8AA81E2E88}" presName="level3hierChild" presStyleCnt="0"/>
      <dgm:spPr/>
    </dgm:pt>
  </dgm:ptLst>
  <dgm:cxnLst>
    <dgm:cxn modelId="{68FA6603-6D55-40A8-97EC-E6EBA77FDBE9}" type="presOf" srcId="{163557D2-5CBA-485B-B4CB-77D225A24E86}" destId="{DCEEA381-A66B-4B11-988B-E3476614EBC1}" srcOrd="0" destOrd="0" presId="urn:microsoft.com/office/officeart/2005/8/layout/hierarchy2"/>
    <dgm:cxn modelId="{75488F0E-5BEE-4F9E-8C6F-6A894EEEA88B}" type="presOf" srcId="{208ADB2E-FA58-4664-A230-3EF8A8E1063D}" destId="{CE7CC772-C48B-4419-8527-525AE557098C}" srcOrd="0" destOrd="0" presId="urn:microsoft.com/office/officeart/2005/8/layout/hierarchy2"/>
    <dgm:cxn modelId="{A5B1AC10-3070-49CB-B284-27AA29233A13}" type="presOf" srcId="{BD678FE1-F80C-44B1-B24D-52ABBD51E4C5}" destId="{1E575FBF-786E-4151-8A88-97C58045CBD0}" srcOrd="1" destOrd="0" presId="urn:microsoft.com/office/officeart/2005/8/layout/hierarchy2"/>
    <dgm:cxn modelId="{A488BD11-F07B-45E2-9A12-4A14D7284BEE}" type="presOf" srcId="{64D33D06-D359-4EAB-92B6-1A6AF3481A75}" destId="{4C2D7552-73F5-4766-8757-4A70BB6CE8D5}" srcOrd="1" destOrd="0" presId="urn:microsoft.com/office/officeart/2005/8/layout/hierarchy2"/>
    <dgm:cxn modelId="{762DF822-9962-458C-8939-BD4CAC0AFC35}" type="presOf" srcId="{A7808332-B2EF-4AB7-8AD6-0F9D778E0D2D}" destId="{4EE4E120-838A-4B22-A6DE-079686C67CC0}" srcOrd="0" destOrd="0" presId="urn:microsoft.com/office/officeart/2005/8/layout/hierarchy2"/>
    <dgm:cxn modelId="{29581C42-586B-40B9-9EBB-1BA20615B22C}" srcId="{208ADB2E-FA58-4664-A230-3EF8A8E1063D}" destId="{D6E2AF6B-F76A-425D-80CF-0A84F49F3746}" srcOrd="0" destOrd="0" parTransId="{FB519FDC-98DC-4EDF-B0D1-5F957DD8D9FA}" sibTransId="{38D477CD-6DF3-417F-8668-BC03A95ABA29}"/>
    <dgm:cxn modelId="{1EFE0C45-B893-4943-A4A8-ECDE2B4BA285}" srcId="{B5E5D879-CC2C-442F-A587-B91F683A9D5B}" destId="{141AD275-5D5E-4FE0-8D4F-BC8AA81E2E88}" srcOrd="1" destOrd="0" parTransId="{BD678FE1-F80C-44B1-B24D-52ABBD51E4C5}" sibTransId="{D9D42E3E-1D29-49D5-99E3-BF3B4DE188C2}"/>
    <dgm:cxn modelId="{00438B66-2F75-472B-8B29-D7ED470323D7}" type="presOf" srcId="{C609728B-4AAF-4F7D-90CF-B7A1A10CDA1E}" destId="{43EB2C47-B4D8-45DD-B404-169F353AA2E9}" srcOrd="0" destOrd="0" presId="urn:microsoft.com/office/officeart/2005/8/layout/hierarchy2"/>
    <dgm:cxn modelId="{F5B99566-06B5-4380-929D-307A90123F4B}" type="presOf" srcId="{FB519FDC-98DC-4EDF-B0D1-5F957DD8D9FA}" destId="{C34F887D-FBDE-46D8-9B1F-5A52588EEB75}" srcOrd="0" destOrd="0" presId="urn:microsoft.com/office/officeart/2005/8/layout/hierarchy2"/>
    <dgm:cxn modelId="{443DF446-2A7D-470A-B1A2-869247B0F655}" type="presOf" srcId="{661CC627-BC96-4272-B6D2-2EF9F1ECF33D}" destId="{65B7CDE4-F95A-45E0-9F38-980606D77AB4}" srcOrd="0" destOrd="0" presId="urn:microsoft.com/office/officeart/2005/8/layout/hierarchy2"/>
    <dgm:cxn modelId="{C961766F-DF3D-4C46-B0E4-19730C83F047}" srcId="{661CC627-BC96-4272-B6D2-2EF9F1ECF33D}" destId="{C609728B-4AAF-4F7D-90CF-B7A1A10CDA1E}" srcOrd="0" destOrd="0" parTransId="{7D5F568B-0ED8-4A7C-A170-9528ED15BF37}" sibTransId="{5BA36F49-4023-40F9-A97F-2F0F609F343B}"/>
    <dgm:cxn modelId="{9E627F51-FA64-4931-991A-3FAD92273CE0}" type="presOf" srcId="{FB519FDC-98DC-4EDF-B0D1-5F957DD8D9FA}" destId="{64CD49C4-705A-4947-B21F-3FA588906767}" srcOrd="1" destOrd="0" presId="urn:microsoft.com/office/officeart/2005/8/layout/hierarchy2"/>
    <dgm:cxn modelId="{A419DC51-9EBF-4360-9EBE-9B086703ED07}" type="presOf" srcId="{BD678FE1-F80C-44B1-B24D-52ABBD51E4C5}" destId="{B0EFF335-104D-44E6-B80B-3EC50B25BF72}" srcOrd="0" destOrd="0" presId="urn:microsoft.com/office/officeart/2005/8/layout/hierarchy2"/>
    <dgm:cxn modelId="{5CA68954-891D-4D01-AD5C-372E19E314E2}" type="presOf" srcId="{64D33D06-D359-4EAB-92B6-1A6AF3481A75}" destId="{8ABA439B-09CE-4446-B021-F8E6C83DE15F}" srcOrd="0" destOrd="0" presId="urn:microsoft.com/office/officeart/2005/8/layout/hierarchy2"/>
    <dgm:cxn modelId="{1C13A87F-CAD0-4D1A-A0D1-235E23DC8443}" type="presOf" srcId="{7D5F568B-0ED8-4A7C-A170-9528ED15BF37}" destId="{73FFDE27-B132-4539-A63D-770B3C62D080}" srcOrd="1" destOrd="0" presId="urn:microsoft.com/office/officeart/2005/8/layout/hierarchy2"/>
    <dgm:cxn modelId="{C4EA4283-EF2B-456F-B053-75554DE092E1}" type="presOf" srcId="{B5E5D879-CC2C-442F-A587-B91F683A9D5B}" destId="{E5088B13-7687-44D6-87F7-A383D2673BC1}" srcOrd="0" destOrd="0" presId="urn:microsoft.com/office/officeart/2005/8/layout/hierarchy2"/>
    <dgm:cxn modelId="{A61AD6AE-34DE-4192-AAEA-5CB8F480F2F6}" srcId="{5F546EE6-5074-43AC-A433-6E945E36D697}" destId="{B5E5D879-CC2C-442F-A587-B91F683A9D5B}" srcOrd="2" destOrd="0" parTransId="{A85E14BF-C586-4CE2-BF16-DD45C7F44E5D}" sibTransId="{F00DD058-E907-494E-A9C9-C871465DE111}"/>
    <dgm:cxn modelId="{A7E01CB0-68E0-4B3A-B255-2E34412D3318}" srcId="{5F546EE6-5074-43AC-A433-6E945E36D697}" destId="{208ADB2E-FA58-4664-A230-3EF8A8E1063D}" srcOrd="0" destOrd="0" parTransId="{0D367E5B-561C-4FB8-BACC-0FBB32A2F5ED}" sibTransId="{4CBD43B9-9536-4B80-9FA0-970BE0BB86F4}"/>
    <dgm:cxn modelId="{D8D5E0B1-8BCA-4BB2-83EA-666535B54B8A}" type="presOf" srcId="{D6E2AF6B-F76A-425D-80CF-0A84F49F3746}" destId="{0D6805D6-3742-4BDF-B084-AD2B20197E3E}" srcOrd="0" destOrd="0" presId="urn:microsoft.com/office/officeart/2005/8/layout/hierarchy2"/>
    <dgm:cxn modelId="{C80C1DB3-2F59-4121-AF09-9608E336D638}" type="presOf" srcId="{5F546EE6-5074-43AC-A433-6E945E36D697}" destId="{1A19C46F-52FA-42EC-8E2D-C27AA09453BF}" srcOrd="0" destOrd="0" presId="urn:microsoft.com/office/officeart/2005/8/layout/hierarchy2"/>
    <dgm:cxn modelId="{2D0A4EB4-B1FC-49D5-B0BC-596597CEF884}" type="presOf" srcId="{16668CD2-CEAE-4035-8BB5-39496937BC30}" destId="{5FAD8CE2-7998-4936-8FC0-D29A7B126B8F}" srcOrd="0" destOrd="0" presId="urn:microsoft.com/office/officeart/2005/8/layout/hierarchy2"/>
    <dgm:cxn modelId="{B83BE1B5-57FB-412B-8EBB-E1FED4CA16A4}" type="presOf" srcId="{A7808332-B2EF-4AB7-8AD6-0F9D778E0D2D}" destId="{F7C207F9-DE9E-4101-AE6C-4D4905F7534B}" srcOrd="1" destOrd="0" presId="urn:microsoft.com/office/officeart/2005/8/layout/hierarchy2"/>
    <dgm:cxn modelId="{15CCF6C8-90AB-4AD7-984D-6D88A9CC1282}" type="presOf" srcId="{141AD275-5D5E-4FE0-8D4F-BC8AA81E2E88}" destId="{72C561DD-9492-4A13-AABF-D0C76275B430}" srcOrd="0" destOrd="0" presId="urn:microsoft.com/office/officeart/2005/8/layout/hierarchy2"/>
    <dgm:cxn modelId="{865262DE-BA5C-4166-8EE2-EC1844366540}" srcId="{5F546EE6-5074-43AC-A433-6E945E36D697}" destId="{661CC627-BC96-4272-B6D2-2EF9F1ECF33D}" srcOrd="1" destOrd="0" parTransId="{B914297C-A71A-4348-A8FB-A13C50EBB8EE}" sibTransId="{A3C09107-70A5-4B28-A0EE-3844C5A255E9}"/>
    <dgm:cxn modelId="{F9DF51E2-7AD0-4F74-91BF-194BE3A2AE06}" type="presOf" srcId="{7D5F568B-0ED8-4A7C-A170-9528ED15BF37}" destId="{B5FC69AB-6C53-403D-BB53-03E2A96AA958}" srcOrd="0" destOrd="0" presId="urn:microsoft.com/office/officeart/2005/8/layout/hierarchy2"/>
    <dgm:cxn modelId="{7F7ED4F0-DB54-4BAD-A5A4-64B2CC3BDA67}" srcId="{661CC627-BC96-4272-B6D2-2EF9F1ECF33D}" destId="{16668CD2-CEAE-4035-8BB5-39496937BC30}" srcOrd="1" destOrd="0" parTransId="{A7808332-B2EF-4AB7-8AD6-0F9D778E0D2D}" sibTransId="{2D6AA1E6-4BBB-438C-96EA-704140960DB8}"/>
    <dgm:cxn modelId="{1D1425F8-5F8F-4615-A1F5-4FDB21D77384}" srcId="{B5E5D879-CC2C-442F-A587-B91F683A9D5B}" destId="{163557D2-5CBA-485B-B4CB-77D225A24E86}" srcOrd="0" destOrd="0" parTransId="{64D33D06-D359-4EAB-92B6-1A6AF3481A75}" sibTransId="{45CC6FE6-84E9-48FE-9039-9FC4A082362C}"/>
    <dgm:cxn modelId="{D63EAE66-BC5F-4CEB-AA73-A79FDABA0D09}" type="presParOf" srcId="{1A19C46F-52FA-42EC-8E2D-C27AA09453BF}" destId="{F8396D26-5282-41F0-B66A-2D34AFF981B8}" srcOrd="0" destOrd="0" presId="urn:microsoft.com/office/officeart/2005/8/layout/hierarchy2"/>
    <dgm:cxn modelId="{DB8D4665-C970-4B79-88D3-39A926321896}" type="presParOf" srcId="{F8396D26-5282-41F0-B66A-2D34AFF981B8}" destId="{CE7CC772-C48B-4419-8527-525AE557098C}" srcOrd="0" destOrd="0" presId="urn:microsoft.com/office/officeart/2005/8/layout/hierarchy2"/>
    <dgm:cxn modelId="{1DF146E3-E4BA-4CE9-B97A-D54CF3501574}" type="presParOf" srcId="{F8396D26-5282-41F0-B66A-2D34AFF981B8}" destId="{0810F5D2-7B07-4714-8A32-9A237B2FF195}" srcOrd="1" destOrd="0" presId="urn:microsoft.com/office/officeart/2005/8/layout/hierarchy2"/>
    <dgm:cxn modelId="{2A122B61-9437-4FE9-A5C7-E1E02D00C35B}" type="presParOf" srcId="{0810F5D2-7B07-4714-8A32-9A237B2FF195}" destId="{C34F887D-FBDE-46D8-9B1F-5A52588EEB75}" srcOrd="0" destOrd="0" presId="urn:microsoft.com/office/officeart/2005/8/layout/hierarchy2"/>
    <dgm:cxn modelId="{729D7AC6-35DB-4F66-931A-886F8FAD9913}" type="presParOf" srcId="{C34F887D-FBDE-46D8-9B1F-5A52588EEB75}" destId="{64CD49C4-705A-4947-B21F-3FA588906767}" srcOrd="0" destOrd="0" presId="urn:microsoft.com/office/officeart/2005/8/layout/hierarchy2"/>
    <dgm:cxn modelId="{FA6DAED2-D461-42B8-B211-94D97EFC52DB}" type="presParOf" srcId="{0810F5D2-7B07-4714-8A32-9A237B2FF195}" destId="{58C287AB-0B3F-47FB-88EE-1A3980D194BD}" srcOrd="1" destOrd="0" presId="urn:microsoft.com/office/officeart/2005/8/layout/hierarchy2"/>
    <dgm:cxn modelId="{88CC7AE7-A23A-4B53-8DEC-993F5EAA40E4}" type="presParOf" srcId="{58C287AB-0B3F-47FB-88EE-1A3980D194BD}" destId="{0D6805D6-3742-4BDF-B084-AD2B20197E3E}" srcOrd="0" destOrd="0" presId="urn:microsoft.com/office/officeart/2005/8/layout/hierarchy2"/>
    <dgm:cxn modelId="{5490F244-3577-4333-8107-B40E589059F9}" type="presParOf" srcId="{58C287AB-0B3F-47FB-88EE-1A3980D194BD}" destId="{1291CFD8-288D-4F86-8094-D7EDDEE1FB4A}" srcOrd="1" destOrd="0" presId="urn:microsoft.com/office/officeart/2005/8/layout/hierarchy2"/>
    <dgm:cxn modelId="{26E23532-198B-45E0-9F05-9FD11C50BC8F}" type="presParOf" srcId="{1A19C46F-52FA-42EC-8E2D-C27AA09453BF}" destId="{CBEA6CE0-3058-4228-927F-83F371B0C65E}" srcOrd="1" destOrd="0" presId="urn:microsoft.com/office/officeart/2005/8/layout/hierarchy2"/>
    <dgm:cxn modelId="{39A6F6A9-8033-44AB-A5AD-75ECA9483E87}" type="presParOf" srcId="{CBEA6CE0-3058-4228-927F-83F371B0C65E}" destId="{65B7CDE4-F95A-45E0-9F38-980606D77AB4}" srcOrd="0" destOrd="0" presId="urn:microsoft.com/office/officeart/2005/8/layout/hierarchy2"/>
    <dgm:cxn modelId="{F0ED3B72-C767-402C-9B7F-EFD01F3570D9}" type="presParOf" srcId="{CBEA6CE0-3058-4228-927F-83F371B0C65E}" destId="{65794E28-36D5-44F9-B39D-9C72FA04B40B}" srcOrd="1" destOrd="0" presId="urn:microsoft.com/office/officeart/2005/8/layout/hierarchy2"/>
    <dgm:cxn modelId="{ADE879A2-8F06-49DF-B739-D40D395708B7}" type="presParOf" srcId="{65794E28-36D5-44F9-B39D-9C72FA04B40B}" destId="{B5FC69AB-6C53-403D-BB53-03E2A96AA958}" srcOrd="0" destOrd="0" presId="urn:microsoft.com/office/officeart/2005/8/layout/hierarchy2"/>
    <dgm:cxn modelId="{F2859CFB-A080-4D66-8BEE-BF951ABAE2DF}" type="presParOf" srcId="{B5FC69AB-6C53-403D-BB53-03E2A96AA958}" destId="{73FFDE27-B132-4539-A63D-770B3C62D080}" srcOrd="0" destOrd="0" presId="urn:microsoft.com/office/officeart/2005/8/layout/hierarchy2"/>
    <dgm:cxn modelId="{14035C2E-DAB5-4579-898F-B99954FFB614}" type="presParOf" srcId="{65794E28-36D5-44F9-B39D-9C72FA04B40B}" destId="{D1AFFD16-37D5-4923-9AF6-B1A7D440A68C}" srcOrd="1" destOrd="0" presId="urn:microsoft.com/office/officeart/2005/8/layout/hierarchy2"/>
    <dgm:cxn modelId="{9285528E-EE32-4757-BBE0-73FCCF323381}" type="presParOf" srcId="{D1AFFD16-37D5-4923-9AF6-B1A7D440A68C}" destId="{43EB2C47-B4D8-45DD-B404-169F353AA2E9}" srcOrd="0" destOrd="0" presId="urn:microsoft.com/office/officeart/2005/8/layout/hierarchy2"/>
    <dgm:cxn modelId="{3C23811B-1718-492C-9309-463807FAB32B}" type="presParOf" srcId="{D1AFFD16-37D5-4923-9AF6-B1A7D440A68C}" destId="{3BE7A553-C8A4-4B3E-9812-EC08F40356A8}" srcOrd="1" destOrd="0" presId="urn:microsoft.com/office/officeart/2005/8/layout/hierarchy2"/>
    <dgm:cxn modelId="{CDC54E2D-2836-427D-B786-5F3A40D569E5}" type="presParOf" srcId="{65794E28-36D5-44F9-B39D-9C72FA04B40B}" destId="{4EE4E120-838A-4B22-A6DE-079686C67CC0}" srcOrd="2" destOrd="0" presId="urn:microsoft.com/office/officeart/2005/8/layout/hierarchy2"/>
    <dgm:cxn modelId="{5EA9BAF2-41D6-4D60-B4BC-98E518179A4C}" type="presParOf" srcId="{4EE4E120-838A-4B22-A6DE-079686C67CC0}" destId="{F7C207F9-DE9E-4101-AE6C-4D4905F7534B}" srcOrd="0" destOrd="0" presId="urn:microsoft.com/office/officeart/2005/8/layout/hierarchy2"/>
    <dgm:cxn modelId="{20606428-1E91-4387-BB58-F644BD681A9C}" type="presParOf" srcId="{65794E28-36D5-44F9-B39D-9C72FA04B40B}" destId="{80AE5F40-C515-4394-A1D0-742994C1CE2F}" srcOrd="3" destOrd="0" presId="urn:microsoft.com/office/officeart/2005/8/layout/hierarchy2"/>
    <dgm:cxn modelId="{B577F452-F319-4F32-AC53-4A3004A8A841}" type="presParOf" srcId="{80AE5F40-C515-4394-A1D0-742994C1CE2F}" destId="{5FAD8CE2-7998-4936-8FC0-D29A7B126B8F}" srcOrd="0" destOrd="0" presId="urn:microsoft.com/office/officeart/2005/8/layout/hierarchy2"/>
    <dgm:cxn modelId="{07A511AE-C280-4268-8A60-FB602E49C82D}" type="presParOf" srcId="{80AE5F40-C515-4394-A1D0-742994C1CE2F}" destId="{901C9559-08AC-4A4F-949E-764893E1790A}" srcOrd="1" destOrd="0" presId="urn:microsoft.com/office/officeart/2005/8/layout/hierarchy2"/>
    <dgm:cxn modelId="{6C3F9DCB-EE2F-4A20-BA40-1545F3FE301A}" type="presParOf" srcId="{1A19C46F-52FA-42EC-8E2D-C27AA09453BF}" destId="{FADB2C50-18BF-4185-95F0-6467FFD4C2E6}" srcOrd="2" destOrd="0" presId="urn:microsoft.com/office/officeart/2005/8/layout/hierarchy2"/>
    <dgm:cxn modelId="{A2EFB86C-362E-4E18-A747-B0893156A450}" type="presParOf" srcId="{FADB2C50-18BF-4185-95F0-6467FFD4C2E6}" destId="{E5088B13-7687-44D6-87F7-A383D2673BC1}" srcOrd="0" destOrd="0" presId="urn:microsoft.com/office/officeart/2005/8/layout/hierarchy2"/>
    <dgm:cxn modelId="{130A9FD3-E174-4734-BB79-C633D79A99BE}" type="presParOf" srcId="{FADB2C50-18BF-4185-95F0-6467FFD4C2E6}" destId="{C8E71CF4-C986-4609-BFFE-01308A5F435F}" srcOrd="1" destOrd="0" presId="urn:microsoft.com/office/officeart/2005/8/layout/hierarchy2"/>
    <dgm:cxn modelId="{71A5AC3D-6A3B-482E-A1F7-DC5E4D772C6D}" type="presParOf" srcId="{C8E71CF4-C986-4609-BFFE-01308A5F435F}" destId="{8ABA439B-09CE-4446-B021-F8E6C83DE15F}" srcOrd="0" destOrd="0" presId="urn:microsoft.com/office/officeart/2005/8/layout/hierarchy2"/>
    <dgm:cxn modelId="{3B5ADA4B-F469-4ACC-87E1-D6C5E021276A}" type="presParOf" srcId="{8ABA439B-09CE-4446-B021-F8E6C83DE15F}" destId="{4C2D7552-73F5-4766-8757-4A70BB6CE8D5}" srcOrd="0" destOrd="0" presId="urn:microsoft.com/office/officeart/2005/8/layout/hierarchy2"/>
    <dgm:cxn modelId="{F57E41E2-8059-42BA-972A-2AA45A3EFE1C}" type="presParOf" srcId="{C8E71CF4-C986-4609-BFFE-01308A5F435F}" destId="{E96CC152-65A4-4DBC-B62C-09B479666B02}" srcOrd="1" destOrd="0" presId="urn:microsoft.com/office/officeart/2005/8/layout/hierarchy2"/>
    <dgm:cxn modelId="{BE33D242-525D-4C36-8D23-C5F6675846A1}" type="presParOf" srcId="{E96CC152-65A4-4DBC-B62C-09B479666B02}" destId="{DCEEA381-A66B-4B11-988B-E3476614EBC1}" srcOrd="0" destOrd="0" presId="urn:microsoft.com/office/officeart/2005/8/layout/hierarchy2"/>
    <dgm:cxn modelId="{0A69B868-E01A-40B4-BEC1-0CD1610FE4E3}" type="presParOf" srcId="{E96CC152-65A4-4DBC-B62C-09B479666B02}" destId="{A742F39B-D034-4E95-BE07-89152D3C6A7E}" srcOrd="1" destOrd="0" presId="urn:microsoft.com/office/officeart/2005/8/layout/hierarchy2"/>
    <dgm:cxn modelId="{D1FA5367-8B7A-43A7-BD2B-0661050E8D76}" type="presParOf" srcId="{C8E71CF4-C986-4609-BFFE-01308A5F435F}" destId="{B0EFF335-104D-44E6-B80B-3EC50B25BF72}" srcOrd="2" destOrd="0" presId="urn:microsoft.com/office/officeart/2005/8/layout/hierarchy2"/>
    <dgm:cxn modelId="{8BAAB2A7-5A0F-45A2-B188-D009CCE6B2CC}" type="presParOf" srcId="{B0EFF335-104D-44E6-B80B-3EC50B25BF72}" destId="{1E575FBF-786E-4151-8A88-97C58045CBD0}" srcOrd="0" destOrd="0" presId="urn:microsoft.com/office/officeart/2005/8/layout/hierarchy2"/>
    <dgm:cxn modelId="{F234094F-D791-4F9E-AF92-22A82385AACE}" type="presParOf" srcId="{C8E71CF4-C986-4609-BFFE-01308A5F435F}" destId="{640BCE0E-1F67-48D4-B513-0F0D1F1D329A}" srcOrd="3" destOrd="0" presId="urn:microsoft.com/office/officeart/2005/8/layout/hierarchy2"/>
    <dgm:cxn modelId="{B9C4C508-894E-47EC-8AB2-E0084284106E}" type="presParOf" srcId="{640BCE0E-1F67-48D4-B513-0F0D1F1D329A}" destId="{72C561DD-9492-4A13-AABF-D0C76275B430}" srcOrd="0" destOrd="0" presId="urn:microsoft.com/office/officeart/2005/8/layout/hierarchy2"/>
    <dgm:cxn modelId="{462FFC49-0ED9-4736-A8CD-7B1E5F4EC170}" type="presParOf" srcId="{640BCE0E-1F67-48D4-B513-0F0D1F1D329A}" destId="{2228E9AC-9F87-4106-9D99-C7367DBBA0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B1D555-3623-4A7D-9F5A-9D0F2302E7C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E7AFEAA-7370-47CD-ACD1-C5436C9C8CAE}">
      <dgm:prSet/>
      <dgm:spPr/>
      <dgm:t>
        <a:bodyPr/>
        <a:lstStyle/>
        <a:p>
          <a:r>
            <a:rPr lang="en-US"/>
            <a:t>Broader in scope – not always tied to a requirement </a:t>
          </a:r>
        </a:p>
      </dgm:t>
    </dgm:pt>
    <dgm:pt modelId="{D75E79EE-E760-4F9A-91E7-E85EAABE5B9E}" type="parTrans" cxnId="{FF9E8DB1-5A73-43AE-82CA-E0DD13ED313B}">
      <dgm:prSet/>
      <dgm:spPr/>
      <dgm:t>
        <a:bodyPr/>
        <a:lstStyle/>
        <a:p>
          <a:endParaRPr lang="en-US"/>
        </a:p>
      </dgm:t>
    </dgm:pt>
    <dgm:pt modelId="{E32E1D42-0A8A-4F31-B799-04DD17C93D7B}" type="sibTrans" cxnId="{FF9E8DB1-5A73-43AE-82CA-E0DD13ED313B}">
      <dgm:prSet/>
      <dgm:spPr/>
      <dgm:t>
        <a:bodyPr/>
        <a:lstStyle/>
        <a:p>
          <a:endParaRPr lang="en-US"/>
        </a:p>
      </dgm:t>
    </dgm:pt>
    <dgm:pt modelId="{6D9AACE9-A653-4899-8944-3B8551E4690B}">
      <dgm:prSet/>
      <dgm:spPr/>
      <dgm:t>
        <a:bodyPr/>
        <a:lstStyle/>
        <a:p>
          <a:r>
            <a:rPr lang="en-US"/>
            <a:t>Same issue – multiple citations</a:t>
          </a:r>
        </a:p>
      </dgm:t>
    </dgm:pt>
    <dgm:pt modelId="{C42F0EE9-D674-4501-8A5A-D84C3D587816}" type="parTrans" cxnId="{3D9C18C3-CE85-4830-AAC0-12956D7A5715}">
      <dgm:prSet/>
      <dgm:spPr/>
      <dgm:t>
        <a:bodyPr/>
        <a:lstStyle/>
        <a:p>
          <a:endParaRPr lang="en-US"/>
        </a:p>
      </dgm:t>
    </dgm:pt>
    <dgm:pt modelId="{EAC282F2-214A-4918-8ABB-604EBCCA08E6}" type="sibTrans" cxnId="{3D9C18C3-CE85-4830-AAC0-12956D7A5715}">
      <dgm:prSet/>
      <dgm:spPr/>
      <dgm:t>
        <a:bodyPr/>
        <a:lstStyle/>
        <a:p>
          <a:endParaRPr lang="en-US"/>
        </a:p>
      </dgm:t>
    </dgm:pt>
    <dgm:pt modelId="{DC74564E-430F-4D7D-BA22-FD76835FD8C4}">
      <dgm:prSet/>
      <dgm:spPr/>
      <dgm:t>
        <a:bodyPr/>
        <a:lstStyle/>
        <a:p>
          <a:r>
            <a:rPr lang="en-US"/>
            <a:t>Tracking of work hours</a:t>
          </a:r>
        </a:p>
      </dgm:t>
    </dgm:pt>
    <dgm:pt modelId="{B865F4EC-FE5F-4165-B65E-B5522B05B4A2}" type="parTrans" cxnId="{96432B8D-5CF2-495B-A7B7-F801EEFB7891}">
      <dgm:prSet/>
      <dgm:spPr/>
      <dgm:t>
        <a:bodyPr/>
        <a:lstStyle/>
        <a:p>
          <a:endParaRPr lang="en-US"/>
        </a:p>
      </dgm:t>
    </dgm:pt>
    <dgm:pt modelId="{2052A007-E9CC-461C-BA84-8900914AC6D7}" type="sibTrans" cxnId="{96432B8D-5CF2-495B-A7B7-F801EEFB7891}">
      <dgm:prSet/>
      <dgm:spPr/>
      <dgm:t>
        <a:bodyPr/>
        <a:lstStyle/>
        <a:p>
          <a:endParaRPr lang="en-US"/>
        </a:p>
      </dgm:t>
    </dgm:pt>
    <dgm:pt modelId="{B0C6C124-6C1D-45C1-8739-85694F495EC7}">
      <dgm:prSet/>
      <dgm:spPr/>
      <dgm:t>
        <a:bodyPr/>
        <a:lstStyle/>
        <a:p>
          <a:r>
            <a:rPr lang="en-US"/>
            <a:t>Resident Learning and Working environment</a:t>
          </a:r>
        </a:p>
      </dgm:t>
    </dgm:pt>
    <dgm:pt modelId="{D2625A58-BC8C-430C-B459-146A3E56B1F1}" type="parTrans" cxnId="{B580EC70-0FB8-4451-AAC1-51D63F95DC3E}">
      <dgm:prSet/>
      <dgm:spPr/>
      <dgm:t>
        <a:bodyPr/>
        <a:lstStyle/>
        <a:p>
          <a:endParaRPr lang="en-US"/>
        </a:p>
      </dgm:t>
    </dgm:pt>
    <dgm:pt modelId="{42AEFABB-2647-41D3-AD6C-3BCEA7302C80}" type="sibTrans" cxnId="{B580EC70-0FB8-4451-AAC1-51D63F95DC3E}">
      <dgm:prSet/>
      <dgm:spPr/>
      <dgm:t>
        <a:bodyPr/>
        <a:lstStyle/>
        <a:p>
          <a:endParaRPr lang="en-US"/>
        </a:p>
      </dgm:t>
    </dgm:pt>
    <dgm:pt modelId="{06677CBB-3BE8-4739-8ECE-0F9C696CFC23}">
      <dgm:prSet/>
      <dgm:spPr/>
      <dgm:t>
        <a:bodyPr/>
        <a:lstStyle/>
        <a:p>
          <a:r>
            <a:rPr lang="en-US"/>
            <a:t>Sponsoring institution oversight</a:t>
          </a:r>
        </a:p>
      </dgm:t>
    </dgm:pt>
    <dgm:pt modelId="{2AE31FF8-F8C3-4B8D-8104-190B828269B3}" type="parTrans" cxnId="{41E4CE63-AB89-426E-A7B1-6F16AF18E689}">
      <dgm:prSet/>
      <dgm:spPr/>
      <dgm:t>
        <a:bodyPr/>
        <a:lstStyle/>
        <a:p>
          <a:endParaRPr lang="en-US"/>
        </a:p>
      </dgm:t>
    </dgm:pt>
    <dgm:pt modelId="{1C262337-2B51-4063-98A6-24B93BB6C20E}" type="sibTrans" cxnId="{41E4CE63-AB89-426E-A7B1-6F16AF18E689}">
      <dgm:prSet/>
      <dgm:spPr/>
      <dgm:t>
        <a:bodyPr/>
        <a:lstStyle/>
        <a:p>
          <a:endParaRPr lang="en-US"/>
        </a:p>
      </dgm:t>
    </dgm:pt>
    <dgm:pt modelId="{F9098F27-B3CF-4A46-A600-82A98AC00E3D}">
      <dgm:prSet/>
      <dgm:spPr/>
      <dgm:t>
        <a:bodyPr/>
        <a:lstStyle/>
        <a:p>
          <a:r>
            <a:rPr lang="en-US" dirty="0"/>
            <a:t>Environment of retaliation and fear</a:t>
          </a:r>
        </a:p>
      </dgm:t>
    </dgm:pt>
    <dgm:pt modelId="{D864D4F0-F6ED-480A-B8B4-1C375CB0EE1C}" type="parTrans" cxnId="{872817A8-403F-4BD7-A9E2-0FC18EB8D799}">
      <dgm:prSet/>
      <dgm:spPr/>
      <dgm:t>
        <a:bodyPr/>
        <a:lstStyle/>
        <a:p>
          <a:endParaRPr lang="en-US"/>
        </a:p>
      </dgm:t>
    </dgm:pt>
    <dgm:pt modelId="{E2133446-DEA0-4576-BB54-E3B22170109B}" type="sibTrans" cxnId="{872817A8-403F-4BD7-A9E2-0FC18EB8D799}">
      <dgm:prSet/>
      <dgm:spPr/>
      <dgm:t>
        <a:bodyPr/>
        <a:lstStyle/>
        <a:p>
          <a:endParaRPr lang="en-US"/>
        </a:p>
      </dgm:t>
    </dgm:pt>
    <dgm:pt modelId="{C365E0FB-6A0A-4209-B9A4-85D287C537D1}" type="pres">
      <dgm:prSet presAssocID="{F8B1D555-3623-4A7D-9F5A-9D0F2302E7CD}" presName="linear" presStyleCnt="0">
        <dgm:presLayoutVars>
          <dgm:animLvl val="lvl"/>
          <dgm:resizeHandles val="exact"/>
        </dgm:presLayoutVars>
      </dgm:prSet>
      <dgm:spPr/>
    </dgm:pt>
    <dgm:pt modelId="{8928FC69-7CBD-4648-9110-3E04CB31E15C}" type="pres">
      <dgm:prSet presAssocID="{2E7AFEAA-7370-47CD-ACD1-C5436C9C8CA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03FE51E-E42B-470F-AB4A-C1459AABF65F}" type="pres">
      <dgm:prSet presAssocID="{E32E1D42-0A8A-4F31-B799-04DD17C93D7B}" presName="spacer" presStyleCnt="0"/>
      <dgm:spPr/>
    </dgm:pt>
    <dgm:pt modelId="{D9590ADB-C4CB-47BB-861C-ABC2AA82FF0D}" type="pres">
      <dgm:prSet presAssocID="{6D9AACE9-A653-4899-8944-3B8551E4690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AF1F904-F2B8-43C4-9050-5CCB3AFF4F78}" type="pres">
      <dgm:prSet presAssocID="{6D9AACE9-A653-4899-8944-3B8551E4690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4E4E42C-E323-42D2-8379-82848DA986E0}" type="presOf" srcId="{2E7AFEAA-7370-47CD-ACD1-C5436C9C8CAE}" destId="{8928FC69-7CBD-4648-9110-3E04CB31E15C}" srcOrd="0" destOrd="0" presId="urn:microsoft.com/office/officeart/2005/8/layout/vList2"/>
    <dgm:cxn modelId="{E927153F-2AAE-4685-B793-F8DE12C9A625}" type="presOf" srcId="{F8B1D555-3623-4A7D-9F5A-9D0F2302E7CD}" destId="{C365E0FB-6A0A-4209-B9A4-85D287C537D1}" srcOrd="0" destOrd="0" presId="urn:microsoft.com/office/officeart/2005/8/layout/vList2"/>
    <dgm:cxn modelId="{41E4CE63-AB89-426E-A7B1-6F16AF18E689}" srcId="{DC74564E-430F-4D7D-BA22-FD76835FD8C4}" destId="{06677CBB-3BE8-4739-8ECE-0F9C696CFC23}" srcOrd="1" destOrd="0" parTransId="{2AE31FF8-F8C3-4B8D-8104-190B828269B3}" sibTransId="{1C262337-2B51-4063-98A6-24B93BB6C20E}"/>
    <dgm:cxn modelId="{F8844C4C-9798-430A-A031-DA9E8634FB5C}" type="presOf" srcId="{06677CBB-3BE8-4739-8ECE-0F9C696CFC23}" destId="{4AF1F904-F2B8-43C4-9050-5CCB3AFF4F78}" srcOrd="0" destOrd="2" presId="urn:microsoft.com/office/officeart/2005/8/layout/vList2"/>
    <dgm:cxn modelId="{B580EC70-0FB8-4451-AAC1-51D63F95DC3E}" srcId="{DC74564E-430F-4D7D-BA22-FD76835FD8C4}" destId="{B0C6C124-6C1D-45C1-8739-85694F495EC7}" srcOrd="0" destOrd="0" parTransId="{D2625A58-BC8C-430C-B459-146A3E56B1F1}" sibTransId="{42AEFABB-2647-41D3-AD6C-3BCEA7302C80}"/>
    <dgm:cxn modelId="{0D1E5E71-5E61-4F43-80FA-F6A4D7498AF6}" type="presOf" srcId="{6D9AACE9-A653-4899-8944-3B8551E4690B}" destId="{D9590ADB-C4CB-47BB-861C-ABC2AA82FF0D}" srcOrd="0" destOrd="0" presId="urn:microsoft.com/office/officeart/2005/8/layout/vList2"/>
    <dgm:cxn modelId="{96432B8D-5CF2-495B-A7B7-F801EEFB7891}" srcId="{6D9AACE9-A653-4899-8944-3B8551E4690B}" destId="{DC74564E-430F-4D7D-BA22-FD76835FD8C4}" srcOrd="0" destOrd="0" parTransId="{B865F4EC-FE5F-4165-B65E-B5522B05B4A2}" sibTransId="{2052A007-E9CC-461C-BA84-8900914AC6D7}"/>
    <dgm:cxn modelId="{872817A8-403F-4BD7-A9E2-0FC18EB8D799}" srcId="{DC74564E-430F-4D7D-BA22-FD76835FD8C4}" destId="{F9098F27-B3CF-4A46-A600-82A98AC00E3D}" srcOrd="2" destOrd="0" parTransId="{D864D4F0-F6ED-480A-B8B4-1C375CB0EE1C}" sibTransId="{E2133446-DEA0-4576-BB54-E3B22170109B}"/>
    <dgm:cxn modelId="{16DF86AF-E1CD-42D7-B58A-655A70DA941D}" type="presOf" srcId="{F9098F27-B3CF-4A46-A600-82A98AC00E3D}" destId="{4AF1F904-F2B8-43C4-9050-5CCB3AFF4F78}" srcOrd="0" destOrd="3" presId="urn:microsoft.com/office/officeart/2005/8/layout/vList2"/>
    <dgm:cxn modelId="{FF9E8DB1-5A73-43AE-82CA-E0DD13ED313B}" srcId="{F8B1D555-3623-4A7D-9F5A-9D0F2302E7CD}" destId="{2E7AFEAA-7370-47CD-ACD1-C5436C9C8CAE}" srcOrd="0" destOrd="0" parTransId="{D75E79EE-E760-4F9A-91E7-E85EAABE5B9E}" sibTransId="{E32E1D42-0A8A-4F31-B799-04DD17C93D7B}"/>
    <dgm:cxn modelId="{2F85CEB9-B786-49FB-8A75-EA0377D96DC4}" type="presOf" srcId="{B0C6C124-6C1D-45C1-8739-85694F495EC7}" destId="{4AF1F904-F2B8-43C4-9050-5CCB3AFF4F78}" srcOrd="0" destOrd="1" presId="urn:microsoft.com/office/officeart/2005/8/layout/vList2"/>
    <dgm:cxn modelId="{3D9C18C3-CE85-4830-AAC0-12956D7A5715}" srcId="{F8B1D555-3623-4A7D-9F5A-9D0F2302E7CD}" destId="{6D9AACE9-A653-4899-8944-3B8551E4690B}" srcOrd="1" destOrd="0" parTransId="{C42F0EE9-D674-4501-8A5A-D84C3D587816}" sibTransId="{EAC282F2-214A-4918-8ABB-604EBCCA08E6}"/>
    <dgm:cxn modelId="{8E9990DB-E9B6-4917-99D3-495027C91DC5}" type="presOf" srcId="{DC74564E-430F-4D7D-BA22-FD76835FD8C4}" destId="{4AF1F904-F2B8-43C4-9050-5CCB3AFF4F78}" srcOrd="0" destOrd="0" presId="urn:microsoft.com/office/officeart/2005/8/layout/vList2"/>
    <dgm:cxn modelId="{AC7C77D0-3729-446B-AACE-D01F9A3A5E06}" type="presParOf" srcId="{C365E0FB-6A0A-4209-B9A4-85D287C537D1}" destId="{8928FC69-7CBD-4648-9110-3E04CB31E15C}" srcOrd="0" destOrd="0" presId="urn:microsoft.com/office/officeart/2005/8/layout/vList2"/>
    <dgm:cxn modelId="{9E2ABF29-D18B-4A47-AC0B-197E1E132567}" type="presParOf" srcId="{C365E0FB-6A0A-4209-B9A4-85D287C537D1}" destId="{B03FE51E-E42B-470F-AB4A-C1459AABF65F}" srcOrd="1" destOrd="0" presId="urn:microsoft.com/office/officeart/2005/8/layout/vList2"/>
    <dgm:cxn modelId="{9387BBB4-6610-4DF5-98AB-9FE4B5E2C0C4}" type="presParOf" srcId="{C365E0FB-6A0A-4209-B9A4-85D287C537D1}" destId="{D9590ADB-C4CB-47BB-861C-ABC2AA82FF0D}" srcOrd="2" destOrd="0" presId="urn:microsoft.com/office/officeart/2005/8/layout/vList2"/>
    <dgm:cxn modelId="{4E66DBE2-4570-4ABE-B43E-C1BAE214C541}" type="presParOf" srcId="{C365E0FB-6A0A-4209-B9A4-85D287C537D1}" destId="{4AF1F904-F2B8-43C4-9050-5CCB3AFF4F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6670F7-8F17-4523-8C80-98F4303B48A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8028A3F-BD5D-4F6B-93F9-6CD64AFD5CEE}">
      <dgm:prSet custT="1"/>
      <dgm:spPr/>
      <dgm:t>
        <a:bodyPr/>
        <a:lstStyle/>
        <a:p>
          <a:r>
            <a:rPr lang="en-US" sz="1800" dirty="0"/>
            <a:t>ACGME Expectations for Content of Resident and Fellow Files</a:t>
          </a:r>
        </a:p>
      </dgm:t>
    </dgm:pt>
    <dgm:pt modelId="{DE8B1C21-F872-4FB9-882D-83CFFD14243A}" type="parTrans" cxnId="{AEE12233-FF70-43AD-982B-57CCDB6F4990}">
      <dgm:prSet/>
      <dgm:spPr/>
      <dgm:t>
        <a:bodyPr/>
        <a:lstStyle/>
        <a:p>
          <a:endParaRPr lang="en-US"/>
        </a:p>
      </dgm:t>
    </dgm:pt>
    <dgm:pt modelId="{B385D86B-F568-4248-9127-167743A22460}" type="sibTrans" cxnId="{AEE12233-FF70-43AD-982B-57CCDB6F4990}">
      <dgm:prSet/>
      <dgm:spPr/>
      <dgm:t>
        <a:bodyPr/>
        <a:lstStyle/>
        <a:p>
          <a:endParaRPr lang="en-US"/>
        </a:p>
      </dgm:t>
    </dgm:pt>
    <dgm:pt modelId="{49AA8E2E-D6B0-468C-8D07-54A06BEB38CC}">
      <dgm:prSet custT="1"/>
      <dgm:spPr/>
      <dgm:t>
        <a:bodyPr/>
        <a:lstStyle/>
        <a:p>
          <a:r>
            <a:rPr lang="en-US" sz="1800" dirty="0"/>
            <a:t>ACGME Site Visit Document by Accreditation Status for Accreditation and Recognition Site Visits</a:t>
          </a:r>
        </a:p>
      </dgm:t>
    </dgm:pt>
    <dgm:pt modelId="{06FA2A5D-F467-491F-9C93-D32B7F53D6CC}" type="parTrans" cxnId="{6119A84B-C063-4A5E-9663-F5132EF35934}">
      <dgm:prSet/>
      <dgm:spPr/>
      <dgm:t>
        <a:bodyPr/>
        <a:lstStyle/>
        <a:p>
          <a:endParaRPr lang="en-US"/>
        </a:p>
      </dgm:t>
    </dgm:pt>
    <dgm:pt modelId="{3FD37C99-4827-4144-B0DA-D2769E1C47EB}" type="sibTrans" cxnId="{6119A84B-C063-4A5E-9663-F5132EF35934}">
      <dgm:prSet/>
      <dgm:spPr/>
      <dgm:t>
        <a:bodyPr/>
        <a:lstStyle/>
        <a:p>
          <a:endParaRPr lang="en-US"/>
        </a:p>
      </dgm:t>
    </dgm:pt>
    <dgm:pt modelId="{B21D94D7-73DE-4F98-9777-DAB4FC2A3109}">
      <dgm:prSet custT="1"/>
      <dgm:spPr/>
      <dgm:t>
        <a:bodyPr/>
        <a:lstStyle/>
        <a:p>
          <a:r>
            <a:rPr lang="en-US" sz="1800" dirty="0"/>
            <a:t>ACGME Updating ADS by Accreditation or Recognition Status</a:t>
          </a:r>
        </a:p>
      </dgm:t>
    </dgm:pt>
    <dgm:pt modelId="{CB6502AE-6FFD-486D-A5F1-13FAA5868741}" type="parTrans" cxnId="{6AD21652-420C-4E53-B662-C7D28D319F91}">
      <dgm:prSet/>
      <dgm:spPr/>
      <dgm:t>
        <a:bodyPr/>
        <a:lstStyle/>
        <a:p>
          <a:endParaRPr lang="en-US"/>
        </a:p>
      </dgm:t>
    </dgm:pt>
    <dgm:pt modelId="{418ACCC0-7F6B-4395-A6CB-A01B816F35A0}" type="sibTrans" cxnId="{6AD21652-420C-4E53-B662-C7D28D319F91}">
      <dgm:prSet/>
      <dgm:spPr/>
      <dgm:t>
        <a:bodyPr/>
        <a:lstStyle/>
        <a:p>
          <a:endParaRPr lang="en-US"/>
        </a:p>
      </dgm:t>
    </dgm:pt>
    <dgm:pt modelId="{8FED2C22-35B2-457E-8047-41DED3174DD1}">
      <dgm:prSet custT="1"/>
      <dgm:spPr/>
      <dgm:t>
        <a:bodyPr/>
        <a:lstStyle/>
        <a:p>
          <a:r>
            <a:rPr lang="en-US" sz="1800" dirty="0"/>
            <a:t>CEE Work Hours Reporting Template</a:t>
          </a:r>
        </a:p>
      </dgm:t>
    </dgm:pt>
    <dgm:pt modelId="{10D1962C-49C5-40B2-AB07-7504B751A708}" type="parTrans" cxnId="{5053D517-EB73-439F-B0A4-93E322A16168}">
      <dgm:prSet/>
      <dgm:spPr/>
      <dgm:t>
        <a:bodyPr/>
        <a:lstStyle/>
        <a:p>
          <a:endParaRPr lang="en-US"/>
        </a:p>
      </dgm:t>
    </dgm:pt>
    <dgm:pt modelId="{9D301C89-EA23-41F2-976F-74EF6EB65D20}" type="sibTrans" cxnId="{5053D517-EB73-439F-B0A4-93E322A16168}">
      <dgm:prSet/>
      <dgm:spPr/>
      <dgm:t>
        <a:bodyPr/>
        <a:lstStyle/>
        <a:p>
          <a:endParaRPr lang="en-US"/>
        </a:p>
      </dgm:t>
    </dgm:pt>
    <dgm:pt modelId="{34F5A5AB-5106-4857-8914-F18BD6EA9760}">
      <dgm:prSet custT="1"/>
      <dgm:spPr/>
      <dgm:t>
        <a:bodyPr/>
        <a:lstStyle/>
        <a:p>
          <a:r>
            <a:rPr lang="en-US" sz="1800" dirty="0"/>
            <a:t>Didactics/Conference Schedule Template</a:t>
          </a:r>
        </a:p>
      </dgm:t>
    </dgm:pt>
    <dgm:pt modelId="{C305F306-C79D-4CBD-BD92-2CDF810A2723}" type="parTrans" cxnId="{33E0024C-4263-4A0E-BE8C-9D84CBAAFABE}">
      <dgm:prSet/>
      <dgm:spPr/>
      <dgm:t>
        <a:bodyPr/>
        <a:lstStyle/>
        <a:p>
          <a:endParaRPr lang="en-US"/>
        </a:p>
      </dgm:t>
    </dgm:pt>
    <dgm:pt modelId="{EF752E82-FDFF-436E-8CFF-1607A0A2AB0A}" type="sibTrans" cxnId="{33E0024C-4263-4A0E-BE8C-9D84CBAAFABE}">
      <dgm:prSet/>
      <dgm:spPr/>
      <dgm:t>
        <a:bodyPr/>
        <a:lstStyle/>
        <a:p>
          <a:endParaRPr lang="en-US"/>
        </a:p>
      </dgm:t>
    </dgm:pt>
    <dgm:pt modelId="{5AE45AAE-F0F3-4A22-985E-49CB9B85F9C7}" type="pres">
      <dgm:prSet presAssocID="{336670F7-8F17-4523-8C80-98F4303B48A8}" presName="linear" presStyleCnt="0">
        <dgm:presLayoutVars>
          <dgm:animLvl val="lvl"/>
          <dgm:resizeHandles val="exact"/>
        </dgm:presLayoutVars>
      </dgm:prSet>
      <dgm:spPr/>
    </dgm:pt>
    <dgm:pt modelId="{121A50D8-AAA6-49B3-B823-0E957274C264}" type="pres">
      <dgm:prSet presAssocID="{D8028A3F-BD5D-4F6B-93F9-6CD64AFD5CE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1A73542-7766-40CF-95C6-32A3B38F9AB5}" type="pres">
      <dgm:prSet presAssocID="{B385D86B-F568-4248-9127-167743A22460}" presName="spacer" presStyleCnt="0"/>
      <dgm:spPr/>
    </dgm:pt>
    <dgm:pt modelId="{FC1EFE5A-1021-449B-AE33-EDA2D2F55B10}" type="pres">
      <dgm:prSet presAssocID="{49AA8E2E-D6B0-468C-8D07-54A06BEB38C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13597AD-471A-47BE-BD9B-11253F0D651C}" type="pres">
      <dgm:prSet presAssocID="{3FD37C99-4827-4144-B0DA-D2769E1C47EB}" presName="spacer" presStyleCnt="0"/>
      <dgm:spPr/>
    </dgm:pt>
    <dgm:pt modelId="{7D7DBCA6-B161-471D-834D-24242C26608E}" type="pres">
      <dgm:prSet presAssocID="{B21D94D7-73DE-4F98-9777-DAB4FC2A310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FC40F0B-79A7-4738-A9DC-C72B0BB51C9C}" type="pres">
      <dgm:prSet presAssocID="{418ACCC0-7F6B-4395-A6CB-A01B816F35A0}" presName="spacer" presStyleCnt="0"/>
      <dgm:spPr/>
    </dgm:pt>
    <dgm:pt modelId="{1A08B6C0-334D-473B-94D6-8ADC03EB9983}" type="pres">
      <dgm:prSet presAssocID="{8FED2C22-35B2-457E-8047-41DED3174DD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3C9F480-A4C2-4F80-AC6C-88AC8111159E}" type="pres">
      <dgm:prSet presAssocID="{9D301C89-EA23-41F2-976F-74EF6EB65D20}" presName="spacer" presStyleCnt="0"/>
      <dgm:spPr/>
    </dgm:pt>
    <dgm:pt modelId="{09E11899-E009-444A-B2C4-623F06B5717D}" type="pres">
      <dgm:prSet presAssocID="{34F5A5AB-5106-4857-8914-F18BD6EA976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053D517-EB73-439F-B0A4-93E322A16168}" srcId="{336670F7-8F17-4523-8C80-98F4303B48A8}" destId="{8FED2C22-35B2-457E-8047-41DED3174DD1}" srcOrd="3" destOrd="0" parTransId="{10D1962C-49C5-40B2-AB07-7504B751A708}" sibTransId="{9D301C89-EA23-41F2-976F-74EF6EB65D20}"/>
    <dgm:cxn modelId="{AEE12233-FF70-43AD-982B-57CCDB6F4990}" srcId="{336670F7-8F17-4523-8C80-98F4303B48A8}" destId="{D8028A3F-BD5D-4F6B-93F9-6CD64AFD5CEE}" srcOrd="0" destOrd="0" parTransId="{DE8B1C21-F872-4FB9-882D-83CFFD14243A}" sibTransId="{B385D86B-F568-4248-9127-167743A22460}"/>
    <dgm:cxn modelId="{A414046A-6348-4B5A-8814-E3852CEF39F3}" type="presOf" srcId="{49AA8E2E-D6B0-468C-8D07-54A06BEB38CC}" destId="{FC1EFE5A-1021-449B-AE33-EDA2D2F55B10}" srcOrd="0" destOrd="0" presId="urn:microsoft.com/office/officeart/2005/8/layout/vList2"/>
    <dgm:cxn modelId="{6119A84B-C063-4A5E-9663-F5132EF35934}" srcId="{336670F7-8F17-4523-8C80-98F4303B48A8}" destId="{49AA8E2E-D6B0-468C-8D07-54A06BEB38CC}" srcOrd="1" destOrd="0" parTransId="{06FA2A5D-F467-491F-9C93-D32B7F53D6CC}" sibTransId="{3FD37C99-4827-4144-B0DA-D2769E1C47EB}"/>
    <dgm:cxn modelId="{33E0024C-4263-4A0E-BE8C-9D84CBAAFABE}" srcId="{336670F7-8F17-4523-8C80-98F4303B48A8}" destId="{34F5A5AB-5106-4857-8914-F18BD6EA9760}" srcOrd="4" destOrd="0" parTransId="{C305F306-C79D-4CBD-BD92-2CDF810A2723}" sibTransId="{EF752E82-FDFF-436E-8CFF-1607A0A2AB0A}"/>
    <dgm:cxn modelId="{4ADC5E4D-5AA4-4ADC-82E4-84D6B3D918F9}" type="presOf" srcId="{D8028A3F-BD5D-4F6B-93F9-6CD64AFD5CEE}" destId="{121A50D8-AAA6-49B3-B823-0E957274C264}" srcOrd="0" destOrd="0" presId="urn:microsoft.com/office/officeart/2005/8/layout/vList2"/>
    <dgm:cxn modelId="{6AD21652-420C-4E53-B662-C7D28D319F91}" srcId="{336670F7-8F17-4523-8C80-98F4303B48A8}" destId="{B21D94D7-73DE-4F98-9777-DAB4FC2A3109}" srcOrd="2" destOrd="0" parTransId="{CB6502AE-6FFD-486D-A5F1-13FAA5868741}" sibTransId="{418ACCC0-7F6B-4395-A6CB-A01B816F35A0}"/>
    <dgm:cxn modelId="{BD166CB1-D3AF-4546-A13E-D9E015AB76C9}" type="presOf" srcId="{336670F7-8F17-4523-8C80-98F4303B48A8}" destId="{5AE45AAE-F0F3-4A22-985E-49CB9B85F9C7}" srcOrd="0" destOrd="0" presId="urn:microsoft.com/office/officeart/2005/8/layout/vList2"/>
    <dgm:cxn modelId="{7C6167D9-67B8-4BD6-9C94-86EA5070023B}" type="presOf" srcId="{B21D94D7-73DE-4F98-9777-DAB4FC2A3109}" destId="{7D7DBCA6-B161-471D-834D-24242C26608E}" srcOrd="0" destOrd="0" presId="urn:microsoft.com/office/officeart/2005/8/layout/vList2"/>
    <dgm:cxn modelId="{ABF01DDD-E154-454F-9F32-63F898A26B81}" type="presOf" srcId="{8FED2C22-35B2-457E-8047-41DED3174DD1}" destId="{1A08B6C0-334D-473B-94D6-8ADC03EB9983}" srcOrd="0" destOrd="0" presId="urn:microsoft.com/office/officeart/2005/8/layout/vList2"/>
    <dgm:cxn modelId="{D9E802E2-B928-43FB-98E7-06EF0C3FC856}" type="presOf" srcId="{34F5A5AB-5106-4857-8914-F18BD6EA9760}" destId="{09E11899-E009-444A-B2C4-623F06B5717D}" srcOrd="0" destOrd="0" presId="urn:microsoft.com/office/officeart/2005/8/layout/vList2"/>
    <dgm:cxn modelId="{3BD3CFEC-D0B4-4EBB-A8D6-EC16934F7A7E}" type="presParOf" srcId="{5AE45AAE-F0F3-4A22-985E-49CB9B85F9C7}" destId="{121A50D8-AAA6-49B3-B823-0E957274C264}" srcOrd="0" destOrd="0" presId="urn:microsoft.com/office/officeart/2005/8/layout/vList2"/>
    <dgm:cxn modelId="{EB3EDFE6-F882-4165-AD2E-10DC16F2D5EC}" type="presParOf" srcId="{5AE45AAE-F0F3-4A22-985E-49CB9B85F9C7}" destId="{51A73542-7766-40CF-95C6-32A3B38F9AB5}" srcOrd="1" destOrd="0" presId="urn:microsoft.com/office/officeart/2005/8/layout/vList2"/>
    <dgm:cxn modelId="{C4D66B69-E03D-4A23-8DDC-A5B2140E8A18}" type="presParOf" srcId="{5AE45AAE-F0F3-4A22-985E-49CB9B85F9C7}" destId="{FC1EFE5A-1021-449B-AE33-EDA2D2F55B10}" srcOrd="2" destOrd="0" presId="urn:microsoft.com/office/officeart/2005/8/layout/vList2"/>
    <dgm:cxn modelId="{A966094F-2DF4-4A28-8312-FDDE68BDEAE3}" type="presParOf" srcId="{5AE45AAE-F0F3-4A22-985E-49CB9B85F9C7}" destId="{313597AD-471A-47BE-BD9B-11253F0D651C}" srcOrd="3" destOrd="0" presId="urn:microsoft.com/office/officeart/2005/8/layout/vList2"/>
    <dgm:cxn modelId="{4B2EC0E6-E0EE-497B-BEB5-F05D95DD8A1B}" type="presParOf" srcId="{5AE45AAE-F0F3-4A22-985E-49CB9B85F9C7}" destId="{7D7DBCA6-B161-471D-834D-24242C26608E}" srcOrd="4" destOrd="0" presId="urn:microsoft.com/office/officeart/2005/8/layout/vList2"/>
    <dgm:cxn modelId="{FB140E21-8B4F-49B0-BF3E-334E389AFE89}" type="presParOf" srcId="{5AE45AAE-F0F3-4A22-985E-49CB9B85F9C7}" destId="{6FC40F0B-79A7-4738-A9DC-C72B0BB51C9C}" srcOrd="5" destOrd="0" presId="urn:microsoft.com/office/officeart/2005/8/layout/vList2"/>
    <dgm:cxn modelId="{A0A3437A-B9B3-4A80-A97B-DE60EC7201D7}" type="presParOf" srcId="{5AE45AAE-F0F3-4A22-985E-49CB9B85F9C7}" destId="{1A08B6C0-334D-473B-94D6-8ADC03EB9983}" srcOrd="6" destOrd="0" presId="urn:microsoft.com/office/officeart/2005/8/layout/vList2"/>
    <dgm:cxn modelId="{9461373F-E7F9-4158-89B0-3A8093CFC5E4}" type="presParOf" srcId="{5AE45AAE-F0F3-4A22-985E-49CB9B85F9C7}" destId="{33C9F480-A4C2-4F80-AC6C-88AC8111159E}" srcOrd="7" destOrd="0" presId="urn:microsoft.com/office/officeart/2005/8/layout/vList2"/>
    <dgm:cxn modelId="{1521ACE6-9FA0-46C3-BFC7-8D36A17A7D52}" type="presParOf" srcId="{5AE45AAE-F0F3-4A22-985E-49CB9B85F9C7}" destId="{09E11899-E009-444A-B2C4-623F06B5717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4DAB0-9810-486D-8D8D-4A809850C272}">
      <dsp:nvSpPr>
        <dsp:cNvPr id="0" name=""/>
        <dsp:cNvSpPr/>
      </dsp:nvSpPr>
      <dsp:spPr>
        <a:xfrm>
          <a:off x="0" y="617339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/>
            </a:rPr>
            <a:t>Sponsoring Institution</a:t>
          </a:r>
          <a:endParaRPr lang="en-US" sz="3000" kern="1200" dirty="0"/>
        </a:p>
      </dsp:txBody>
      <dsp:txXfrm>
        <a:off x="0" y="617339"/>
        <a:ext cx="2464593" cy="1478756"/>
      </dsp:txXfrm>
    </dsp:sp>
    <dsp:sp modelId="{4665C10B-6809-4171-B20D-F53AC7BF333D}">
      <dsp:nvSpPr>
        <dsp:cNvPr id="0" name=""/>
        <dsp:cNvSpPr/>
      </dsp:nvSpPr>
      <dsp:spPr>
        <a:xfrm>
          <a:off x="2711053" y="617339"/>
          <a:ext cx="2464593" cy="14787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/>
            </a:rPr>
            <a:t>New Program</a:t>
          </a:r>
          <a:endParaRPr lang="en-US" sz="3000" kern="1200" dirty="0"/>
        </a:p>
      </dsp:txBody>
      <dsp:txXfrm>
        <a:off x="2711053" y="617339"/>
        <a:ext cx="2464593" cy="1478756"/>
      </dsp:txXfrm>
    </dsp:sp>
    <dsp:sp modelId="{D105B4AC-7BB0-4494-B638-478893FCEB68}">
      <dsp:nvSpPr>
        <dsp:cNvPr id="0" name=""/>
        <dsp:cNvSpPr/>
      </dsp:nvSpPr>
      <dsp:spPr>
        <a:xfrm>
          <a:off x="5422106" y="617339"/>
          <a:ext cx="2464593" cy="1478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/>
            </a:rPr>
            <a:t>Initial to Continued Accreditation</a:t>
          </a:r>
          <a:endParaRPr lang="en-US" sz="3000" kern="1200" dirty="0"/>
        </a:p>
      </dsp:txBody>
      <dsp:txXfrm>
        <a:off x="5422106" y="617339"/>
        <a:ext cx="2464593" cy="1478756"/>
      </dsp:txXfrm>
    </dsp:sp>
    <dsp:sp modelId="{465DC976-459A-4ABE-9A71-5506A552827E}">
      <dsp:nvSpPr>
        <dsp:cNvPr id="0" name=""/>
        <dsp:cNvSpPr/>
      </dsp:nvSpPr>
      <dsp:spPr>
        <a:xfrm>
          <a:off x="0" y="2342554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/>
            </a:rPr>
            <a:t>10-Year</a:t>
          </a:r>
          <a:endParaRPr lang="en-US" sz="3000" kern="1200" dirty="0"/>
        </a:p>
      </dsp:txBody>
      <dsp:txXfrm>
        <a:off x="0" y="2342554"/>
        <a:ext cx="2464593" cy="1478756"/>
      </dsp:txXfrm>
    </dsp:sp>
    <dsp:sp modelId="{36354918-F9F1-40C9-A606-4DDA56B4E78F}">
      <dsp:nvSpPr>
        <dsp:cNvPr id="0" name=""/>
        <dsp:cNvSpPr/>
      </dsp:nvSpPr>
      <dsp:spPr>
        <a:xfrm>
          <a:off x="2711053" y="2342554"/>
          <a:ext cx="2464593" cy="14787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/>
            </a:rPr>
            <a:t>For Cause</a:t>
          </a:r>
          <a:endParaRPr lang="en-US" sz="3000" kern="1200" dirty="0"/>
        </a:p>
      </dsp:txBody>
      <dsp:txXfrm>
        <a:off x="2711053" y="2342554"/>
        <a:ext cx="2464593" cy="1478756"/>
      </dsp:txXfrm>
    </dsp:sp>
    <dsp:sp modelId="{BA145FF4-666F-4C63-B570-F20A55098E61}">
      <dsp:nvSpPr>
        <dsp:cNvPr id="0" name=""/>
        <dsp:cNvSpPr/>
      </dsp:nvSpPr>
      <dsp:spPr>
        <a:xfrm>
          <a:off x="5422106" y="2342554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/>
            </a:rPr>
            <a:t>Osteopathic Recognition</a:t>
          </a:r>
        </a:p>
      </dsp:txBody>
      <dsp:txXfrm>
        <a:off x="5422106" y="2342554"/>
        <a:ext cx="2464593" cy="1478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FFFD7-EF7E-4849-A90D-31FE658C34BC}">
      <dsp:nvSpPr>
        <dsp:cNvPr id="0" name=""/>
        <dsp:cNvSpPr/>
      </dsp:nvSpPr>
      <dsp:spPr>
        <a:xfrm>
          <a:off x="3154679" y="0"/>
          <a:ext cx="4732020" cy="1387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/>
            </a:rPr>
            <a:t>Occur approx. 6-8 weeks after submission of the application*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/>
            </a:rPr>
            <a:t>Secure resources before submitting application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/>
            </a:rPr>
            <a:t>Feasibility and strategic planning</a:t>
          </a:r>
        </a:p>
      </dsp:txBody>
      <dsp:txXfrm>
        <a:off x="3154679" y="173385"/>
        <a:ext cx="4211866" cy="1040308"/>
      </dsp:txXfrm>
    </dsp:sp>
    <dsp:sp modelId="{1929A1AD-F9E3-4D6F-BC12-A2F3DE346FF1}">
      <dsp:nvSpPr>
        <dsp:cNvPr id="0" name=""/>
        <dsp:cNvSpPr/>
      </dsp:nvSpPr>
      <dsp:spPr>
        <a:xfrm>
          <a:off x="0" y="0"/>
          <a:ext cx="3154680" cy="138707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/>
            </a:rPr>
            <a:t>New Program</a:t>
          </a:r>
          <a:endParaRPr lang="en-US" sz="2800" kern="1200" dirty="0"/>
        </a:p>
      </dsp:txBody>
      <dsp:txXfrm>
        <a:off x="67712" y="67712"/>
        <a:ext cx="3019256" cy="1251654"/>
      </dsp:txXfrm>
    </dsp:sp>
    <dsp:sp modelId="{3EC2CD27-845C-4CC6-B7E8-48E6D4643756}">
      <dsp:nvSpPr>
        <dsp:cNvPr id="0" name=""/>
        <dsp:cNvSpPr/>
      </dsp:nvSpPr>
      <dsp:spPr>
        <a:xfrm>
          <a:off x="3154679" y="1525785"/>
          <a:ext cx="4732020" cy="1387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/>
            </a:rPr>
            <a:t>Occur approx. 2 years after receiving Initial Accreditation*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/>
            </a:rPr>
            <a:t>What and how is program achieving substantial compliance with requirements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/>
            </a:rPr>
            <a:t>Submission of updated application</a:t>
          </a:r>
        </a:p>
      </dsp:txBody>
      <dsp:txXfrm>
        <a:off x="3154679" y="1699170"/>
        <a:ext cx="4211866" cy="1040308"/>
      </dsp:txXfrm>
    </dsp:sp>
    <dsp:sp modelId="{34980A38-040F-4952-B92A-A07F15FB1ECC}">
      <dsp:nvSpPr>
        <dsp:cNvPr id="0" name=""/>
        <dsp:cNvSpPr/>
      </dsp:nvSpPr>
      <dsp:spPr>
        <a:xfrm>
          <a:off x="0" y="1525785"/>
          <a:ext cx="3154680" cy="138707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/>
            </a:rPr>
            <a:t>Initial to Continued Accreditation</a:t>
          </a:r>
          <a:endParaRPr lang="en-US" sz="2800" kern="1200" dirty="0"/>
        </a:p>
      </dsp:txBody>
      <dsp:txXfrm>
        <a:off x="67712" y="1593497"/>
        <a:ext cx="3019256" cy="1251654"/>
      </dsp:txXfrm>
    </dsp:sp>
    <dsp:sp modelId="{03DAC1FC-A909-4A4F-A5CB-7552BAA92768}">
      <dsp:nvSpPr>
        <dsp:cNvPr id="0" name=""/>
        <dsp:cNvSpPr/>
      </dsp:nvSpPr>
      <dsp:spPr>
        <a:xfrm>
          <a:off x="3154679" y="3051571"/>
          <a:ext cx="4732020" cy="1387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/>
            </a:rPr>
            <a:t>Scheduling of 10-year site visits suspended at this time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/>
            </a:rPr>
            <a:t>Correlation between program self-study and 10-year site visit removed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/>
            </a:rPr>
            <a:t>Accreditation focused on ACGME's annual review of programs (ADS annual update &amp; ACGME surveys) </a:t>
          </a:r>
          <a:endParaRPr lang="en-US" sz="1300" kern="1200" dirty="0"/>
        </a:p>
      </dsp:txBody>
      <dsp:txXfrm>
        <a:off x="3154679" y="3224956"/>
        <a:ext cx="4211866" cy="1040308"/>
      </dsp:txXfrm>
    </dsp:sp>
    <dsp:sp modelId="{2AA4335B-801B-4F09-9E2C-892392C4852A}">
      <dsp:nvSpPr>
        <dsp:cNvPr id="0" name=""/>
        <dsp:cNvSpPr/>
      </dsp:nvSpPr>
      <dsp:spPr>
        <a:xfrm>
          <a:off x="0" y="3051571"/>
          <a:ext cx="3154680" cy="138707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/>
            </a:rPr>
            <a:t>10-Year</a:t>
          </a:r>
        </a:p>
      </dsp:txBody>
      <dsp:txXfrm>
        <a:off x="67712" y="3119283"/>
        <a:ext cx="3019256" cy="1251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502E3-C379-4C9E-A0E0-3989F5D7F72A}">
      <dsp:nvSpPr>
        <dsp:cNvPr id="0" name=""/>
        <dsp:cNvSpPr/>
      </dsp:nvSpPr>
      <dsp:spPr>
        <a:xfrm>
          <a:off x="2464" y="672774"/>
          <a:ext cx="2402978" cy="43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/>
            </a:rPr>
            <a:t>Data prompted*</a:t>
          </a:r>
          <a:endParaRPr lang="en-US" sz="1500" kern="1200" dirty="0"/>
        </a:p>
      </dsp:txBody>
      <dsp:txXfrm>
        <a:off x="2464" y="672774"/>
        <a:ext cx="2402978" cy="432000"/>
      </dsp:txXfrm>
    </dsp:sp>
    <dsp:sp modelId="{01D5D9F9-43F1-4C15-A692-5516315B89A5}">
      <dsp:nvSpPr>
        <dsp:cNvPr id="0" name=""/>
        <dsp:cNvSpPr/>
      </dsp:nvSpPr>
      <dsp:spPr>
        <a:xfrm>
          <a:off x="2464" y="1104774"/>
          <a:ext cx="2402978" cy="32940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/>
            </a:rPr>
            <a:t>Requested by RCs who set own threshold for compliance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/>
            </a:rPr>
            <a:t>Resident survey is main trigger (84%)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/>
            </a:rPr>
            <a:t>Other reasons include case logs, board pass rates, faculty survey, scholarly activity, resident/faculty attrition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/>
            </a:rPr>
            <a:t>GMEC oversight of programs important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/>
            </a:rPr>
            <a:t>Special Reviews play a role here</a:t>
          </a:r>
        </a:p>
      </dsp:txBody>
      <dsp:txXfrm>
        <a:off x="2464" y="1104774"/>
        <a:ext cx="2402978" cy="3294000"/>
      </dsp:txXfrm>
    </dsp:sp>
    <dsp:sp modelId="{71846F6F-1EFA-4D1C-9171-82F8D658A3DE}">
      <dsp:nvSpPr>
        <dsp:cNvPr id="0" name=""/>
        <dsp:cNvSpPr/>
      </dsp:nvSpPr>
      <dsp:spPr>
        <a:xfrm>
          <a:off x="2741860" y="672774"/>
          <a:ext cx="2402978" cy="432000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/>
            </a:rPr>
            <a:t>Complaints</a:t>
          </a:r>
          <a:endParaRPr lang="en-US" sz="1500" kern="1200" dirty="0"/>
        </a:p>
      </dsp:txBody>
      <dsp:txXfrm>
        <a:off x="2741860" y="672774"/>
        <a:ext cx="2402978" cy="432000"/>
      </dsp:txXfrm>
    </dsp:sp>
    <dsp:sp modelId="{D73574DC-1BAC-469B-86E7-317F3E552018}">
      <dsp:nvSpPr>
        <dsp:cNvPr id="0" name=""/>
        <dsp:cNvSpPr/>
      </dsp:nvSpPr>
      <dsp:spPr>
        <a:xfrm>
          <a:off x="2741860" y="1104774"/>
          <a:ext cx="2402978" cy="3294000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/>
            </a:rPr>
            <a:t>RC may request site visit following consideration of complaint allegations and SI/program response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/>
            </a:rPr>
            <a:t>Focused site visit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/>
            </a:rPr>
            <a:t>Anyone with knowledge of a SI or program may report a training-related issue or allegations of non-compliance w/ ACGME requirements</a:t>
          </a:r>
          <a:endParaRPr lang="en-US" sz="1500" kern="1200" dirty="0"/>
        </a:p>
      </dsp:txBody>
      <dsp:txXfrm>
        <a:off x="2741860" y="1104774"/>
        <a:ext cx="2402978" cy="3294000"/>
      </dsp:txXfrm>
    </dsp:sp>
    <dsp:sp modelId="{3633C629-6909-4FA9-8276-9CEBD75C1D9C}">
      <dsp:nvSpPr>
        <dsp:cNvPr id="0" name=""/>
        <dsp:cNvSpPr/>
      </dsp:nvSpPr>
      <dsp:spPr>
        <a:xfrm>
          <a:off x="5481256" y="672774"/>
          <a:ext cx="2402978" cy="43200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/>
            </a:rPr>
            <a:t>Probation</a:t>
          </a:r>
          <a:endParaRPr lang="en-US" sz="1500" kern="1200" dirty="0"/>
        </a:p>
      </dsp:txBody>
      <dsp:txXfrm>
        <a:off x="5481256" y="672774"/>
        <a:ext cx="2402978" cy="432000"/>
      </dsp:txXfrm>
    </dsp:sp>
    <dsp:sp modelId="{108740C3-5AA6-47E2-AF3A-A16269203CC7}">
      <dsp:nvSpPr>
        <dsp:cNvPr id="0" name=""/>
        <dsp:cNvSpPr/>
      </dsp:nvSpPr>
      <dsp:spPr>
        <a:xfrm>
          <a:off x="5481256" y="1104774"/>
          <a:ext cx="2402978" cy="3294000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/>
            </a:rPr>
            <a:t>SIs or programs w/ probationary accreditation status will need to have a site visit prior to achieving Continued Accreditation (CA) or CA w/ Warning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/>
            </a:rPr>
            <a:t>Usually a team of field representatives conducting site visit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/>
            </a:rPr>
            <a:t>Subject to review under core, detail and outcome requirements</a:t>
          </a:r>
        </a:p>
      </dsp:txBody>
      <dsp:txXfrm>
        <a:off x="5481256" y="1104774"/>
        <a:ext cx="2402978" cy="329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CC772-C48B-4419-8527-525AE557098C}">
      <dsp:nvSpPr>
        <dsp:cNvPr id="0" name=""/>
        <dsp:cNvSpPr/>
      </dsp:nvSpPr>
      <dsp:spPr>
        <a:xfrm>
          <a:off x="576488" y="1295"/>
          <a:ext cx="1578559" cy="789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More flexibility with the order and start times</a:t>
          </a:r>
        </a:p>
      </dsp:txBody>
      <dsp:txXfrm>
        <a:off x="599605" y="24412"/>
        <a:ext cx="1532325" cy="743045"/>
      </dsp:txXfrm>
    </dsp:sp>
    <dsp:sp modelId="{C34F887D-FBDE-46D8-9B1F-5A52588EEB75}">
      <dsp:nvSpPr>
        <dsp:cNvPr id="0" name=""/>
        <dsp:cNvSpPr/>
      </dsp:nvSpPr>
      <dsp:spPr>
        <a:xfrm>
          <a:off x="2155047" y="379873"/>
          <a:ext cx="63142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31423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4973" y="380149"/>
        <a:ext cx="31571" cy="31571"/>
      </dsp:txXfrm>
    </dsp:sp>
    <dsp:sp modelId="{0D6805D6-3742-4BDF-B084-AD2B20197E3E}">
      <dsp:nvSpPr>
        <dsp:cNvPr id="0" name=""/>
        <dsp:cNvSpPr/>
      </dsp:nvSpPr>
      <dsp:spPr>
        <a:xfrm>
          <a:off x="2786470" y="1295"/>
          <a:ext cx="1578559" cy="7892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time zones are important</a:t>
          </a:r>
        </a:p>
      </dsp:txBody>
      <dsp:txXfrm>
        <a:off x="2809587" y="24412"/>
        <a:ext cx="1532325" cy="743045"/>
      </dsp:txXfrm>
    </dsp:sp>
    <dsp:sp modelId="{65B7CDE4-F95A-45E0-9F38-980606D77AB4}">
      <dsp:nvSpPr>
        <dsp:cNvPr id="0" name=""/>
        <dsp:cNvSpPr/>
      </dsp:nvSpPr>
      <dsp:spPr>
        <a:xfrm>
          <a:off x="576488" y="1362802"/>
          <a:ext cx="1578559" cy="789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Increase in communication prior to site visit</a:t>
          </a:r>
        </a:p>
      </dsp:txBody>
      <dsp:txXfrm>
        <a:off x="599605" y="1385919"/>
        <a:ext cx="1532325" cy="743045"/>
      </dsp:txXfrm>
    </dsp:sp>
    <dsp:sp modelId="{B5FC69AB-6C53-403D-BB53-03E2A96AA958}">
      <dsp:nvSpPr>
        <dsp:cNvPr id="0" name=""/>
        <dsp:cNvSpPr/>
      </dsp:nvSpPr>
      <dsp:spPr>
        <a:xfrm rot="19457599">
          <a:off x="2081958" y="1514462"/>
          <a:ext cx="77760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77600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1318" y="1511084"/>
        <a:ext cx="38880" cy="38880"/>
      </dsp:txXfrm>
    </dsp:sp>
    <dsp:sp modelId="{43EB2C47-B4D8-45DD-B404-169F353AA2E9}">
      <dsp:nvSpPr>
        <dsp:cNvPr id="0" name=""/>
        <dsp:cNvSpPr/>
      </dsp:nvSpPr>
      <dsp:spPr>
        <a:xfrm>
          <a:off x="2786470" y="908967"/>
          <a:ext cx="1578559" cy="7892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Checking Zoom connections</a:t>
          </a:r>
        </a:p>
      </dsp:txBody>
      <dsp:txXfrm>
        <a:off x="2809587" y="932084"/>
        <a:ext cx="1532325" cy="743045"/>
      </dsp:txXfrm>
    </dsp:sp>
    <dsp:sp modelId="{4EE4E120-838A-4B22-A6DE-079686C67CC0}">
      <dsp:nvSpPr>
        <dsp:cNvPr id="0" name=""/>
        <dsp:cNvSpPr/>
      </dsp:nvSpPr>
      <dsp:spPr>
        <a:xfrm rot="2142401">
          <a:off x="2081958" y="1968298"/>
          <a:ext cx="77760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77600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1318" y="1964920"/>
        <a:ext cx="38880" cy="38880"/>
      </dsp:txXfrm>
    </dsp:sp>
    <dsp:sp modelId="{5FAD8CE2-7998-4936-8FC0-D29A7B126B8F}">
      <dsp:nvSpPr>
        <dsp:cNvPr id="0" name=""/>
        <dsp:cNvSpPr/>
      </dsp:nvSpPr>
      <dsp:spPr>
        <a:xfrm>
          <a:off x="2786470" y="1816638"/>
          <a:ext cx="1578559" cy="7892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Providing guidance as to additional documents/concerns prior to site visit</a:t>
          </a:r>
        </a:p>
      </dsp:txBody>
      <dsp:txXfrm>
        <a:off x="2809587" y="1839755"/>
        <a:ext cx="1532325" cy="743045"/>
      </dsp:txXfrm>
    </dsp:sp>
    <dsp:sp modelId="{E5088B13-7687-44D6-87F7-A383D2673BC1}">
      <dsp:nvSpPr>
        <dsp:cNvPr id="0" name=""/>
        <dsp:cNvSpPr/>
      </dsp:nvSpPr>
      <dsp:spPr>
        <a:xfrm>
          <a:off x="576488" y="3178145"/>
          <a:ext cx="1578559" cy="789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Grouping site visits – much harder to predict</a:t>
          </a:r>
        </a:p>
      </dsp:txBody>
      <dsp:txXfrm>
        <a:off x="599605" y="3201262"/>
        <a:ext cx="1532325" cy="743045"/>
      </dsp:txXfrm>
    </dsp:sp>
    <dsp:sp modelId="{8ABA439B-09CE-4446-B021-F8E6C83DE15F}">
      <dsp:nvSpPr>
        <dsp:cNvPr id="0" name=""/>
        <dsp:cNvSpPr/>
      </dsp:nvSpPr>
      <dsp:spPr>
        <a:xfrm rot="19457599">
          <a:off x="2081958" y="3329805"/>
          <a:ext cx="77760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77600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1318" y="3326427"/>
        <a:ext cx="38880" cy="38880"/>
      </dsp:txXfrm>
    </dsp:sp>
    <dsp:sp modelId="{DCEEA381-A66B-4B11-988B-E3476614EBC1}">
      <dsp:nvSpPr>
        <dsp:cNvPr id="0" name=""/>
        <dsp:cNvSpPr/>
      </dsp:nvSpPr>
      <dsp:spPr>
        <a:xfrm>
          <a:off x="2786470" y="2724310"/>
          <a:ext cx="1578559" cy="7892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Same SI, but different site visitors in same week</a:t>
          </a:r>
        </a:p>
      </dsp:txBody>
      <dsp:txXfrm>
        <a:off x="2809587" y="2747427"/>
        <a:ext cx="1532325" cy="743045"/>
      </dsp:txXfrm>
    </dsp:sp>
    <dsp:sp modelId="{B0EFF335-104D-44E6-B80B-3EC50B25BF72}">
      <dsp:nvSpPr>
        <dsp:cNvPr id="0" name=""/>
        <dsp:cNvSpPr/>
      </dsp:nvSpPr>
      <dsp:spPr>
        <a:xfrm rot="2142401">
          <a:off x="2081958" y="3783641"/>
          <a:ext cx="77760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77600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1318" y="3780263"/>
        <a:ext cx="38880" cy="38880"/>
      </dsp:txXfrm>
    </dsp:sp>
    <dsp:sp modelId="{72C561DD-9492-4A13-AABF-D0C76275B430}">
      <dsp:nvSpPr>
        <dsp:cNvPr id="0" name=""/>
        <dsp:cNvSpPr/>
      </dsp:nvSpPr>
      <dsp:spPr>
        <a:xfrm>
          <a:off x="2786470" y="3631981"/>
          <a:ext cx="1578559" cy="7892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Same SI, same site visitor for several different programs spread out over 6-8 weeks</a:t>
          </a:r>
        </a:p>
      </dsp:txBody>
      <dsp:txXfrm>
        <a:off x="2809587" y="3655098"/>
        <a:ext cx="1532325" cy="7430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8FC69-7CBD-4648-9110-3E04CB31E15C}">
      <dsp:nvSpPr>
        <dsp:cNvPr id="0" name=""/>
        <dsp:cNvSpPr/>
      </dsp:nvSpPr>
      <dsp:spPr>
        <a:xfrm>
          <a:off x="0" y="4833"/>
          <a:ext cx="4697730" cy="10424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Broader in scope – not always tied to a requirement </a:t>
          </a:r>
        </a:p>
      </dsp:txBody>
      <dsp:txXfrm>
        <a:off x="50889" y="55722"/>
        <a:ext cx="4595952" cy="940692"/>
      </dsp:txXfrm>
    </dsp:sp>
    <dsp:sp modelId="{D9590ADB-C4CB-47BB-861C-ABC2AA82FF0D}">
      <dsp:nvSpPr>
        <dsp:cNvPr id="0" name=""/>
        <dsp:cNvSpPr/>
      </dsp:nvSpPr>
      <dsp:spPr>
        <a:xfrm>
          <a:off x="0" y="1125063"/>
          <a:ext cx="4697730" cy="104247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Same issue – multiple citations</a:t>
          </a:r>
        </a:p>
      </dsp:txBody>
      <dsp:txXfrm>
        <a:off x="50889" y="1175952"/>
        <a:ext cx="4595952" cy="940692"/>
      </dsp:txXfrm>
    </dsp:sp>
    <dsp:sp modelId="{4AF1F904-F2B8-43C4-9050-5CCB3AFF4F78}">
      <dsp:nvSpPr>
        <dsp:cNvPr id="0" name=""/>
        <dsp:cNvSpPr/>
      </dsp:nvSpPr>
      <dsp:spPr>
        <a:xfrm>
          <a:off x="0" y="2167533"/>
          <a:ext cx="4697730" cy="1956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Tracking of work hours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Resident Learning and Working environment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Sponsoring institution oversight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Environment of retaliation and fear</a:t>
          </a:r>
        </a:p>
      </dsp:txBody>
      <dsp:txXfrm>
        <a:off x="0" y="2167533"/>
        <a:ext cx="4697730" cy="19561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A50D8-AAA6-49B3-B823-0E957274C264}">
      <dsp:nvSpPr>
        <dsp:cNvPr id="0" name=""/>
        <dsp:cNvSpPr/>
      </dsp:nvSpPr>
      <dsp:spPr>
        <a:xfrm>
          <a:off x="0" y="1083"/>
          <a:ext cx="4697730" cy="8154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ACGME Expectations for Content of Resident and Fellow Files</a:t>
          </a:r>
        </a:p>
      </dsp:txBody>
      <dsp:txXfrm>
        <a:off x="39806" y="40889"/>
        <a:ext cx="4618118" cy="735813"/>
      </dsp:txXfrm>
    </dsp:sp>
    <dsp:sp modelId="{FC1EFE5A-1021-449B-AE33-EDA2D2F55B10}">
      <dsp:nvSpPr>
        <dsp:cNvPr id="0" name=""/>
        <dsp:cNvSpPr/>
      </dsp:nvSpPr>
      <dsp:spPr>
        <a:xfrm>
          <a:off x="0" y="828814"/>
          <a:ext cx="4697730" cy="815425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ACGME Site Visit Document by Accreditation Status for Accreditation and Recognition Site Visits</a:t>
          </a:r>
        </a:p>
      </dsp:txBody>
      <dsp:txXfrm>
        <a:off x="39806" y="868620"/>
        <a:ext cx="4618118" cy="735813"/>
      </dsp:txXfrm>
    </dsp:sp>
    <dsp:sp modelId="{7D7DBCA6-B161-471D-834D-24242C26608E}">
      <dsp:nvSpPr>
        <dsp:cNvPr id="0" name=""/>
        <dsp:cNvSpPr/>
      </dsp:nvSpPr>
      <dsp:spPr>
        <a:xfrm>
          <a:off x="0" y="1656545"/>
          <a:ext cx="4697730" cy="815425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ACGME Updating ADS by Accreditation or Recognition Status</a:t>
          </a:r>
        </a:p>
      </dsp:txBody>
      <dsp:txXfrm>
        <a:off x="39806" y="1696351"/>
        <a:ext cx="4618118" cy="735813"/>
      </dsp:txXfrm>
    </dsp:sp>
    <dsp:sp modelId="{1A08B6C0-334D-473B-94D6-8ADC03EB9983}">
      <dsp:nvSpPr>
        <dsp:cNvPr id="0" name=""/>
        <dsp:cNvSpPr/>
      </dsp:nvSpPr>
      <dsp:spPr>
        <a:xfrm>
          <a:off x="0" y="2484275"/>
          <a:ext cx="4697730" cy="815425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CEE Work Hours Reporting Template</a:t>
          </a:r>
        </a:p>
      </dsp:txBody>
      <dsp:txXfrm>
        <a:off x="39806" y="2524081"/>
        <a:ext cx="4618118" cy="735813"/>
      </dsp:txXfrm>
    </dsp:sp>
    <dsp:sp modelId="{09E11899-E009-444A-B2C4-623F06B5717D}">
      <dsp:nvSpPr>
        <dsp:cNvPr id="0" name=""/>
        <dsp:cNvSpPr/>
      </dsp:nvSpPr>
      <dsp:spPr>
        <a:xfrm>
          <a:off x="0" y="3312006"/>
          <a:ext cx="4697730" cy="81542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Didactics/Conference Schedule Template</a:t>
          </a:r>
        </a:p>
      </dsp:txBody>
      <dsp:txXfrm>
        <a:off x="39806" y="3351812"/>
        <a:ext cx="4618118" cy="735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974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57338" y="665163"/>
            <a:ext cx="444023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278" y="4218007"/>
            <a:ext cx="6042210" cy="3996135"/>
          </a:xfrm>
          <a:prstGeom prst="rect">
            <a:avLst/>
          </a:prstGeom>
        </p:spPr>
        <p:txBody>
          <a:bodyPr lIns="97457" tIns="97457" rIns="97457" bIns="974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49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1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3047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tdtips.com/2016/08/do-you-use-ocr-on-scanned-documents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-educ.com/outils-google-pour-les-enseignant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gdogblog.com/2014/12/over-notover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2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2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mtClean="0"/>
              <a:pPr/>
              <a:t>1</a:t>
            </a:fld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3421931" y="1451998"/>
            <a:ext cx="52884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make sure your Start Video is OFF when logging into the WebEx platform. </a:t>
            </a: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 is what it should look like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NORMAL to not hear any sound until the webinar starts at 12:00 noon EST.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phone line is muted, but you can always chat to the host, BJ Couch, if you have any questions or concerns during this time.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+mn-lt"/>
            </a:endParaRP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Please Note…</a:t>
            </a:r>
            <a:endParaRPr lang="en-US" dirty="0"/>
          </a:p>
        </p:txBody>
      </p:sp>
      <p:pic>
        <p:nvPicPr>
          <p:cNvPr id="7" name="Picture 6" descr="No Video Icons - Download Free Vector Icons | Noun Project">
            <a:extLst>
              <a:ext uri="{FF2B5EF4-FFF2-40B4-BE49-F238E27FC236}">
                <a16:creationId xmlns:a16="http://schemas.microsoft.com/office/drawing/2014/main" id="{EBC3FA65-BF65-4CC3-AA15-9AC6B56253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7" y="1762812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udio, mic, microphone, mute, sound icon - Free download">
            <a:extLst>
              <a:ext uri="{FF2B5EF4-FFF2-40B4-BE49-F238E27FC236}">
                <a16:creationId xmlns:a16="http://schemas.microsoft.com/office/drawing/2014/main" id="{384F8BCF-530F-42B3-8B5C-ABF849B092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3648173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84FFF8-AE6F-4240-93F2-6BCFB61DD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337" y="2493870"/>
            <a:ext cx="5028571" cy="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9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6DA25179-87EB-4C77-8475-59CE20E8D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478200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C633649-1617-4CB0-9D47-FDD82F84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Program Site Visits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FC9CE-AF7E-4948-B6EB-244F352473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17591-164E-45A6-BDAE-958D10D93E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1385" name="TextBox 1384">
            <a:extLst>
              <a:ext uri="{FF2B5EF4-FFF2-40B4-BE49-F238E27FC236}">
                <a16:creationId xmlns:a16="http://schemas.microsoft.com/office/drawing/2014/main" id="{8E7A6614-D622-4E9E-B9F9-D9B881B311E2}"/>
              </a:ext>
            </a:extLst>
          </p:cNvPr>
          <p:cNvSpPr txBox="1"/>
          <p:nvPr/>
        </p:nvSpPr>
        <p:spPr>
          <a:xfrm>
            <a:off x="7036806" y="616541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*Timeline pre-COVID</a:t>
            </a:r>
          </a:p>
        </p:txBody>
      </p:sp>
    </p:spTree>
    <p:extLst>
      <p:ext uri="{BB962C8B-B14F-4D97-AF65-F5344CB8AC3E}">
        <p14:creationId xmlns:p14="http://schemas.microsoft.com/office/powerpoint/2010/main" val="3133950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2">
            <a:extLst>
              <a:ext uri="{FF2B5EF4-FFF2-40B4-BE49-F238E27FC236}">
                <a16:creationId xmlns:a16="http://schemas.microsoft.com/office/drawing/2014/main" id="{F012DF83-C956-4F76-B0B1-70ED109BC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510345"/>
              </p:ext>
            </p:extLst>
          </p:nvPr>
        </p:nvGraphicFramePr>
        <p:xfrm>
          <a:off x="628650" y="1114859"/>
          <a:ext cx="7886700" cy="507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C8876C7-AD97-44AD-93AF-86321EA1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Site Visits For Cause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29C91-E383-4AC8-852B-EE0D6E73DD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F00F4-64A1-46AC-B1D4-854770D38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B0685F-0808-416F-89B6-C725E33F265C}"/>
              </a:ext>
            </a:extLst>
          </p:cNvPr>
          <p:cNvSpPr txBox="1"/>
          <p:nvPr/>
        </p:nvSpPr>
        <p:spPr>
          <a:xfrm>
            <a:off x="631012" y="5977607"/>
            <a:ext cx="798588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0" dirty="0">
                <a:latin typeface="Arial"/>
                <a:cs typeface="Arial"/>
              </a:rPr>
              <a:t>*Caniano, D, Martinez, S, &amp; Nace, C.  (2021). Reasons for data-prompted site visits:  Field staff findings and review committee decisions. [Oral presentation]. ACGME Annual Educational Conference. [Virtual Experience.]</a:t>
            </a:r>
            <a:endParaRPr lang="en-US" sz="1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6281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D9CEF6-551A-429B-9E42-5E1E55FE5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No site visit required for Initial Recognition</a:t>
            </a:r>
          </a:p>
          <a:p>
            <a:r>
              <a:rPr lang="en-US" dirty="0">
                <a:latin typeface="Arial"/>
                <a:cs typeface="Arial"/>
              </a:rPr>
              <a:t>First site visit approx. 2 years after receiving Initial Accreditation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Resubmission of osteopathic recognition application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What and how is program achieving substantial compliance with osteopathic recognition requirements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Additional players = Director of Osteopathic Education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0BDEB3-6ACA-4B92-BC5B-A5D763E6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Osteopathic Recognition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F6B78-E0B6-40EC-B8CF-EE31268EA7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95964-0411-4C6E-A81A-9194D7DA66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587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933FF3-59A8-49E2-B0AA-79FC7ABB2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Timeline for resuming in-person site visits uncertain at this time</a:t>
            </a:r>
          </a:p>
          <a:p>
            <a:r>
              <a:rPr lang="en-US" dirty="0">
                <a:latin typeface="Arial"/>
                <a:cs typeface="Arial"/>
              </a:rPr>
              <a:t>ACGME's department of field activities currently evaluating future of site visits – working on determination of criteria for remote vs. in-person site visits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AF6229-494B-4248-A90E-ECA4A2495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Virtual vs. In-Person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0ED2F-1065-4B59-92E2-40C1A2A9E0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66EB69-A024-4F20-89DC-8309CCBD87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20F07979-8482-4394-AF5A-E22E2ACBA0CC}"/>
              </a:ext>
            </a:extLst>
          </p:cNvPr>
          <p:cNvSpPr/>
          <p:nvPr/>
        </p:nvSpPr>
        <p:spPr>
          <a:xfrm>
            <a:off x="572444" y="3954212"/>
            <a:ext cx="3183395" cy="2153751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cs typeface="Arial"/>
              </a:rPr>
              <a:t>What's different?</a:t>
            </a: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A7494F3-A621-4F8D-8256-6EA3946FA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106097"/>
              </p:ext>
            </p:extLst>
          </p:nvPr>
        </p:nvGraphicFramePr>
        <p:xfrm>
          <a:off x="3995399" y="4406425"/>
          <a:ext cx="3526573" cy="1680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573">
                  <a:extLst>
                    <a:ext uri="{9D8B030D-6E8A-4147-A177-3AD203B41FA5}">
                      <a16:colId xmlns:a16="http://schemas.microsoft.com/office/drawing/2014/main" val="121780079"/>
                    </a:ext>
                  </a:extLst>
                </a:gridCol>
              </a:tblGrid>
              <a:tr h="16803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*Smaller groups</a:t>
                      </a:r>
                    </a:p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*Virtual tours of FMPs</a:t>
                      </a:r>
                    </a:p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*Body language and facial </a:t>
                      </a:r>
                    </a:p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  expressions more important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693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90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F84A-957E-41F9-8C75-7265A8D4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Components of Preparation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1FFE1-9FED-41CC-AFBA-1F9442F472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C43D4-7764-4E75-8378-02B383CAB0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796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B8703F-CF4D-4BDC-8568-2F1196DB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Site Visit Work-Flow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96F00-06F7-43C4-8DEB-1DBBBFD9EE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645A5-AF3A-481F-A4C9-17C1FE97F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10" name="Picture 12" descr="Diagram, timeline&#10;&#10;Description automatically generated">
            <a:extLst>
              <a:ext uri="{FF2B5EF4-FFF2-40B4-BE49-F238E27FC236}">
                <a16:creationId xmlns:a16="http://schemas.microsoft.com/office/drawing/2014/main" id="{478F6A1E-A744-4C41-9ACA-FC09124CA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76" y="2361307"/>
            <a:ext cx="8730342" cy="22684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F5E32A-59AB-4B84-9CDD-5E42B8F7EEE5}"/>
              </a:ext>
            </a:extLst>
          </p:cNvPr>
          <p:cNvSpPr txBox="1"/>
          <p:nvPr/>
        </p:nvSpPr>
        <p:spPr>
          <a:xfrm>
            <a:off x="516948" y="5033530"/>
            <a:ext cx="838199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>
                <a:latin typeface="Calibri"/>
                <a:cs typeface="Calibri"/>
              </a:rPr>
              <a:t>Note – time frames may be shortened significantly if scheduled earlier in the black out period, if a new program, site visit for cause or other factors with scheduling by field staff or programs. </a:t>
            </a:r>
          </a:p>
        </p:txBody>
      </p:sp>
    </p:spTree>
    <p:extLst>
      <p:ext uri="{BB962C8B-B14F-4D97-AF65-F5344CB8AC3E}">
        <p14:creationId xmlns:p14="http://schemas.microsoft.com/office/powerpoint/2010/main" val="2989419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DC6CF7-0FA5-4C4F-A7FC-91117162D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Black-out dates</a:t>
            </a:r>
          </a:p>
          <a:p>
            <a:r>
              <a:rPr lang="en-US" dirty="0">
                <a:latin typeface="Arial"/>
                <a:cs typeface="Arial"/>
              </a:rPr>
              <a:t>Letter of SV Notification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From ACGME field staff</a:t>
            </a:r>
          </a:p>
          <a:p>
            <a:pPr lvl="1"/>
            <a:r>
              <a:rPr lang="en-US" dirty="0">
                <a:latin typeface="Arial"/>
                <a:cs typeface="Arial"/>
              </a:rPr>
              <a:t>Due dates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List of requirements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Letter of Instruction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From site visitor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Due dates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Proposed schedule</a:t>
            </a:r>
          </a:p>
          <a:p>
            <a:pPr lvl="1"/>
            <a:r>
              <a:rPr lang="en-US" dirty="0">
                <a:latin typeface="Arial"/>
                <a:cs typeface="Arial"/>
              </a:rPr>
              <a:t>One drive instructions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4A96D4-5E42-4067-8C96-8D7E64D8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ACGME Letters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169E7-0CB6-4C45-91E0-C84FC4A68D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A9285-6096-4E33-B537-866E6A1F88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2A24016-5075-499E-A352-2CF6E0C8A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73782" y="2066094"/>
            <a:ext cx="2743200" cy="23933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6AA97C-A18F-4646-88C8-949B8D085048}"/>
              </a:ext>
            </a:extLst>
          </p:cNvPr>
          <p:cNvSpPr txBox="1"/>
          <p:nvPr/>
        </p:nvSpPr>
        <p:spPr>
          <a:xfrm>
            <a:off x="5084618" y="4584411"/>
            <a:ext cx="2743200" cy="3175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3508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69E7A0-A7A5-44D4-B453-D928DACA6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 anchor="ctr">
            <a:normAutofit/>
          </a:bodyPr>
          <a:lstStyle/>
          <a:p>
            <a:r>
              <a:rPr lang="en-US"/>
              <a:t>Documents to ACGME</a:t>
            </a:r>
            <a:endParaRPr lang="en-US" dirty="0"/>
          </a:p>
        </p:txBody>
      </p:sp>
      <p:pic>
        <p:nvPicPr>
          <p:cNvPr id="6" name="Picture 6" descr="A picture containing row, stationary, writing implement, colorful&#10;&#10;Description automatically generated">
            <a:extLst>
              <a:ext uri="{FF2B5EF4-FFF2-40B4-BE49-F238E27FC236}">
                <a16:creationId xmlns:a16="http://schemas.microsoft.com/office/drawing/2014/main" id="{BE32CF7F-1039-44BE-9604-98E33CDF0F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900" r="14183"/>
          <a:stretch/>
        </p:blipFill>
        <p:spPr>
          <a:xfrm>
            <a:off x="628650" y="1825625"/>
            <a:ext cx="3886200" cy="4351338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6BB507-C6D0-4E95-A1FE-9AFF4117A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ADS update</a:t>
            </a:r>
          </a:p>
          <a:p>
            <a:r>
              <a:rPr lang="en-US"/>
              <a:t>Attachments </a:t>
            </a:r>
          </a:p>
          <a:p>
            <a:pPr lvl="1"/>
            <a:r>
              <a:rPr lang="en-US" sz="2600"/>
              <a:t>2 </a:t>
            </a:r>
            <a:r>
              <a:rPr lang="en-US" sz="2600" err="1"/>
              <a:t>yr</a:t>
            </a:r>
            <a:r>
              <a:rPr lang="en-US" sz="2600"/>
              <a:t>, 10 </a:t>
            </a:r>
            <a:r>
              <a:rPr lang="en-US" sz="2600" err="1"/>
              <a:t>yr</a:t>
            </a:r>
            <a:r>
              <a:rPr lang="en-US" sz="2600"/>
              <a:t>, prompted full site visits</a:t>
            </a:r>
          </a:p>
          <a:p>
            <a:pPr lvl="1"/>
            <a:r>
              <a:rPr lang="en-US" sz="2600"/>
              <a:t>Specialty Specific Application</a:t>
            </a:r>
          </a:p>
          <a:p>
            <a:pPr lvl="1"/>
            <a:r>
              <a:rPr lang="en-US" sz="2600"/>
              <a:t>Policies</a:t>
            </a:r>
          </a:p>
          <a:p>
            <a:pPr lvl="1"/>
            <a:r>
              <a:rPr lang="en-US" sz="2600"/>
              <a:t>Evaluations</a:t>
            </a:r>
          </a:p>
          <a:p>
            <a:pPr lvl="1"/>
            <a:r>
              <a:rPr lang="en-US" sz="2600"/>
              <a:t>PLA</a:t>
            </a:r>
          </a:p>
          <a:p>
            <a:pPr lvl="1"/>
            <a:r>
              <a:rPr lang="en-US" sz="2600"/>
              <a:t>Block Diagram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6D8A8-F324-4A5C-AE75-C04380618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0795F-7299-4D05-9945-A6F7BE508F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AD68910-38FE-C240-95D4-C063CA8D3DE6}" type="slidenum">
              <a:rPr lang="en-US" altLang="en-US" smtClean="0"/>
              <a:pPr>
                <a:spcAft>
                  <a:spcPts val="600"/>
                </a:spcAft>
                <a:defRPr/>
              </a:pPr>
              <a:t>17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03BEDD-508F-44A8-B2C7-D5D152107C33}"/>
              </a:ext>
            </a:extLst>
          </p:cNvPr>
          <p:cNvSpPr txBox="1"/>
          <p:nvPr/>
        </p:nvSpPr>
        <p:spPr>
          <a:xfrm>
            <a:off x="1762173" y="5976908"/>
            <a:ext cx="275267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6262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4F0EBC-C573-4AA9-B38D-D7AF6713E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4204"/>
            <a:ext cx="7886700" cy="36907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Narratives</a:t>
            </a:r>
          </a:p>
          <a:p>
            <a:r>
              <a:rPr lang="en-US" sz="4000" dirty="0">
                <a:latin typeface="Arial"/>
                <a:cs typeface="Arial"/>
              </a:rPr>
              <a:t>Faculty Roster</a:t>
            </a:r>
          </a:p>
          <a:p>
            <a:pPr lvl="1"/>
            <a:r>
              <a:rPr lang="en-US" sz="3600" dirty="0">
                <a:latin typeface="Arial"/>
                <a:cs typeface="Arial"/>
              </a:rPr>
              <a:t>PD CV </a:t>
            </a:r>
            <a:endParaRPr lang="en-US" sz="3600"/>
          </a:p>
          <a:p>
            <a:pPr lvl="1"/>
            <a:r>
              <a:rPr lang="en-US" sz="3600" dirty="0">
                <a:latin typeface="Arial"/>
                <a:cs typeface="Arial"/>
              </a:rPr>
              <a:t>Faculty board, license updates</a:t>
            </a:r>
            <a:endParaRPr lang="en-US" sz="3600" dirty="0"/>
          </a:p>
          <a:p>
            <a:r>
              <a:rPr lang="en-US" sz="4000" dirty="0">
                <a:latin typeface="Arial"/>
                <a:cs typeface="Arial"/>
              </a:rPr>
              <a:t>Sites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085845-C342-40B4-B2E7-8946AB062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ADS Updates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0CBD5-4889-4C51-A845-550CA58C85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6A05D-10E3-41C1-9C29-95F2A90A85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65ED9A-3E6C-4B54-BF80-2F4D01D51549}"/>
              </a:ext>
            </a:extLst>
          </p:cNvPr>
          <p:cNvSpPr txBox="1"/>
          <p:nvPr/>
        </p:nvSpPr>
        <p:spPr>
          <a:xfrm rot="1140000">
            <a:off x="5201768" y="1968343"/>
            <a:ext cx="3241964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  <a:latin typeface="Castellar"/>
              </a:rPr>
              <a:t>Read </a:t>
            </a:r>
            <a:endParaRPr lang="en-US" sz="2400"/>
          </a:p>
          <a:p>
            <a:pPr algn="ctr"/>
            <a:r>
              <a:rPr lang="en-US" sz="2400" dirty="0">
                <a:highlight>
                  <a:srgbClr val="FFFF00"/>
                </a:highlight>
                <a:latin typeface="Castellar"/>
              </a:rPr>
              <a:t>instructions!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66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4F0EBC-C573-4AA9-B38D-D7AF6713E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4204"/>
            <a:ext cx="7872846" cy="46882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4000" dirty="0">
                <a:latin typeface="Arial"/>
                <a:cs typeface="Arial"/>
              </a:rPr>
              <a:t>Specialty Specific Application</a:t>
            </a:r>
          </a:p>
          <a:p>
            <a:pPr lvl="1"/>
            <a:r>
              <a:rPr lang="en-US" sz="3600" dirty="0">
                <a:latin typeface="Arial"/>
                <a:cs typeface="Arial"/>
              </a:rPr>
              <a:t>It most likely changed</a:t>
            </a:r>
          </a:p>
          <a:p>
            <a:r>
              <a:rPr lang="en-US" sz="4000" dirty="0">
                <a:latin typeface="Arial"/>
                <a:cs typeface="Arial"/>
              </a:rPr>
              <a:t>PLA's</a:t>
            </a:r>
          </a:p>
          <a:p>
            <a:pPr lvl="1"/>
            <a:r>
              <a:rPr lang="en-US" sz="3600" dirty="0">
                <a:latin typeface="Arial"/>
                <a:cs typeface="Arial"/>
              </a:rPr>
              <a:t>Current?  Same people?</a:t>
            </a:r>
            <a:endParaRPr lang="en-US" sz="3600" dirty="0"/>
          </a:p>
          <a:p>
            <a:r>
              <a:rPr lang="en-US" sz="4000" dirty="0">
                <a:latin typeface="Arial"/>
                <a:cs typeface="Arial"/>
              </a:rPr>
              <a:t>Policies</a:t>
            </a:r>
          </a:p>
          <a:p>
            <a:pPr lvl="1"/>
            <a:r>
              <a:rPr lang="en-US" sz="3600" dirty="0">
                <a:latin typeface="Arial"/>
                <a:cs typeface="Arial"/>
              </a:rPr>
              <a:t>Updated? Program specific?</a:t>
            </a:r>
          </a:p>
          <a:p>
            <a:r>
              <a:rPr lang="en-US" sz="4000" dirty="0">
                <a:latin typeface="Arial"/>
                <a:cs typeface="Arial"/>
              </a:rPr>
              <a:t>Evaluations</a:t>
            </a:r>
          </a:p>
          <a:p>
            <a:pPr lvl="1"/>
            <a:r>
              <a:rPr lang="en-US" sz="3600" dirty="0">
                <a:latin typeface="Arial"/>
                <a:cs typeface="Arial"/>
              </a:rPr>
              <a:t>Are they what you use?</a:t>
            </a:r>
          </a:p>
          <a:p>
            <a:pPr lvl="1"/>
            <a:endParaRPr lang="en-US" sz="36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085845-C342-40B4-B2E7-8946AB062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ADS Updates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0CBD5-4889-4C51-A845-550CA58C85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6A05D-10E3-41C1-9C29-95F2A90A85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687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Site Visits – What to Expect in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Heather Peters, </a:t>
            </a:r>
            <a:r>
              <a:rPr lang="en-US" dirty="0" err="1"/>
              <a:t>M.Ed</a:t>
            </a:r>
            <a:r>
              <a:rPr lang="en-US" dirty="0"/>
              <a:t>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Christine Redovan, MBA, MLIS</a:t>
            </a:r>
          </a:p>
          <a:p>
            <a:r>
              <a:rPr lang="en-US" dirty="0"/>
              <a:t>Tori Hanlon, MS, CHCP</a:t>
            </a:r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8D7EF3-CEB8-4059-A58B-D71BC85F1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latin typeface="Arial"/>
                <a:cs typeface="Arial"/>
              </a:rPr>
              <a:t>New Program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17553-15F7-4940-B3E8-0F8B66A147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Supervision Policy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Conference Schedule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7D0E2-8E23-44EA-AFBC-8A3580566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>
                <a:latin typeface="Arial"/>
                <a:cs typeface="Arial"/>
              </a:rPr>
              <a:t>2 </a:t>
            </a:r>
            <a:r>
              <a:rPr lang="en-US" u="sng" dirty="0" err="1">
                <a:latin typeface="Arial"/>
                <a:cs typeface="Arial"/>
              </a:rPr>
              <a:t>yr</a:t>
            </a:r>
            <a:r>
              <a:rPr lang="en-US" u="sng" dirty="0">
                <a:latin typeface="Arial"/>
                <a:cs typeface="Arial"/>
              </a:rPr>
              <a:t>, 10 </a:t>
            </a:r>
            <a:r>
              <a:rPr lang="en-US" u="sng" dirty="0" err="1">
                <a:latin typeface="Arial"/>
                <a:cs typeface="Arial"/>
              </a:rPr>
              <a:t>yr</a:t>
            </a:r>
            <a:r>
              <a:rPr lang="en-US" u="sng" dirty="0">
                <a:latin typeface="Arial"/>
                <a:cs typeface="Arial"/>
              </a:rPr>
              <a:t>, full</a:t>
            </a:r>
            <a:endParaRPr lang="en-US" u="sng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495B4C-BAAD-498A-BE4B-D0F119D4AC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Resident files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Supervision policy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Conference schedule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QI/PT safety list</a:t>
            </a:r>
          </a:p>
          <a:p>
            <a:r>
              <a:rPr lang="en-US" dirty="0">
                <a:latin typeface="Arial"/>
                <a:cs typeface="Arial"/>
              </a:rPr>
              <a:t>Resident S/W list (optional)</a:t>
            </a:r>
          </a:p>
          <a:p>
            <a:r>
              <a:rPr lang="en-US" dirty="0">
                <a:latin typeface="Arial"/>
                <a:cs typeface="Arial"/>
              </a:rPr>
              <a:t>Faculty S/W list (optional)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C5EBB63-86BC-435A-8000-66589347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Documents to Site Visitor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8D200D-D025-4614-975B-5B0F39E491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E28CC0-CC5E-430E-B55D-2DB6D88262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C7DB7A-261E-4D32-B4D4-3A06299F2D86}"/>
              </a:ext>
            </a:extLst>
          </p:cNvPr>
          <p:cNvSpPr txBox="1"/>
          <p:nvPr/>
        </p:nvSpPr>
        <p:spPr>
          <a:xfrm rot="-780000">
            <a:off x="698127" y="4044123"/>
            <a:ext cx="322811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  <a:latin typeface="Castellar"/>
              </a:rPr>
              <a:t>Site Visitor can request other documents!</a:t>
            </a:r>
            <a:endParaRPr lang="en-US">
              <a:highlight>
                <a:srgbClr val="FFFF00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37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979B2E-053A-4378-9390-4A619D943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1804"/>
            <a:ext cx="7997536" cy="46051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latin typeface="Arial"/>
                <a:cs typeface="Arial"/>
              </a:rPr>
              <a:t>Resident Files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Use aggregate reports, if possible, to aid in compilation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Only send what is being requested</a:t>
            </a:r>
          </a:p>
          <a:p>
            <a:r>
              <a:rPr lang="en-US" sz="3200" dirty="0">
                <a:latin typeface="Arial"/>
                <a:cs typeface="Arial"/>
              </a:rPr>
              <a:t>Conference Schedule</a:t>
            </a:r>
            <a:endParaRPr lang="en-US" sz="3200"/>
          </a:p>
          <a:p>
            <a:pPr lvl="1"/>
            <a:r>
              <a:rPr lang="en-US" sz="2800" dirty="0">
                <a:latin typeface="Arial"/>
                <a:cs typeface="Arial"/>
              </a:rPr>
              <a:t>All years of training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Date, type/topic, presenter, faculty/resident/both</a:t>
            </a:r>
          </a:p>
          <a:p>
            <a:r>
              <a:rPr lang="en-US" sz="3200" dirty="0">
                <a:latin typeface="Arial"/>
                <a:cs typeface="Arial"/>
              </a:rPr>
              <a:t>QI &amp; Patient Safety projects</a:t>
            </a:r>
            <a:endParaRPr lang="en-US" sz="3200"/>
          </a:p>
          <a:p>
            <a:r>
              <a:rPr lang="en-US" sz="3200" dirty="0">
                <a:latin typeface="Arial"/>
                <a:cs typeface="Arial"/>
              </a:rPr>
              <a:t>Supervision policy (</a:t>
            </a:r>
            <a:r>
              <a:rPr lang="en-US" sz="2800" dirty="0">
                <a:latin typeface="Arial"/>
                <a:cs typeface="Arial"/>
              </a:rPr>
              <a:t>yes....you submit twice)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DEE898-D3D7-40EC-956A-4117EBFBB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Documents to Site Visitor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57863-5C1E-4C22-B36E-398945CE50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BCF41-7C92-44A3-9F89-99D82672CC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6" name="Picture 6" descr="Documents Folder Office · Free vector graphic on Pixabay">
            <a:extLst>
              <a:ext uri="{FF2B5EF4-FFF2-40B4-BE49-F238E27FC236}">
                <a16:creationId xmlns:a16="http://schemas.microsoft.com/office/drawing/2014/main" id="{93522E30-7755-44B6-944B-D882A30F2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218" y="3546871"/>
            <a:ext cx="1704110" cy="155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07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EE898-D3D7-40EC-956A-4117EBFB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 anchor="ctr">
            <a:normAutofit/>
          </a:bodyPr>
          <a:lstStyle/>
          <a:p>
            <a:r>
              <a:rPr lang="en-US"/>
              <a:t>Documents to Site Visitor</a:t>
            </a:r>
            <a:endParaRPr lang="en-US" dirty="0"/>
          </a:p>
        </p:txBody>
      </p: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7E362B2-98EB-4C31-AEEB-02930BDE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0105" y="2104186"/>
            <a:ext cx="3886200" cy="3018361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979B2E-053A-4378-9390-4A619D943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26862"/>
            <a:ext cx="4135581" cy="48501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Arial"/>
                <a:cs typeface="Arial"/>
              </a:rPr>
              <a:t>SV Schedule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Check email addresses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Block out everyone's calendar 15 min before and 15 min after scheduled time</a:t>
            </a:r>
          </a:p>
          <a:p>
            <a:r>
              <a:rPr lang="en-US" sz="2800" dirty="0">
                <a:latin typeface="Arial"/>
                <a:cs typeface="Arial"/>
              </a:rPr>
              <a:t>Any questions, call the site visitor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57863-5C1E-4C22-B36E-398945CE50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BCF41-7C92-44A3-9F89-99D82672CC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AD68910-38FE-C240-95D4-C063CA8D3DE6}" type="slidenum">
              <a:rPr lang="en-US" altLang="en-US" smtClean="0"/>
              <a:pPr>
                <a:spcAft>
                  <a:spcPts val="600"/>
                </a:spcAft>
                <a:defRPr/>
              </a:pPr>
              <a:t>22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07854-72AE-48E2-92AC-0E87258BB7D4}"/>
              </a:ext>
            </a:extLst>
          </p:cNvPr>
          <p:cNvSpPr txBox="1"/>
          <p:nvPr/>
        </p:nvSpPr>
        <p:spPr>
          <a:xfrm>
            <a:off x="980022" y="5227292"/>
            <a:ext cx="291137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8873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89C6F5-BEC0-4DD1-A717-C321BFA8D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4204"/>
            <a:ext cx="4894120" cy="43973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Internal, external, combination</a:t>
            </a:r>
            <a:endParaRPr lang="en-US" sz="3200"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Excellent preparation for programs and persons</a:t>
            </a:r>
            <a:endParaRPr lang="en-US" sz="3200" dirty="0"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Provides opportunities to practice</a:t>
            </a:r>
            <a:endParaRPr lang="en-US" sz="3200"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Identifies areas of concern</a:t>
            </a:r>
            <a:endParaRPr lang="en-US" sz="3200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lvl="1"/>
            <a:endParaRPr lang="en-US" dirty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928F62-C32C-4802-936A-E1ADDF766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Mock Site Visit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50004A-96FA-4695-8445-45E7F217CA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C7F3E-A5E2-4F38-8453-2BFBADEB00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12" name="Picture 12" descr="Practice Makes Perfect Free Stock Photo - Public Domain ...">
            <a:extLst>
              <a:ext uri="{FF2B5EF4-FFF2-40B4-BE49-F238E27FC236}">
                <a16:creationId xmlns:a16="http://schemas.microsoft.com/office/drawing/2014/main" id="{CE5AF7B1-1269-497D-B7CF-0FAF6C627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048" y="2165467"/>
            <a:ext cx="2222267" cy="230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93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5B066-A4E6-4D22-A369-0470A238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Post Site Visit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90113-8C2E-4CBE-BBC2-635E50BD67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Sending requested documents</a:t>
            </a:r>
          </a:p>
          <a:p>
            <a:r>
              <a:rPr lang="en-US" dirty="0">
                <a:latin typeface="Arial"/>
                <a:cs typeface="Arial"/>
              </a:rPr>
              <a:t>Debrief with team &amp; DIO</a:t>
            </a:r>
          </a:p>
          <a:p>
            <a:r>
              <a:rPr lang="en-US" dirty="0">
                <a:latin typeface="Arial"/>
                <a:cs typeface="Arial"/>
              </a:rPr>
              <a:t>Prepare for any potential citations</a:t>
            </a:r>
          </a:p>
          <a:p>
            <a:r>
              <a:rPr lang="en-US" dirty="0">
                <a:latin typeface="Arial"/>
                <a:cs typeface="Arial"/>
              </a:rPr>
              <a:t>Place on PEC agenda for further exploration</a:t>
            </a:r>
            <a:endParaRPr lang="en-US" dirty="0"/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57994E88-BFA0-4E5E-8715-43AAD5833F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21332" y="1809852"/>
            <a:ext cx="4301836" cy="3011285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D78BB-9A52-4985-8085-CE679AB391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6ACBD-C787-47DC-8584-1EE405D57A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5EA7EB-ED10-4F96-879B-2E8129F5630E}"/>
              </a:ext>
            </a:extLst>
          </p:cNvPr>
          <p:cNvSpPr txBox="1"/>
          <p:nvPr/>
        </p:nvSpPr>
        <p:spPr>
          <a:xfrm>
            <a:off x="4781550" y="4917643"/>
            <a:ext cx="3581400" cy="345209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256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C12D5-58E2-4344-94D9-4430B192C4BE}"/>
              </a:ext>
            </a:extLst>
          </p:cNvPr>
          <p:cNvSpPr/>
          <p:nvPr/>
        </p:nvSpPr>
        <p:spPr>
          <a:xfrm>
            <a:off x="0" y="4174836"/>
            <a:ext cx="9144000" cy="1320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66AFC-37BF-4F1D-9E4F-F165C3789F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pPr>
              <a:spcAft>
                <a:spcPts val="450"/>
              </a:spcAft>
              <a:defRPr/>
            </a:pPr>
            <a:fld id="{36AC1577-D165-894F-A2E8-2E5C1B17494C}" type="slidenum">
              <a:rPr lang="en-US" altLang="en-US"/>
              <a:pPr>
                <a:spcAft>
                  <a:spcPts val="450"/>
                </a:spcAft>
                <a:defRPr/>
              </a:pPr>
              <a:t>25</a:t>
            </a:fld>
            <a:endParaRPr lang="en-US" altLang="en-US" dirty="0"/>
          </a:p>
        </p:txBody>
      </p:sp>
      <p:pic>
        <p:nvPicPr>
          <p:cNvPr id="9" name="Graphic 8" descr="Upward trend">
            <a:extLst>
              <a:ext uri="{FF2B5EF4-FFF2-40B4-BE49-F238E27FC236}">
                <a16:creationId xmlns:a16="http://schemas.microsoft.com/office/drawing/2014/main" id="{E0E018E1-80A2-4CCE-8DBD-13BE3D1D0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2224" y="1088049"/>
            <a:ext cx="2998228" cy="299822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D2D11C3-0B04-40AD-8A4D-8F0BF794E518}"/>
              </a:ext>
            </a:extLst>
          </p:cNvPr>
          <p:cNvSpPr txBox="1">
            <a:spLocks/>
          </p:cNvSpPr>
          <p:nvPr/>
        </p:nvSpPr>
        <p:spPr>
          <a:xfrm>
            <a:off x="-997927" y="439642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Site Visit Trends in 2021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B39F1C5-A814-4A94-BCDA-251EFAAB6219}"/>
              </a:ext>
            </a:extLst>
          </p:cNvPr>
          <p:cNvSpPr txBox="1">
            <a:spLocks/>
          </p:cNvSpPr>
          <p:nvPr/>
        </p:nvSpPr>
        <p:spPr>
          <a:xfrm>
            <a:off x="3181350" y="64700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1949285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8A2C75-5D4C-4733-900B-D1F665724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1335094"/>
            <a:ext cx="2851707" cy="394227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Virtual Site Visits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D1918-1E54-4ABD-872E-A6A8DFA1D0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70079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  <a:defRPr/>
            </a:pPr>
            <a:fld id="{36AC1577-D165-894F-A2E8-2E5C1B17494C}" type="slidenum">
              <a:rPr lang="en-US" altLang="en-US"/>
              <a:pPr>
                <a:spcAft>
                  <a:spcPts val="450"/>
                </a:spcAft>
                <a:defRPr/>
              </a:pPr>
              <a:t>26</a:t>
            </a:fld>
            <a:endParaRPr lang="en-US" altLang="en-US" dirty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42E662FB-B57E-4A12-BF4F-7415C98E29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060498"/>
              </p:ext>
            </p:extLst>
          </p:nvPr>
        </p:nvGraphicFramePr>
        <p:xfrm>
          <a:off x="3875239" y="1084944"/>
          <a:ext cx="4941518" cy="442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9AC7692D-CE05-4CC2-8E0A-A11D271C2516}"/>
              </a:ext>
            </a:extLst>
          </p:cNvPr>
          <p:cNvSpPr txBox="1">
            <a:spLocks/>
          </p:cNvSpPr>
          <p:nvPr/>
        </p:nvSpPr>
        <p:spPr>
          <a:xfrm>
            <a:off x="594360" y="2133600"/>
            <a:ext cx="3280879" cy="3759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dirty="0"/>
              <a:t>Virtual Site Visits</a:t>
            </a:r>
          </a:p>
        </p:txBody>
      </p:sp>
      <p:pic>
        <p:nvPicPr>
          <p:cNvPr id="8" name="Graphic 7" descr="Cloud Computing outline">
            <a:extLst>
              <a:ext uri="{FF2B5EF4-FFF2-40B4-BE49-F238E27FC236}">
                <a16:creationId xmlns:a16="http://schemas.microsoft.com/office/drawing/2014/main" id="{8DEBE8A9-A08A-4FC6-B88E-2C672705CB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7637" y="1218082"/>
            <a:ext cx="2415309" cy="241530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9A7B399-42D1-490A-86ED-C76BC2140019}"/>
              </a:ext>
            </a:extLst>
          </p:cNvPr>
          <p:cNvSpPr txBox="1">
            <a:spLocks/>
          </p:cNvSpPr>
          <p:nvPr/>
        </p:nvSpPr>
        <p:spPr>
          <a:xfrm>
            <a:off x="3181350" y="64700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3517269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lver metal newtons cradle">
            <a:extLst>
              <a:ext uri="{FF2B5EF4-FFF2-40B4-BE49-F238E27FC236}">
                <a16:creationId xmlns:a16="http://schemas.microsoft.com/office/drawing/2014/main" id="{D6A49832-159D-4F01-B1D6-9F554D0E72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82" b="3312"/>
          <a:stretch/>
        </p:blipFill>
        <p:spPr>
          <a:xfrm>
            <a:off x="1403927" y="1957442"/>
            <a:ext cx="7813964" cy="439535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8C70F2-B30F-480E-87C2-C4F1ECB0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33" y="724043"/>
            <a:ext cx="2064266" cy="2031956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2100">
                <a:solidFill>
                  <a:srgbClr val="FFFFFF"/>
                </a:solidFill>
              </a:rPr>
              <a:t>The pendulum has swung…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E8D8BA-F799-4D3A-B449-76DCD0621E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5624513"/>
            <a:ext cx="3086100" cy="27384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342900">
              <a:spcAft>
                <a:spcPts val="45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F673F-148A-4398-B749-A4F9B2D30A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5624513"/>
            <a:ext cx="2057400" cy="27384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342900">
              <a:spcAft>
                <a:spcPts val="450"/>
              </a:spcAft>
              <a:defRPr/>
            </a:pPr>
            <a:fld id="{6AD68910-38FE-C240-95D4-C063CA8D3DE6}" type="slidenum">
              <a:rPr lang="en-US" altLang="en-US">
                <a:solidFill>
                  <a:srgbClr val="FFFFFF"/>
                </a:solidFill>
              </a:rPr>
              <a:pPr defTabSz="342900">
                <a:spcAft>
                  <a:spcPts val="450"/>
                </a:spcAft>
                <a:defRPr/>
              </a:pPr>
              <a:t>27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8DFD76-035F-47E6-B842-894CCA09504D}"/>
              </a:ext>
            </a:extLst>
          </p:cNvPr>
          <p:cNvSpPr txBox="1"/>
          <p:nvPr/>
        </p:nvSpPr>
        <p:spPr>
          <a:xfrm>
            <a:off x="432954" y="4652827"/>
            <a:ext cx="6679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SPONSORING INSTITUTION REPONSIBLE 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FOR PROGRAM’S ISSUES &amp; LEARNING/WORKING ENVIRONMENT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C1D6A5-3F95-42EB-B38D-EE00CFE5CE38}"/>
              </a:ext>
            </a:extLst>
          </p:cNvPr>
          <p:cNvSpPr txBox="1"/>
          <p:nvPr/>
        </p:nvSpPr>
        <p:spPr>
          <a:xfrm>
            <a:off x="5593195" y="376432"/>
            <a:ext cx="3786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PROGRAMS RESPONSIBLE FOR PROGRAM ISSUES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55D5B3-5360-408A-8373-A41E466231C4}"/>
              </a:ext>
            </a:extLst>
          </p:cNvPr>
          <p:cNvSpPr txBox="1">
            <a:spLocks/>
          </p:cNvSpPr>
          <p:nvPr/>
        </p:nvSpPr>
        <p:spPr>
          <a:xfrm>
            <a:off x="3181350" y="64700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5C818F1-BC65-43BF-AD79-DCEEABF53216}"/>
              </a:ext>
            </a:extLst>
          </p:cNvPr>
          <p:cNvSpPr txBox="1">
            <a:spLocks/>
          </p:cNvSpPr>
          <p:nvPr/>
        </p:nvSpPr>
        <p:spPr>
          <a:xfrm>
            <a:off x="6457950" y="6470079"/>
            <a:ext cx="2057400" cy="27384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  <a:defRPr/>
            </a:pPr>
            <a:fld id="{36AC1577-D165-894F-A2E8-2E5C1B17494C}" type="slidenum">
              <a:rPr lang="en-US" altLang="en-US" smtClean="0"/>
              <a:pPr>
                <a:spcAft>
                  <a:spcPts val="450"/>
                </a:spcAft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6430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lay 5">
            <a:extLst>
              <a:ext uri="{FF2B5EF4-FFF2-40B4-BE49-F238E27FC236}">
                <a16:creationId xmlns:a16="http://schemas.microsoft.com/office/drawing/2014/main" id="{0DA2A91C-D3F1-4443-94B8-E223154AC3DB}"/>
              </a:ext>
            </a:extLst>
          </p:cNvPr>
          <p:cNvSpPr/>
          <p:nvPr/>
        </p:nvSpPr>
        <p:spPr>
          <a:xfrm>
            <a:off x="0" y="1856077"/>
            <a:ext cx="3938381" cy="3768436"/>
          </a:xfrm>
          <a:prstGeom prst="flowChartDela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1971FD-03ED-4D47-AE1D-3FC7CFCF1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58" y="1971812"/>
            <a:ext cx="2966406" cy="3345872"/>
          </a:xfrm>
        </p:spPr>
        <p:txBody>
          <a:bodyPr>
            <a:normAutofit/>
          </a:bodyPr>
          <a:lstStyle/>
          <a:p>
            <a:r>
              <a:rPr lang="en-US" dirty="0"/>
              <a:t>Participating Sites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A12A69-24C7-42FD-AB76-B6F258F6C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118" y="432540"/>
            <a:ext cx="5179868" cy="5571096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SI is responsible for oversight of clinical learning and working environment….</a:t>
            </a:r>
          </a:p>
          <a:p>
            <a:pPr lvl="1"/>
            <a:r>
              <a:rPr lang="en-US" dirty="0"/>
              <a:t>Program Level:</a:t>
            </a:r>
          </a:p>
          <a:p>
            <a:pPr lvl="2"/>
            <a:r>
              <a:rPr lang="en-US" dirty="0"/>
              <a:t>Not an acceptable “excuse” for low scores on ACGME survey</a:t>
            </a:r>
          </a:p>
          <a:p>
            <a:pPr lvl="2"/>
            <a:r>
              <a:rPr lang="en-US" dirty="0"/>
              <a:t>Emphasis on interaction between faculty at different sites, particularly remote sites</a:t>
            </a:r>
          </a:p>
          <a:p>
            <a:pPr lvl="2"/>
            <a:r>
              <a:rPr lang="en-US" dirty="0"/>
              <a:t>Faculty at participating sites are responsible for evaluation of  your learners – if this isn’t happening – follow up</a:t>
            </a:r>
          </a:p>
          <a:p>
            <a:pPr lvl="1"/>
            <a:r>
              <a:rPr lang="en-US" dirty="0"/>
              <a:t>Sponsoring Institution Level: </a:t>
            </a:r>
          </a:p>
          <a:p>
            <a:pPr lvl="2"/>
            <a:r>
              <a:rPr lang="en-US" dirty="0"/>
              <a:t>GMEC – representation of participating sites</a:t>
            </a:r>
          </a:p>
          <a:p>
            <a:pPr lvl="2"/>
            <a:r>
              <a:rPr lang="en-US" dirty="0"/>
              <a:t>Patient Safety Alert training, professional lapses, critical issues affecting your trainees</a:t>
            </a:r>
          </a:p>
          <a:p>
            <a:pPr lvl="1"/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B297F03-0CD0-4633-810E-01ECAF69CE33}"/>
              </a:ext>
            </a:extLst>
          </p:cNvPr>
          <p:cNvSpPr txBox="1">
            <a:spLocks/>
          </p:cNvSpPr>
          <p:nvPr/>
        </p:nvSpPr>
        <p:spPr>
          <a:xfrm>
            <a:off x="3181350" y="64700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461FC6A-FB38-46C8-8143-A27616C8D0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70079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  <a:defRPr/>
            </a:pPr>
            <a:fld id="{36AC1577-D165-894F-A2E8-2E5C1B17494C}" type="slidenum">
              <a:rPr lang="en-US" altLang="en-US"/>
              <a:pPr>
                <a:spcAft>
                  <a:spcPts val="450"/>
                </a:spcAft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6079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89F3EB68-A3E8-4986-A23A-9950C14E30E5}"/>
              </a:ext>
            </a:extLst>
          </p:cNvPr>
          <p:cNvSpPr/>
          <p:nvPr/>
        </p:nvSpPr>
        <p:spPr>
          <a:xfrm>
            <a:off x="0" y="2152073"/>
            <a:ext cx="4211782" cy="3879272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55102A-5EEF-4663-BDE8-28E4146A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6" y="1322544"/>
            <a:ext cx="2856201" cy="4128516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bg1"/>
                </a:solidFill>
              </a:rPr>
              <a:t>Citations 2021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7AF799ED-6F41-449A-ADE2-95B44E28D4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01292" y="132254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D96CD1-0507-4A80-BF6D-A51883621499}"/>
              </a:ext>
            </a:extLst>
          </p:cNvPr>
          <p:cNvSpPr txBox="1">
            <a:spLocks/>
          </p:cNvSpPr>
          <p:nvPr/>
        </p:nvSpPr>
        <p:spPr>
          <a:xfrm>
            <a:off x="3181350" y="64700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F156F65-23BB-4984-9555-4CFF16253F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70079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  <a:defRPr/>
            </a:pPr>
            <a:fld id="{36AC1577-D165-894F-A2E8-2E5C1B17494C}" type="slidenum">
              <a:rPr lang="en-US" altLang="en-US"/>
              <a:pPr>
                <a:spcAft>
                  <a:spcPts val="450"/>
                </a:spcAft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267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1D3DD89-1226-8741-BD3E-C14DD0C7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Presenters…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8450E-D3B2-974D-AE41-005ECC294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7" y="1711731"/>
            <a:ext cx="2369358" cy="2681161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035D00B-D16D-F443-A6DC-90FA301FB3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89B050B-0025-8D4D-A2F1-0BD183BD3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1A81013-E007-4A11-A90C-72036D201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981" y="1711731"/>
            <a:ext cx="2279986" cy="265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D21731-2DE7-4675-B18B-8888C1CBF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89" y="1711732"/>
            <a:ext cx="2403375" cy="26504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9CB449-F17D-49F0-A32E-A42EF0AA1E66}"/>
              </a:ext>
            </a:extLst>
          </p:cNvPr>
          <p:cNvSpPr txBox="1"/>
          <p:nvPr/>
        </p:nvSpPr>
        <p:spPr>
          <a:xfrm>
            <a:off x="509047" y="4544501"/>
            <a:ext cx="2369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+mn-lt"/>
              </a:rPr>
              <a:t>Heather Peters, </a:t>
            </a:r>
            <a:r>
              <a:rPr lang="en-US" sz="1400" dirty="0" err="1">
                <a:solidFill>
                  <a:srgbClr val="00B050"/>
                </a:solidFill>
                <a:latin typeface="+mn-lt"/>
              </a:rPr>
              <a:t>M.Ed</a:t>
            </a:r>
            <a:r>
              <a:rPr lang="en-US" sz="1400" dirty="0">
                <a:solidFill>
                  <a:srgbClr val="00B050"/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rgbClr val="00B050"/>
                </a:solidFill>
                <a:latin typeface="+mn-lt"/>
              </a:rPr>
              <a:t>Ph.D</a:t>
            </a:r>
            <a:endParaRPr lang="en-US" sz="1400" dirty="0">
              <a:solidFill>
                <a:srgbClr val="00B050"/>
              </a:solidFill>
              <a:latin typeface="+mn-lt"/>
            </a:endParaRPr>
          </a:p>
          <a:p>
            <a:pPr algn="ctr"/>
            <a:r>
              <a:rPr lang="en-US" sz="1400" b="0" dirty="0">
                <a:latin typeface="+mn-lt"/>
              </a:rPr>
              <a:t>GME Consultant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74933E-A1BA-41BE-A8ED-F7D23F3C36AF}"/>
              </a:ext>
            </a:extLst>
          </p:cNvPr>
          <p:cNvSpPr txBox="1"/>
          <p:nvPr/>
        </p:nvSpPr>
        <p:spPr>
          <a:xfrm>
            <a:off x="3124981" y="4563448"/>
            <a:ext cx="2279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+mn-lt"/>
              </a:rPr>
              <a:t>Christine Redovan, MBA, MLIS</a:t>
            </a:r>
          </a:p>
          <a:p>
            <a:pPr algn="ctr"/>
            <a:r>
              <a:rPr lang="en-US" sz="1400" b="0" dirty="0">
                <a:latin typeface="+mn-lt"/>
              </a:rPr>
              <a:t>GME Consultant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762B9C-A669-4926-B692-CA9E7B4D151F}"/>
              </a:ext>
            </a:extLst>
          </p:cNvPr>
          <p:cNvSpPr txBox="1"/>
          <p:nvPr/>
        </p:nvSpPr>
        <p:spPr>
          <a:xfrm>
            <a:off x="5766849" y="4563448"/>
            <a:ext cx="2363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+mn-lt"/>
              </a:rPr>
              <a:t>Tori Hanlon, MS, CHCP</a:t>
            </a:r>
          </a:p>
          <a:p>
            <a:endParaRPr lang="en-US" sz="1400" dirty="0">
              <a:solidFill>
                <a:srgbClr val="00B050"/>
              </a:solidFill>
              <a:latin typeface="+mn-lt"/>
            </a:endParaRPr>
          </a:p>
          <a:p>
            <a:pPr algn="ctr"/>
            <a:r>
              <a:rPr lang="en-US" sz="1400" b="0" dirty="0">
                <a:latin typeface="+mn-lt"/>
              </a:rPr>
              <a:t>GME Consultant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06E49F-47FE-4DDF-80E2-7650CDC66473}"/>
              </a:ext>
            </a:extLst>
          </p:cNvPr>
          <p:cNvSpPr txBox="1"/>
          <p:nvPr/>
        </p:nvSpPr>
        <p:spPr>
          <a:xfrm>
            <a:off x="709956" y="5487531"/>
            <a:ext cx="780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Combined 40+ years of site visit preparation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Unique perspectives from multiple specialties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849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58633" y="2290550"/>
            <a:ext cx="7451052" cy="2321123"/>
            <a:chOff x="801748" y="1911461"/>
            <a:chExt cx="9932150" cy="3094022"/>
          </a:xfrm>
        </p:grpSpPr>
        <p:sp>
          <p:nvSpPr>
            <p:cNvPr id="26" name="TextBox 25"/>
            <p:cNvSpPr txBox="1"/>
            <p:nvPr/>
          </p:nvSpPr>
          <p:spPr>
            <a:xfrm>
              <a:off x="1817982" y="2654712"/>
              <a:ext cx="2819401" cy="86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1800" dirty="0">
                  <a:latin typeface="Abadi" panose="020B0604020104020204" pitchFamily="34" charset="0"/>
                </a:rPr>
                <a:t>Insufficient procedures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78190" y="1911461"/>
              <a:ext cx="3321643" cy="1230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1800" dirty="0">
                  <a:latin typeface="Abadi" panose="020B0604020104020204" pitchFamily="34" charset="0"/>
                </a:rPr>
                <a:t>Lack of teaching experience for faculty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01975D-5035-46A9-B04E-498FCE901A6B}"/>
                </a:ext>
              </a:extLst>
            </p:cNvPr>
            <p:cNvSpPr txBox="1"/>
            <p:nvPr/>
          </p:nvSpPr>
          <p:spPr>
            <a:xfrm>
              <a:off x="801748" y="4061882"/>
              <a:ext cx="2819401" cy="94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000" dirty="0">
                  <a:latin typeface="Abadi" panose="020B0604020104020204" pitchFamily="34" charset="0"/>
                </a:rPr>
                <a:t>Remote site issues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A1D77F-AF6D-4887-9B31-E5F8ECA94584}"/>
                </a:ext>
              </a:extLst>
            </p:cNvPr>
            <p:cNvSpPr txBox="1"/>
            <p:nvPr/>
          </p:nvSpPr>
          <p:spPr>
            <a:xfrm>
              <a:off x="7914497" y="3504769"/>
              <a:ext cx="2819401" cy="94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000" dirty="0">
                  <a:latin typeface="Abadi" panose="020B0604020104020204" pitchFamily="34" charset="0"/>
                </a:rPr>
                <a:t>Insufficient faculty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99574" y="2285702"/>
            <a:ext cx="2144853" cy="3715718"/>
            <a:chOff x="2044714" y="1905000"/>
            <a:chExt cx="2859059" cy="4953000"/>
          </a:xfrm>
        </p:grpSpPr>
        <p:sp>
          <p:nvSpPr>
            <p:cNvPr id="9" name="Rectangle 8"/>
            <p:cNvSpPr/>
            <p:nvPr/>
          </p:nvSpPr>
          <p:spPr>
            <a:xfrm>
              <a:off x="3330550" y="3733800"/>
              <a:ext cx="287387" cy="3124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grpSp>
          <p:nvGrpSpPr>
            <p:cNvPr id="11" name="Group 31"/>
            <p:cNvGrpSpPr/>
            <p:nvPr/>
          </p:nvGrpSpPr>
          <p:grpSpPr>
            <a:xfrm>
              <a:off x="2044714" y="1905000"/>
              <a:ext cx="2859059" cy="2863303"/>
              <a:chOff x="7847012" y="1828800"/>
              <a:chExt cx="2859059" cy="2863303"/>
            </a:xfrm>
          </p:grpSpPr>
          <p:grpSp>
            <p:nvGrpSpPr>
              <p:cNvPr id="12" name="Group 29"/>
              <p:cNvGrpSpPr/>
              <p:nvPr/>
            </p:nvGrpSpPr>
            <p:grpSpPr>
              <a:xfrm>
                <a:off x="7847012" y="1828800"/>
                <a:ext cx="2859059" cy="2863303"/>
                <a:chOff x="2028825" y="1498600"/>
                <a:chExt cx="3208338" cy="3213100"/>
              </a:xfrm>
            </p:grpSpPr>
            <p:sp>
              <p:nvSpPr>
                <p:cNvPr id="28" name="Freeform 15"/>
                <p:cNvSpPr>
                  <a:spLocks/>
                </p:cNvSpPr>
                <p:nvPr/>
              </p:nvSpPr>
              <p:spPr bwMode="auto">
                <a:xfrm>
                  <a:off x="2028825" y="1498600"/>
                  <a:ext cx="3208338" cy="3213100"/>
                </a:xfrm>
                <a:custGeom>
                  <a:avLst/>
                  <a:gdLst/>
                  <a:ahLst/>
                  <a:cxnLst>
                    <a:cxn ang="0">
                      <a:pos x="593" y="0"/>
                    </a:cxn>
                    <a:cxn ang="0">
                      <a:pos x="1431" y="0"/>
                    </a:cxn>
                    <a:cxn ang="0">
                      <a:pos x="2021" y="593"/>
                    </a:cxn>
                    <a:cxn ang="0">
                      <a:pos x="2021" y="1431"/>
                    </a:cxn>
                    <a:cxn ang="0">
                      <a:pos x="1431" y="2024"/>
                    </a:cxn>
                    <a:cxn ang="0">
                      <a:pos x="593" y="2024"/>
                    </a:cxn>
                    <a:cxn ang="0">
                      <a:pos x="0" y="1431"/>
                    </a:cxn>
                    <a:cxn ang="0">
                      <a:pos x="0" y="593"/>
                    </a:cxn>
                    <a:cxn ang="0">
                      <a:pos x="593" y="0"/>
                    </a:cxn>
                  </a:cxnLst>
                  <a:rect l="0" t="0" r="r" b="b"/>
                  <a:pathLst>
                    <a:path w="2021" h="2024">
                      <a:moveTo>
                        <a:pt x="593" y="0"/>
                      </a:moveTo>
                      <a:lnTo>
                        <a:pt x="1431" y="0"/>
                      </a:lnTo>
                      <a:lnTo>
                        <a:pt x="2021" y="593"/>
                      </a:lnTo>
                      <a:lnTo>
                        <a:pt x="2021" y="1431"/>
                      </a:lnTo>
                      <a:lnTo>
                        <a:pt x="1431" y="2024"/>
                      </a:lnTo>
                      <a:lnTo>
                        <a:pt x="593" y="2024"/>
                      </a:lnTo>
                      <a:lnTo>
                        <a:pt x="0" y="1431"/>
                      </a:lnTo>
                      <a:lnTo>
                        <a:pt x="0" y="593"/>
                      </a:lnTo>
                      <a:lnTo>
                        <a:pt x="593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0">
                  <a:solidFill>
                    <a:srgbClr val="D9E3E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  <p:sp>
              <p:nvSpPr>
                <p:cNvPr id="29" name="Freeform 16"/>
                <p:cNvSpPr>
                  <a:spLocks/>
                </p:cNvSpPr>
                <p:nvPr/>
              </p:nvSpPr>
              <p:spPr bwMode="auto">
                <a:xfrm>
                  <a:off x="2208212" y="1676400"/>
                  <a:ext cx="2851150" cy="2857500"/>
                </a:xfrm>
                <a:custGeom>
                  <a:avLst/>
                  <a:gdLst/>
                  <a:ahLst/>
                  <a:cxnLst>
                    <a:cxn ang="0">
                      <a:pos x="526" y="0"/>
                    </a:cxn>
                    <a:cxn ang="0">
                      <a:pos x="1270" y="0"/>
                    </a:cxn>
                    <a:cxn ang="0">
                      <a:pos x="1796" y="527"/>
                    </a:cxn>
                    <a:cxn ang="0">
                      <a:pos x="1796" y="1273"/>
                    </a:cxn>
                    <a:cxn ang="0">
                      <a:pos x="1270" y="1800"/>
                    </a:cxn>
                    <a:cxn ang="0">
                      <a:pos x="526" y="1800"/>
                    </a:cxn>
                    <a:cxn ang="0">
                      <a:pos x="0" y="1273"/>
                    </a:cxn>
                    <a:cxn ang="0">
                      <a:pos x="0" y="527"/>
                    </a:cxn>
                    <a:cxn ang="0">
                      <a:pos x="526" y="0"/>
                    </a:cxn>
                  </a:cxnLst>
                  <a:rect l="0" t="0" r="r" b="b"/>
                  <a:pathLst>
                    <a:path w="1796" h="1800">
                      <a:moveTo>
                        <a:pt x="526" y="0"/>
                      </a:moveTo>
                      <a:lnTo>
                        <a:pt x="1270" y="0"/>
                      </a:lnTo>
                      <a:lnTo>
                        <a:pt x="1796" y="527"/>
                      </a:lnTo>
                      <a:lnTo>
                        <a:pt x="1796" y="1273"/>
                      </a:lnTo>
                      <a:lnTo>
                        <a:pt x="1270" y="1800"/>
                      </a:lnTo>
                      <a:lnTo>
                        <a:pt x="526" y="1800"/>
                      </a:lnTo>
                      <a:lnTo>
                        <a:pt x="0" y="1273"/>
                      </a:lnTo>
                      <a:lnTo>
                        <a:pt x="0" y="527"/>
                      </a:lnTo>
                      <a:lnTo>
                        <a:pt x="526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10003">
                        <a:shade val="30000"/>
                        <a:satMod val="115000"/>
                      </a:srgbClr>
                    </a:gs>
                    <a:gs pos="50000">
                      <a:srgbClr val="E10003">
                        <a:shade val="67500"/>
                        <a:satMod val="115000"/>
                      </a:srgbClr>
                    </a:gs>
                    <a:gs pos="100000">
                      <a:srgbClr val="E1000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0">
                  <a:solidFill>
                    <a:srgbClr val="E1000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500"/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8158559" y="2748519"/>
                <a:ext cx="2326271" cy="104633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450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STOP</a:t>
                </a:r>
                <a:endParaRPr lang="en-US" sz="525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30"/>
          <p:cNvGrpSpPr/>
          <p:nvPr/>
        </p:nvGrpSpPr>
        <p:grpSpPr>
          <a:xfrm>
            <a:off x="712851" y="5029617"/>
            <a:ext cx="7718298" cy="971803"/>
            <a:chOff x="1752600" y="843395"/>
            <a:chExt cx="6438900" cy="4300105"/>
          </a:xfrm>
        </p:grpSpPr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1752600" y="843395"/>
              <a:ext cx="6438900" cy="4300105"/>
            </a:xfrm>
            <a:custGeom>
              <a:avLst/>
              <a:gdLst/>
              <a:ahLst/>
              <a:cxnLst>
                <a:cxn ang="0">
                  <a:pos x="1226" y="0"/>
                </a:cxn>
                <a:cxn ang="0">
                  <a:pos x="1837" y="1064"/>
                </a:cxn>
                <a:cxn ang="0">
                  <a:pos x="2449" y="2128"/>
                </a:cxn>
                <a:cxn ang="0">
                  <a:pos x="0" y="2128"/>
                </a:cxn>
                <a:cxn ang="0">
                  <a:pos x="1226" y="0"/>
                </a:cxn>
              </a:cxnLst>
              <a:rect l="0" t="0" r="r" b="b"/>
              <a:pathLst>
                <a:path w="2449" h="2128">
                  <a:moveTo>
                    <a:pt x="1226" y="0"/>
                  </a:moveTo>
                  <a:lnTo>
                    <a:pt x="1837" y="1064"/>
                  </a:lnTo>
                  <a:lnTo>
                    <a:pt x="2449" y="2128"/>
                  </a:lnTo>
                  <a:lnTo>
                    <a:pt x="0" y="2128"/>
                  </a:lnTo>
                  <a:lnTo>
                    <a:pt x="12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2020778" y="843395"/>
              <a:ext cx="5868364" cy="4300105"/>
            </a:xfrm>
            <a:custGeom>
              <a:avLst/>
              <a:gdLst/>
              <a:ahLst/>
              <a:cxnLst>
                <a:cxn ang="0">
                  <a:pos x="1124" y="0"/>
                </a:cxn>
                <a:cxn ang="0">
                  <a:pos x="2232" y="2128"/>
                </a:cxn>
                <a:cxn ang="0">
                  <a:pos x="0" y="2128"/>
                </a:cxn>
                <a:cxn ang="0">
                  <a:pos x="1124" y="0"/>
                </a:cxn>
              </a:cxnLst>
              <a:rect l="0" t="0" r="r" b="b"/>
              <a:pathLst>
                <a:path w="2232" h="2128">
                  <a:moveTo>
                    <a:pt x="1124" y="0"/>
                  </a:moveTo>
                  <a:lnTo>
                    <a:pt x="2232" y="2128"/>
                  </a:lnTo>
                  <a:lnTo>
                    <a:pt x="0" y="2128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A3A3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30" name="Freeform 84"/>
            <p:cNvSpPr>
              <a:spLocks/>
            </p:cNvSpPr>
            <p:nvPr/>
          </p:nvSpPr>
          <p:spPr bwMode="auto">
            <a:xfrm>
              <a:off x="2367832" y="851478"/>
              <a:ext cx="5195290" cy="4292022"/>
            </a:xfrm>
            <a:custGeom>
              <a:avLst/>
              <a:gdLst/>
              <a:ahLst/>
              <a:cxnLst>
                <a:cxn ang="0">
                  <a:pos x="992" y="0"/>
                </a:cxn>
                <a:cxn ang="0">
                  <a:pos x="1976" y="2124"/>
                </a:cxn>
                <a:cxn ang="0">
                  <a:pos x="0" y="2124"/>
                </a:cxn>
                <a:cxn ang="0">
                  <a:pos x="992" y="0"/>
                </a:cxn>
              </a:cxnLst>
              <a:rect l="0" t="0" r="r" b="b"/>
              <a:pathLst>
                <a:path w="1976" h="2124">
                  <a:moveTo>
                    <a:pt x="992" y="0"/>
                  </a:moveTo>
                  <a:lnTo>
                    <a:pt x="1976" y="2124"/>
                  </a:lnTo>
                  <a:lnTo>
                    <a:pt x="0" y="2124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32" name="Freeform 85"/>
            <p:cNvSpPr>
              <a:spLocks/>
            </p:cNvSpPr>
            <p:nvPr/>
          </p:nvSpPr>
          <p:spPr bwMode="auto">
            <a:xfrm>
              <a:off x="4621051" y="851478"/>
              <a:ext cx="344425" cy="4292022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91" y="2124"/>
                </a:cxn>
                <a:cxn ang="0">
                  <a:pos x="0" y="2124"/>
                </a:cxn>
                <a:cxn ang="0">
                  <a:pos x="131" y="0"/>
                </a:cxn>
              </a:cxnLst>
              <a:rect l="0" t="0" r="r" b="b"/>
              <a:pathLst>
                <a:path w="131" h="2124">
                  <a:moveTo>
                    <a:pt x="131" y="0"/>
                  </a:moveTo>
                  <a:lnTo>
                    <a:pt x="91" y="2124"/>
                  </a:lnTo>
                  <a:lnTo>
                    <a:pt x="0" y="212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33" name="Freeform 86"/>
            <p:cNvSpPr>
              <a:spLocks/>
            </p:cNvSpPr>
            <p:nvPr/>
          </p:nvSpPr>
          <p:spPr bwMode="auto">
            <a:xfrm>
              <a:off x="4975993" y="851478"/>
              <a:ext cx="344425" cy="42920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2124"/>
                </a:cxn>
                <a:cxn ang="0">
                  <a:pos x="38" y="2124"/>
                </a:cxn>
                <a:cxn ang="0">
                  <a:pos x="0" y="0"/>
                </a:cxn>
              </a:cxnLst>
              <a:rect l="0" t="0" r="r" b="b"/>
              <a:pathLst>
                <a:path w="131" h="2124">
                  <a:moveTo>
                    <a:pt x="0" y="0"/>
                  </a:moveTo>
                  <a:lnTo>
                    <a:pt x="131" y="2124"/>
                  </a:lnTo>
                  <a:lnTo>
                    <a:pt x="38" y="2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</p:grpSp>
      <p:sp>
        <p:nvSpPr>
          <p:cNvPr id="19" name="Title 2">
            <a:extLst>
              <a:ext uri="{FF2B5EF4-FFF2-40B4-BE49-F238E27FC236}">
                <a16:creationId xmlns:a16="http://schemas.microsoft.com/office/drawing/2014/main" id="{6AA8BF9E-7C60-49F6-AA44-CAD218407DBA}"/>
              </a:ext>
            </a:extLst>
          </p:cNvPr>
          <p:cNvSpPr txBox="1">
            <a:spLocks/>
          </p:cNvSpPr>
          <p:nvPr/>
        </p:nvSpPr>
        <p:spPr>
          <a:xfrm>
            <a:off x="2199657" y="122829"/>
            <a:ext cx="5172363" cy="304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Accreditation Withheld</a:t>
            </a: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ABBCC150-4A57-4C68-AFFE-76EE45081075}"/>
              </a:ext>
            </a:extLst>
          </p:cNvPr>
          <p:cNvSpPr txBox="1">
            <a:spLocks/>
          </p:cNvSpPr>
          <p:nvPr/>
        </p:nvSpPr>
        <p:spPr>
          <a:xfrm>
            <a:off x="3181350" y="64700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034F8534-6518-45D7-9467-BD5AF037A8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70079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  <a:defRPr/>
            </a:pPr>
            <a:fld id="{36AC1577-D165-894F-A2E8-2E5C1B17494C}" type="slidenum">
              <a:rPr lang="en-US" altLang="en-US"/>
              <a:pPr>
                <a:spcAft>
                  <a:spcPts val="450"/>
                </a:spcAft>
                <a:defRPr/>
              </a:pPr>
              <a:t>30</a:t>
            </a:fld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414D6F-36DF-4630-9DD7-FDA26DABE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65" y="980799"/>
            <a:ext cx="3291753" cy="4128516"/>
          </a:xfrm>
        </p:spPr>
        <p:txBody>
          <a:bodyPr>
            <a:normAutofit/>
          </a:bodyPr>
          <a:lstStyle/>
          <a:p>
            <a:r>
              <a:rPr lang="en-US" sz="4500" dirty="0"/>
              <a:t>Resources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206931A-BF22-4A9B-9F2F-72F43C9B86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887882"/>
              </p:ext>
            </p:extLst>
          </p:nvPr>
        </p:nvGraphicFramePr>
        <p:xfrm>
          <a:off x="4101292" y="132254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A0438E-25D8-4BC9-A881-48D3FF9E12C0}"/>
              </a:ext>
            </a:extLst>
          </p:cNvPr>
          <p:cNvSpPr txBox="1">
            <a:spLocks/>
          </p:cNvSpPr>
          <p:nvPr/>
        </p:nvSpPr>
        <p:spPr>
          <a:xfrm>
            <a:off x="3181350" y="64700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4940D52-8239-44E5-87A0-8BB182F7F7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70079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  <a:defRPr/>
            </a:pPr>
            <a:fld id="{36AC1577-D165-894F-A2E8-2E5C1B17494C}" type="slidenum">
              <a:rPr lang="en-US" altLang="en-US"/>
              <a:pPr>
                <a:spcAft>
                  <a:spcPts val="450"/>
                </a:spcAft>
                <a:defRPr/>
              </a:pPr>
              <a:t>31</a:t>
            </a:fld>
            <a:endParaRPr lang="en-US" altLang="en-US" dirty="0"/>
          </a:p>
        </p:txBody>
      </p:sp>
      <p:pic>
        <p:nvPicPr>
          <p:cNvPr id="6" name="Graphic 5" descr="Graph paper with calculator, ruler, highlighter, and pencils">
            <a:extLst>
              <a:ext uri="{FF2B5EF4-FFF2-40B4-BE49-F238E27FC236}">
                <a16:creationId xmlns:a16="http://schemas.microsoft.com/office/drawing/2014/main" id="{645E2435-D4AD-4CF1-AD91-98858E5AB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66791" y="2549973"/>
            <a:ext cx="4484255" cy="448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38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74714" y="220871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A6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sz="1400" dirty="0">
                <a:latin typeface="+mn-lt"/>
              </a:rPr>
              <a:t>             </a:t>
            </a: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  Holistic Review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August 26,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A Day in the Life of a DIO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September 9, 2021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Resident Wellness in the Virtual World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Tuesday, September 21, 2021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The Role of Coaching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September 30, 2021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12:00pm – 1:00pm EST</a:t>
            </a: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22" y="42979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86" y="5000874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ADS Update 2021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 Grants and Funding Sources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Survey Research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Impactful AIR &amp; APE – Bridging Data &amp; Action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GMEC Checkups – QIPS Edition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ACGME Surveys – What Now?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Other Approaches to CCC &amp; Evaluation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Lessons Learned from the Pandemic: Planning for the Next Disaster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Ask Partners – Spring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Digging for Data Part 3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How to Maximize Virtual Learning Part 2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Scholarly Work in Pandemic Times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How to Maximize Virtual Learning Par 1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785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92532" y="6433131"/>
            <a:ext cx="522817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3CDE63F-8254-C349-8236-48B0174E1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2E7CFA8-C95E-6942-B725-C18C0A8296C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146300"/>
            <a:ext cx="7677150" cy="3802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/>
              <a:t>    </a:t>
            </a:r>
            <a:r>
              <a:rPr lang="en-US" sz="2900" b="0" dirty="0"/>
              <a:t>Partners in Medical Education, Inc. provides comprehensive consulting services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900" b="0" dirty="0"/>
              <a:t> to the GME community.  </a:t>
            </a:r>
            <a:endParaRPr lang="en-US" sz="20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en-US" sz="2000" b="0" dirty="0"/>
            </a:br>
            <a:br>
              <a:rPr lang="en-US" sz="2000" b="0" dirty="0"/>
            </a:br>
            <a:r>
              <a:rPr lang="en-US" b="1" dirty="0"/>
              <a:t>Partners in Medical Education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0" dirty="0"/>
              <a:t>724-864-7320  |  info@PartnersInMedEd.com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500" b="1" dirty="0"/>
              <a:t>Heather Peters, </a:t>
            </a:r>
            <a:r>
              <a:rPr lang="en-US" sz="2500" b="1" dirty="0" err="1"/>
              <a:t>M.Ed</a:t>
            </a:r>
            <a:r>
              <a:rPr lang="en-US" sz="2500" b="1" dirty="0"/>
              <a:t>, </a:t>
            </a:r>
            <a:r>
              <a:rPr lang="en-US" sz="2500" b="1" dirty="0" err="1"/>
              <a:t>Ph.D</a:t>
            </a:r>
            <a:endParaRPr lang="en-US" sz="2500" b="1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0" dirty="0"/>
              <a:t>  </a:t>
            </a:r>
            <a:r>
              <a:rPr lang="en-US" sz="2000" b="0" dirty="0"/>
              <a:t>Heather@PartnersInMedEd.com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500" b="1" dirty="0"/>
              <a:t>Christine Redovan, MBA, MLIS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0" dirty="0"/>
              <a:t>Christine@PartnersInMedEd.com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500" b="1" dirty="0"/>
              <a:t>Tori Hanlon, MS, CHCP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0" dirty="0"/>
              <a:t>Tori@PartnersInMedEd.com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/>
              <a:t>www.PartnersInMedEd.com</a:t>
            </a:r>
            <a:endParaRPr lang="en-US" sz="24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720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OUTLINE</a:t>
            </a:r>
            <a:r>
              <a:rPr lang="en-US" dirty="0">
                <a:latin typeface="Arial"/>
                <a:cs typeface="Arial"/>
              </a:rPr>
              <a:t> the different types of ACGME site visits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DESCRIBE</a:t>
            </a:r>
            <a:r>
              <a:rPr lang="en-US" dirty="0"/>
              <a:t> best practices for site visit preparation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DISCUSS</a:t>
            </a:r>
            <a:r>
              <a:rPr lang="en-US" dirty="0"/>
              <a:t> trends in site visits identified during the past 12 months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7" name="Graphic 6" descr="Bullseye with solid fill">
            <a:extLst>
              <a:ext uri="{FF2B5EF4-FFF2-40B4-BE49-F238E27FC236}">
                <a16:creationId xmlns:a16="http://schemas.microsoft.com/office/drawing/2014/main" id="{54E17BEB-C467-4D4D-9FE2-0DA144A1F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5077" y="3807983"/>
            <a:ext cx="2990273" cy="2990273"/>
          </a:xfrm>
          <a:prstGeom prst="rect">
            <a:avLst/>
          </a:prstGeom>
        </p:spPr>
      </p:pic>
      <p:pic>
        <p:nvPicPr>
          <p:cNvPr id="9" name="Graphic 8" descr="Mining tools with solid fill">
            <a:extLst>
              <a:ext uri="{FF2B5EF4-FFF2-40B4-BE49-F238E27FC236}">
                <a16:creationId xmlns:a16="http://schemas.microsoft.com/office/drawing/2014/main" id="{1BD8C678-372F-4CD3-9E14-00795C56A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909" y="3573393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46D7B0-D249-4655-A8EF-DAE90F6F55C6}"/>
              </a:ext>
            </a:extLst>
          </p:cNvPr>
          <p:cNvSpPr txBox="1"/>
          <p:nvPr/>
        </p:nvSpPr>
        <p:spPr>
          <a:xfrm>
            <a:off x="1780309" y="3888016"/>
            <a:ext cx="39531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ACGME Expectations for Content of Resident and Fellow Files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ACGME Site Visit Document List by Accreditation Status for Accreditation and Recognition Site Visits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ACGME Updating ADS by Accreditation or Recognition Status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CEE Work Hours Reporting Template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Didactics/Conference Schedule Template</a:t>
            </a:r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F84A-957E-41F9-8C75-7265A8D4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Types of Site Visits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1FFE1-9FED-41CC-AFBA-1F9442F472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C43D4-7764-4E75-8378-02B383CAB0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66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4800" b="1" dirty="0"/>
              <a:t>New ACGME Institutional &amp; Program Requirements effective July 1,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IMPORTANT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534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1026" name="Picture 2" descr="The Office - Stress Relief #MichaelScott #TheOffice #StressRelief #funny # meme | Office quotes, Office quotes funny, Michael scott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952" y="492412"/>
            <a:ext cx="5524789" cy="55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88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DA82547C-D909-4BB0-8F7D-B6DDC2A36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671537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8347144-563D-4943-88AC-91436DCCD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Types of Site Visits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90AAF-880C-48A3-8985-B66E3FD12D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F1C1F-F933-474D-879F-613801EB7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568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09F70E-F174-48F6-AA7B-4C9F3485E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New SIs don't require a site visit</a:t>
            </a:r>
          </a:p>
          <a:p>
            <a:r>
              <a:rPr lang="en-US" dirty="0">
                <a:latin typeface="Arial"/>
                <a:cs typeface="Arial"/>
              </a:rPr>
              <a:t>First site visit approx. 2 years after receiving Initial Accreditation</a:t>
            </a:r>
          </a:p>
          <a:p>
            <a:r>
              <a:rPr lang="en-US" dirty="0">
                <a:latin typeface="Arial"/>
                <a:cs typeface="Arial"/>
              </a:rPr>
              <a:t>10-year site visit approx. 24 months after institutional self-study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All about the GMEC and oversight of programs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F18ED3-1D6F-4C27-991B-FFBB2CE14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Sponsoring Institution (SI)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71992-371A-48B5-B32E-65D2F5DBE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19643-BA84-461E-BDE6-6D01EDE291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00843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1336</TotalTime>
  <Words>1943</Words>
  <Application>Microsoft Office PowerPoint</Application>
  <PresentationFormat>On-screen Show (4:3)</PresentationFormat>
  <Paragraphs>401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Abadi</vt:lpstr>
      <vt:lpstr>Arial</vt:lpstr>
      <vt:lpstr>Calibri</vt:lpstr>
      <vt:lpstr>Castellar</vt:lpstr>
      <vt:lpstr>Century Gothic</vt:lpstr>
      <vt:lpstr>Comic Sans MS</vt:lpstr>
      <vt:lpstr>Times New Roman</vt:lpstr>
      <vt:lpstr>Wingdings</vt:lpstr>
      <vt:lpstr>PME-2016</vt:lpstr>
      <vt:lpstr>Please Note…</vt:lpstr>
      <vt:lpstr>Site Visits – What to Expect in 2021</vt:lpstr>
      <vt:lpstr>Introducing Your Presenters…</vt:lpstr>
      <vt:lpstr>LEARNING OBJECTIVES</vt:lpstr>
      <vt:lpstr>Types of Site Visits</vt:lpstr>
      <vt:lpstr>IMPORTANT</vt:lpstr>
      <vt:lpstr>PowerPoint Presentation</vt:lpstr>
      <vt:lpstr>Types of Site Visits</vt:lpstr>
      <vt:lpstr>Sponsoring Institution (SI)</vt:lpstr>
      <vt:lpstr>Program Site Visits</vt:lpstr>
      <vt:lpstr>Site Visits For Cause</vt:lpstr>
      <vt:lpstr>Osteopathic Recognition</vt:lpstr>
      <vt:lpstr>Virtual vs. In-Person</vt:lpstr>
      <vt:lpstr>Components of Preparation</vt:lpstr>
      <vt:lpstr>Site Visit Work-Flow</vt:lpstr>
      <vt:lpstr>ACGME Letters</vt:lpstr>
      <vt:lpstr>Documents to ACGME</vt:lpstr>
      <vt:lpstr>ADS Updates</vt:lpstr>
      <vt:lpstr>ADS Updates</vt:lpstr>
      <vt:lpstr>Documents to Site Visitor</vt:lpstr>
      <vt:lpstr>Documents to Site Visitor</vt:lpstr>
      <vt:lpstr>Documents to Site Visitor</vt:lpstr>
      <vt:lpstr>Mock Site Visit</vt:lpstr>
      <vt:lpstr>Post Site Visit</vt:lpstr>
      <vt:lpstr>PowerPoint Presentation</vt:lpstr>
      <vt:lpstr>Virtual Site Visits</vt:lpstr>
      <vt:lpstr>The pendulum has swung…</vt:lpstr>
      <vt:lpstr>Participating Sites</vt:lpstr>
      <vt:lpstr>Citations 2021</vt:lpstr>
      <vt:lpstr>PowerPoint Presentation</vt:lpstr>
      <vt:lpstr>Resources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BJ Schwartz</cp:lastModifiedBy>
  <cp:revision>387</cp:revision>
  <dcterms:created xsi:type="dcterms:W3CDTF">2016-03-20T11:36:31Z</dcterms:created>
  <dcterms:modified xsi:type="dcterms:W3CDTF">2021-08-09T19:33:24Z</dcterms:modified>
</cp:coreProperties>
</file>