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19"/>
  </p:notesMasterIdLst>
  <p:sldIdLst>
    <p:sldId id="256" r:id="rId2"/>
    <p:sldId id="368" r:id="rId3"/>
    <p:sldId id="257" r:id="rId4"/>
    <p:sldId id="258" r:id="rId5"/>
    <p:sldId id="259" r:id="rId6"/>
    <p:sldId id="262" r:id="rId7"/>
    <p:sldId id="263" r:id="rId8"/>
    <p:sldId id="260" r:id="rId9"/>
    <p:sldId id="261" r:id="rId10"/>
    <p:sldId id="265" r:id="rId11"/>
    <p:sldId id="266" r:id="rId12"/>
    <p:sldId id="267" r:id="rId13"/>
    <p:sldId id="269" r:id="rId14"/>
    <p:sldId id="268" r:id="rId15"/>
    <p:sldId id="270" r:id="rId16"/>
    <p:sldId id="367" r:id="rId17"/>
    <p:sldId id="369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3"/>
    <p:restoredTop sz="94817"/>
  </p:normalViewPr>
  <p:slideViewPr>
    <p:cSldViewPr snapToGrid="0" snapToObjects="1">
      <p:cViewPr varScale="1">
        <p:scale>
          <a:sx n="103" d="100"/>
          <a:sy n="103" d="100"/>
        </p:scale>
        <p:origin x="32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6/3/19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669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597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2" Type="http://schemas.openxmlformats.org/officeDocument/2006/relationships/hyperlink" Target="mailto:info@PartnersInMed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 Reviews:  Helpful not Hurtful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Tori Hanlon, MS, CHCP</a:t>
            </a:r>
          </a:p>
          <a:p>
            <a:r>
              <a:rPr lang="en-US" dirty="0"/>
              <a:t>Graduate Medical Education Consultant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8FD90-E52F-D54E-813B-20070D14C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Complaint made to the ACGME</a:t>
            </a:r>
          </a:p>
          <a:p>
            <a:r>
              <a:rPr lang="en-US" dirty="0"/>
              <a:t>Patient/procedural volumes</a:t>
            </a:r>
          </a:p>
          <a:p>
            <a:r>
              <a:rPr lang="en-US" dirty="0"/>
              <a:t>Excessive rate of attrition of residents or faculty over several years</a:t>
            </a:r>
          </a:p>
          <a:p>
            <a:r>
              <a:rPr lang="en-US" dirty="0"/>
              <a:t>Other circumstances brought to the attention of the GMEC, DIO or Administration which would benefit from a Special Review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Criteria?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269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whether Special Review is a full or focused review</a:t>
            </a:r>
          </a:p>
          <a:p>
            <a:r>
              <a:rPr lang="en-US" dirty="0"/>
              <a:t>Identify Special Review Committee (SRC) members</a:t>
            </a:r>
          </a:p>
          <a:p>
            <a:r>
              <a:rPr lang="en-US" dirty="0"/>
              <a:t>SRC conduct the Special Review</a:t>
            </a:r>
          </a:p>
          <a:p>
            <a:pPr lvl="1"/>
            <a:r>
              <a:rPr lang="en-US" dirty="0"/>
              <a:t>Review of documentation</a:t>
            </a:r>
          </a:p>
          <a:p>
            <a:pPr lvl="1"/>
            <a:r>
              <a:rPr lang="en-US" dirty="0"/>
              <a:t>Interview of key personnel</a:t>
            </a:r>
          </a:p>
          <a:p>
            <a:r>
              <a:rPr lang="en-US" dirty="0"/>
              <a:t>Special Review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Review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5" descr="New%20Clip%20art/stick_figure_browsing_open_folder_800_clr_6728.png">
            <a:extLst>
              <a:ext uri="{FF2B5EF4-FFF2-40B4-BE49-F238E27FC236}">
                <a16:creationId xmlns:a16="http://schemas.microsoft.com/office/drawing/2014/main" id="{CF4CCAF9-A23C-3E46-92F0-E7B42285AB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28" y="3328764"/>
            <a:ext cx="2548255" cy="2548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49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QI goals</a:t>
            </a:r>
          </a:p>
          <a:p>
            <a:pPr lvl="1"/>
            <a:r>
              <a:rPr lang="en-US" dirty="0"/>
              <a:t>EXAMPLE - The program will see an upward trend by 10% in the question about residents raising concerns without fear on the ACGME Resident Survey</a:t>
            </a:r>
          </a:p>
          <a:p>
            <a:pPr lvl="1"/>
            <a:endParaRPr lang="en-US" dirty="0"/>
          </a:p>
          <a:p>
            <a:r>
              <a:rPr lang="en-US" dirty="0"/>
              <a:t>Plan/corrective action/recommendations</a:t>
            </a:r>
          </a:p>
          <a:p>
            <a:pPr lvl="1"/>
            <a:r>
              <a:rPr lang="en-US" dirty="0"/>
              <a:t>EXAMPLE - The program will identify an ombudsman outside of the program as another avenue for residents to raise concerns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Review Report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318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GMEC monitor outcomes</a:t>
            </a:r>
          </a:p>
          <a:p>
            <a:pPr lvl="1"/>
            <a:r>
              <a:rPr lang="en-US" dirty="0"/>
              <a:t>EXAMPLE - (1) The program will provide the GMEC with updates on corrective actions/recommendations every other month, to include name and role of identified ombudsman, number of concerns raised with ombudsman, and resident perceptions of new process with ombudsman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Review Report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irc_mi" descr="https://formazione.cripionieri.it/graphics/imgs/sys/omino_firma.jpg">
            <a:extLst>
              <a:ext uri="{FF2B5EF4-FFF2-40B4-BE49-F238E27FC236}">
                <a16:creationId xmlns:a16="http://schemas.microsoft.com/office/drawing/2014/main" id="{38179549-B8BA-B64C-B175-94A42AF7EE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84" y="3764160"/>
            <a:ext cx="2304415" cy="249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56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8"/>
            <a:ext cx="6254064" cy="4438905"/>
          </a:xfrm>
        </p:spPr>
        <p:txBody>
          <a:bodyPr/>
          <a:lstStyle/>
          <a:p>
            <a:r>
              <a:rPr lang="en-US" dirty="0"/>
              <a:t>Identify a timeline</a:t>
            </a:r>
          </a:p>
          <a:p>
            <a:r>
              <a:rPr lang="en-US" dirty="0"/>
              <a:t>SRC share Special Review Report with GMEC for approval</a:t>
            </a:r>
          </a:p>
          <a:p>
            <a:r>
              <a:rPr lang="en-US" dirty="0"/>
              <a:t>Educate to eliminate stigma associated with term “underperforming” program</a:t>
            </a:r>
          </a:p>
          <a:p>
            <a:r>
              <a:rPr lang="en-US" dirty="0"/>
              <a:t>Document as part of annual program/institutional update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5" descr="New%20Clip%20art/stick_figure_hold_alarm_clock_800_clr_8795.png">
            <a:extLst>
              <a:ext uri="{FF2B5EF4-FFF2-40B4-BE49-F238E27FC236}">
                <a16:creationId xmlns:a16="http://schemas.microsoft.com/office/drawing/2014/main" id="{4166D441-591E-2C44-8105-F8E68A9250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75" y="2965622"/>
            <a:ext cx="2286000" cy="3413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6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53D5F19-4F3D-F74C-A922-43DE776C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Picture 6" descr="/Users/douglas/Desktop/save/clipart-answers-8.jpg">
            <a:extLst>
              <a:ext uri="{FF2B5EF4-FFF2-40B4-BE49-F238E27FC236}">
                <a16:creationId xmlns:a16="http://schemas.microsoft.com/office/drawing/2014/main" id="{801F9988-14D7-CA42-990D-975F425E92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12" y="1962519"/>
            <a:ext cx="6599358" cy="4141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30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65557" y="437225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90092" y="473134"/>
            <a:ext cx="5060092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Special Reviews: Helpful not Hurtful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June 6,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2019 CPR Part 3 of 4: Section IV &amp; Section V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June 18,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GME is Not Just GME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July 9,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SI 2025 Part 4 of 4: Strategic Planning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July 18,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75" y="514100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26" y="5788471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829339"/>
            <a:ext cx="3712029" cy="1383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2019 CPR Part 1 of 4: Overview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SI 2025 Part 1 of 4: </a:t>
            </a:r>
            <a:br>
              <a:rPr lang="en-US" sz="1500" b="1" dirty="0">
                <a:solidFill>
                  <a:srgbClr val="0070C0"/>
                </a:solidFill>
                <a:latin typeface="+mn-lt"/>
              </a:rPr>
            </a:br>
            <a:r>
              <a:rPr lang="en-US" sz="1500" b="1" dirty="0">
                <a:solidFill>
                  <a:srgbClr val="0070C0"/>
                </a:solidFill>
                <a:latin typeface="+mn-lt"/>
              </a:rPr>
              <a:t>Introduction &amp; Overview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Onboarding the New Coordinator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2019 CPR Part 1 of 4: Overview</a:t>
            </a:r>
          </a:p>
          <a:p>
            <a:pPr algn="ctr"/>
            <a:endParaRPr lang="en-US" sz="15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AIMs and Action Plans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SI 2025 Part 2 of 4: Changes on the Horizon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Ask Partners – Spring Freebie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Understanding the CLE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Onboarding the New Program Director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025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100" b="1" dirty="0"/>
              <a:t>    </a:t>
            </a:r>
            <a:r>
              <a:rPr lang="en-US" sz="24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>
                <a:latin typeface="+mn-lt"/>
              </a:rPr>
              <a:t>Tori Hanlon, MS, CHCP</a:t>
            </a:r>
            <a:r>
              <a:rPr lang="en-US" sz="2000" dirty="0">
                <a:latin typeface="+mn-lt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>
                <a:hlinkClick r:id="rId3"/>
              </a:rPr>
              <a:t>tori@partnersinmeded.com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423230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Lucida Bright" charset="0"/>
                <a:ea typeface="ＭＳ Ｐゴシック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6606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b="1" dirty="0"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200" b="1" i="1" dirty="0">
              <a:latin typeface="Lucida Bright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2847" y="1407560"/>
            <a:ext cx="472440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336600"/>
                </a:solidFill>
                <a:latin typeface="Lucida Bright" pitchFamily="18" charset="0"/>
              </a:rPr>
              <a:t>Tori Hanlon, MS, CHCP</a:t>
            </a:r>
          </a:p>
          <a:p>
            <a:pPr algn="ctr">
              <a:defRPr/>
            </a:pPr>
            <a:r>
              <a:rPr lang="en-US" sz="2000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Over 13 years working in Medical Education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Bachelor’s in Health Services Administration</a:t>
            </a:r>
            <a:br>
              <a:rPr lang="en-US" sz="1600" dirty="0">
                <a:latin typeface="Lucida Bright" pitchFamily="18" charset="0"/>
              </a:rPr>
            </a:b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Master’s in Health Administration and Policy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Designated Institutional Official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Lucida Bright" pitchFamily="18" charset="0"/>
              </a:rPr>
              <a:t>Experienced in GME at a large academic medical center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3" y="2209800"/>
            <a:ext cx="3124980" cy="2726046"/>
          </a:xfrm>
          <a:prstGeom prst="rect">
            <a:avLst/>
          </a:prstGeom>
        </p:spPr>
      </p:pic>
      <p:sp>
        <p:nvSpPr>
          <p:cNvPr id="10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1477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007" y="1787485"/>
            <a:ext cx="7886700" cy="4438905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My program has undergone a Special Review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My program has NOT undergone a Special Review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My institution has conducted a Special Review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My institution has NOT conducted a Special Review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I have no idea either way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Picture 5" descr="../../../Volumes/douglas-1/New%20Clip%20art/doctor_presenting_blank_board_800_">
            <a:extLst>
              <a:ext uri="{FF2B5EF4-FFF2-40B4-BE49-F238E27FC236}">
                <a16:creationId xmlns:a16="http://schemas.microsoft.com/office/drawing/2014/main" id="{CF240930-2A5C-6E4C-B255-B46DF4849C3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06" y="4034575"/>
            <a:ext cx="3415665" cy="2347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benefits of special reviews for institutions and programs</a:t>
            </a:r>
          </a:p>
          <a:p>
            <a:r>
              <a:rPr lang="en-US" dirty="0"/>
              <a:t>Examine criteria for underperforming programs leading to the need for a special review</a:t>
            </a:r>
          </a:p>
          <a:p>
            <a:r>
              <a:rPr lang="en-US" dirty="0"/>
              <a:t>Implement a special review process that is in compliance with ACGME requirements and fits with your institution’s GME infrastructure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6" name="irc_mi" descr="http://heartofthematterseminars.files.wordpress.com/2010/04/goals1.jpg">
            <a:extLst>
              <a:ext uri="{FF2B5EF4-FFF2-40B4-BE49-F238E27FC236}">
                <a16:creationId xmlns:a16="http://schemas.microsoft.com/office/drawing/2014/main" id="{D200FBE5-5D1A-1C49-AF10-1E031BC5ED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21" y="4473146"/>
            <a:ext cx="4122386" cy="1843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29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(I.B.6) The GMEC must demonstrate effective oversight of underperforming programs through a Special Review Process</a:t>
            </a:r>
          </a:p>
          <a:p>
            <a:pPr lvl="1"/>
            <a:r>
              <a:rPr lang="en-US" dirty="0"/>
              <a:t>(I.B.6.a) The Special Review process must include a protocol that:</a:t>
            </a:r>
          </a:p>
          <a:p>
            <a:pPr lvl="2"/>
            <a:r>
              <a:rPr lang="en-US" dirty="0"/>
              <a:t>(I.B.6.a).(1) establishes criteria for identifying underperformance</a:t>
            </a:r>
          </a:p>
          <a:p>
            <a:pPr lvl="2"/>
            <a:r>
              <a:rPr lang="en-US" dirty="0"/>
              <a:t>(I.B.6.a).(2) results in a report that describes the quality improvement goals, the corrective actions, and the process for GMEC monitoring of outcomes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578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Demonstrates GMEC oversight of residency programs</a:t>
            </a:r>
          </a:p>
          <a:p>
            <a:r>
              <a:rPr lang="en-US" dirty="0"/>
              <a:t>Enables the ability to “catch” an issue internally before there is an unintended consequence from the ACGME</a:t>
            </a:r>
          </a:p>
          <a:p>
            <a:r>
              <a:rPr lang="en-US" dirty="0"/>
              <a:t>Allows for structured, continuous monitoring of programs experiencing some kind of issue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Special Reviews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080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Creates standardization around the assessment of all residency programs at your institution</a:t>
            </a:r>
          </a:p>
          <a:p>
            <a:r>
              <a:rPr lang="en-US" dirty="0"/>
              <a:t>Allows for collaboration among various GME stakeholders</a:t>
            </a:r>
          </a:p>
          <a:p>
            <a:r>
              <a:rPr lang="en-US" dirty="0"/>
              <a:t>Creates learning opportunities for those involved in the Special Review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Special Reviews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Picture 5" descr="../../../Volumes/douglas-1/New%20Clip%20art/doctor_presenting_to_nurses_800_">
            <a:extLst>
              <a:ext uri="{FF2B5EF4-FFF2-40B4-BE49-F238E27FC236}">
                <a16:creationId xmlns:a16="http://schemas.microsoft.com/office/drawing/2014/main" id="{08056C21-4B38-8A44-8305-4A341747F0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09" y="3848409"/>
            <a:ext cx="3669030" cy="2522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86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criteria aligned with ACGME Requirements and areas of focus to the ACGME?</a:t>
            </a:r>
          </a:p>
          <a:p>
            <a:r>
              <a:rPr lang="en-US" dirty="0"/>
              <a:t>Has your GMEC discussed what criteria should be and documented this discussion in GMEC minutes?</a:t>
            </a:r>
          </a:p>
          <a:p>
            <a:r>
              <a:rPr lang="en-US" dirty="0"/>
              <a:t>Is criteria inclusive of things which would trigger an adverse decision from the ACGME and/or an unexpected site visit?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Criteria for Underperforming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270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55" y="1775128"/>
            <a:ext cx="6513556" cy="4438905"/>
          </a:xfrm>
        </p:spPr>
        <p:txBody>
          <a:bodyPr/>
          <a:lstStyle/>
          <a:p>
            <a:r>
              <a:rPr lang="en-US" dirty="0"/>
              <a:t>Program receives Continued Accreditation with warning or put on probation</a:t>
            </a:r>
          </a:p>
          <a:p>
            <a:r>
              <a:rPr lang="en-US" dirty="0"/>
              <a:t>Board certification rates</a:t>
            </a:r>
          </a:p>
          <a:p>
            <a:r>
              <a:rPr lang="en-US" dirty="0"/>
              <a:t>Downward trend in areas on ACGME Resident and/or Faculty Surveys</a:t>
            </a:r>
          </a:p>
          <a:p>
            <a:r>
              <a:rPr lang="en-US" dirty="0"/>
              <a:t>Persistent work hour violations as identified on the ACGME Resident Survey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Criteria?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 descr="http://us.cdn4.123rf.com/168nwm/3dmask/3dmask1212/3dmask121200011/16991482-3d-white-people-examines-files-isolated-white-background-3d-image.jpg">
            <a:extLst>
              <a:ext uri="{FF2B5EF4-FFF2-40B4-BE49-F238E27FC236}">
                <a16:creationId xmlns:a16="http://schemas.microsoft.com/office/drawing/2014/main" id="{9FB2B54E-5115-1B41-9F61-F871ADD8AB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64" y="3039763"/>
            <a:ext cx="2507831" cy="30162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9101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471</TotalTime>
  <Words>916</Words>
  <Application>Microsoft Macintosh PowerPoint</Application>
  <PresentationFormat>On-screen Show (4:3)</PresentationFormat>
  <Paragraphs>234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Comic Sans MS</vt:lpstr>
      <vt:lpstr>Lucida Bright</vt:lpstr>
      <vt:lpstr>Wingdings</vt:lpstr>
      <vt:lpstr>PME-2016</vt:lpstr>
      <vt:lpstr>Special Reviews:  Helpful not Hurtful</vt:lpstr>
      <vt:lpstr> </vt:lpstr>
      <vt:lpstr>Poll</vt:lpstr>
      <vt:lpstr>Goals &amp; Objectives</vt:lpstr>
      <vt:lpstr>ACGME Requirements</vt:lpstr>
      <vt:lpstr>Benefits of Special Reviews</vt:lpstr>
      <vt:lpstr>Benefits of Special Reviews</vt:lpstr>
      <vt:lpstr>Identifying Criteria for Underperforming Programs</vt:lpstr>
      <vt:lpstr>What Criteria?</vt:lpstr>
      <vt:lpstr>What Criteria?</vt:lpstr>
      <vt:lpstr>Special Review Process</vt:lpstr>
      <vt:lpstr>Special Review Report</vt:lpstr>
      <vt:lpstr>Special Review Report</vt:lpstr>
      <vt:lpstr>Other Considerations</vt:lpstr>
      <vt:lpstr>Questions?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40</cp:revision>
  <dcterms:created xsi:type="dcterms:W3CDTF">2016-03-20T11:36:31Z</dcterms:created>
  <dcterms:modified xsi:type="dcterms:W3CDTF">2019-06-03T20:00:39Z</dcterms:modified>
</cp:coreProperties>
</file>