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36"/>
  </p:notesMasterIdLst>
  <p:sldIdLst>
    <p:sldId id="398" r:id="rId2"/>
    <p:sldId id="256" r:id="rId3"/>
    <p:sldId id="308" r:id="rId4"/>
    <p:sldId id="334" r:id="rId5"/>
    <p:sldId id="512" r:id="rId6"/>
    <p:sldId id="513" r:id="rId7"/>
    <p:sldId id="520" r:id="rId8"/>
    <p:sldId id="533" r:id="rId9"/>
    <p:sldId id="527" r:id="rId10"/>
    <p:sldId id="528" r:id="rId11"/>
    <p:sldId id="522" r:id="rId12"/>
    <p:sldId id="523" r:id="rId13"/>
    <p:sldId id="536" r:id="rId14"/>
    <p:sldId id="535" r:id="rId15"/>
    <p:sldId id="521" r:id="rId16"/>
    <p:sldId id="524" r:id="rId17"/>
    <p:sldId id="537" r:id="rId18"/>
    <p:sldId id="534" r:id="rId19"/>
    <p:sldId id="543" r:id="rId20"/>
    <p:sldId id="526" r:id="rId21"/>
    <p:sldId id="515" r:id="rId22"/>
    <p:sldId id="539" r:id="rId23"/>
    <p:sldId id="540" r:id="rId24"/>
    <p:sldId id="542" r:id="rId25"/>
    <p:sldId id="518" r:id="rId26"/>
    <p:sldId id="458" r:id="rId27"/>
    <p:sldId id="517" r:id="rId28"/>
    <p:sldId id="538" r:id="rId29"/>
    <p:sldId id="396" r:id="rId30"/>
    <p:sldId id="287" r:id="rId31"/>
    <p:sldId id="432" r:id="rId32"/>
    <p:sldId id="399" r:id="rId33"/>
    <p:sldId id="336" r:id="rId34"/>
    <p:sldId id="329" r:id="rId35"/>
  </p:sldIdLst>
  <p:sldSz cx="9144000" cy="6858000" type="screen4x3"/>
  <p:notesSz cx="7077075" cy="9363075"/>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4722" autoAdjust="0"/>
  </p:normalViewPr>
  <p:slideViewPr>
    <p:cSldViewPr snapToGrid="0" snapToObjects="1">
      <p:cViewPr varScale="1">
        <p:scale>
          <a:sx n="33" d="100"/>
          <a:sy n="33" d="100"/>
        </p:scale>
        <p:origin x="1022" y="29"/>
      </p:cViewPr>
      <p:guideLst>
        <p:guide orient="horz" pos="2160"/>
        <p:guide pos="2880"/>
      </p:guideLst>
    </p:cSldViewPr>
  </p:slideViewPr>
  <p:outlineViewPr>
    <p:cViewPr>
      <p:scale>
        <a:sx n="33" d="100"/>
        <a:sy n="33" d="100"/>
      </p:scale>
      <p:origin x="0" y="-55062"/>
    </p:cViewPr>
  </p:outlineViewPr>
  <p:notesTextViewPr>
    <p:cViewPr>
      <p:scale>
        <a:sx n="125" d="100"/>
        <a:sy n="125" d="100"/>
      </p:scale>
      <p:origin x="0" y="0"/>
    </p:cViewPr>
  </p:notesTextViewPr>
  <p:notesViewPr>
    <p:cSldViewPr snapToGrid="0" snapToObjects="1">
      <p:cViewPr varScale="1">
        <p:scale>
          <a:sx n="66" d="100"/>
          <a:sy n="66" d="100"/>
        </p:scale>
        <p:origin x="0" y="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6F66A-E66E-42BB-A1EA-25B6C44A0E2B}"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5992B05-E288-46D0-A155-FD8AFDD2AFDA}">
      <dgm:prSet/>
      <dgm:spPr/>
      <dgm:t>
        <a:bodyPr/>
        <a:lstStyle/>
        <a:p>
          <a:pPr>
            <a:lnSpc>
              <a:spcPct val="100000"/>
            </a:lnSpc>
            <a:defRPr b="1"/>
          </a:pPr>
          <a:r>
            <a:rPr lang="en-US" dirty="0"/>
            <a:t>Do</a:t>
          </a:r>
        </a:p>
      </dgm:t>
    </dgm:pt>
    <dgm:pt modelId="{EF5D5193-BD46-42F1-BA2F-98DF0A9375F1}" type="parTrans" cxnId="{B7DAA78E-80FB-41FA-962D-DD5CF65B379C}">
      <dgm:prSet/>
      <dgm:spPr/>
      <dgm:t>
        <a:bodyPr/>
        <a:lstStyle/>
        <a:p>
          <a:endParaRPr lang="en-US"/>
        </a:p>
      </dgm:t>
    </dgm:pt>
    <dgm:pt modelId="{83AA1BCF-072A-4EA0-938F-D90F3EE05A64}" type="sibTrans" cxnId="{B7DAA78E-80FB-41FA-962D-DD5CF65B379C}">
      <dgm:prSet/>
      <dgm:spPr/>
      <dgm:t>
        <a:bodyPr/>
        <a:lstStyle/>
        <a:p>
          <a:endParaRPr lang="en-US"/>
        </a:p>
      </dgm:t>
    </dgm:pt>
    <dgm:pt modelId="{D1F35BB6-7221-435F-8473-EA85EA18F8E2}">
      <dgm:prSet custT="1"/>
      <dgm:spPr/>
      <dgm:t>
        <a:bodyPr/>
        <a:lstStyle/>
        <a:p>
          <a:pPr algn="l">
            <a:lnSpc>
              <a:spcPct val="100000"/>
            </a:lnSpc>
            <a:buFont typeface="Wingdings" panose="05000000000000000000" pitchFamily="2" charset="2"/>
            <a:buChar char="v"/>
          </a:pPr>
          <a:r>
            <a:rPr lang="en-US" sz="1500" baseline="0" dirty="0"/>
            <a:t>Start with a clear objective and plan</a:t>
          </a:r>
        </a:p>
        <a:p>
          <a:pPr algn="l">
            <a:lnSpc>
              <a:spcPct val="100000"/>
            </a:lnSpc>
            <a:buFont typeface="Wingdings" panose="05000000000000000000" pitchFamily="2" charset="2"/>
            <a:buChar char="v"/>
          </a:pPr>
          <a:r>
            <a:rPr lang="en-US" sz="1500" baseline="0" dirty="0"/>
            <a:t>Choose appropriate instruments which will answer your questions</a:t>
          </a:r>
        </a:p>
        <a:p>
          <a:pPr algn="l">
            <a:lnSpc>
              <a:spcPct val="100000"/>
            </a:lnSpc>
            <a:buFont typeface="Wingdings" panose="05000000000000000000" pitchFamily="2" charset="2"/>
            <a:buChar char="v"/>
          </a:pPr>
          <a:r>
            <a:rPr lang="en-US" sz="1500" baseline="0" dirty="0"/>
            <a:t>A pilot test if your resources allow it</a:t>
          </a:r>
        </a:p>
        <a:p>
          <a:pPr algn="l">
            <a:lnSpc>
              <a:spcPct val="100000"/>
            </a:lnSpc>
            <a:buFont typeface="Wingdings" panose="05000000000000000000" pitchFamily="2" charset="2"/>
            <a:buChar char="v"/>
          </a:pPr>
          <a:r>
            <a:rPr lang="en-US" sz="1500" baseline="0" dirty="0"/>
            <a:t>Choose a validated survey or validate it yourself</a:t>
          </a:r>
        </a:p>
        <a:p>
          <a:pPr algn="l">
            <a:lnSpc>
              <a:spcPct val="100000"/>
            </a:lnSpc>
            <a:buFont typeface="Wingdings" panose="05000000000000000000" pitchFamily="2" charset="2"/>
            <a:buChar char="v"/>
          </a:pPr>
          <a:r>
            <a:rPr lang="en-US" sz="1500" baseline="0" dirty="0"/>
            <a:t>Ensure ethics approval are in order</a:t>
          </a:r>
        </a:p>
        <a:p>
          <a:pPr algn="l">
            <a:lnSpc>
              <a:spcPct val="100000"/>
            </a:lnSpc>
            <a:buFont typeface="Wingdings" panose="05000000000000000000" pitchFamily="2" charset="2"/>
            <a:buChar char="v"/>
          </a:pPr>
          <a:endParaRPr lang="en-US" sz="1500" baseline="0" dirty="0"/>
        </a:p>
        <a:p>
          <a:pPr algn="l">
            <a:lnSpc>
              <a:spcPct val="100000"/>
            </a:lnSpc>
            <a:buFont typeface="Wingdings" panose="05000000000000000000" pitchFamily="2" charset="2"/>
            <a:buChar char="v"/>
          </a:pPr>
          <a:endParaRPr lang="en-US" sz="1500" baseline="0" dirty="0"/>
        </a:p>
      </dgm:t>
    </dgm:pt>
    <dgm:pt modelId="{CEDC3E54-23FB-4779-B056-47C7C6822520}" type="parTrans" cxnId="{9B36CDEC-9A82-4005-9B24-D849ED859ECA}">
      <dgm:prSet/>
      <dgm:spPr/>
      <dgm:t>
        <a:bodyPr/>
        <a:lstStyle/>
        <a:p>
          <a:endParaRPr lang="en-US"/>
        </a:p>
      </dgm:t>
    </dgm:pt>
    <dgm:pt modelId="{6EB631B0-DECD-40ED-B25F-A000D06C9671}" type="sibTrans" cxnId="{9B36CDEC-9A82-4005-9B24-D849ED859ECA}">
      <dgm:prSet/>
      <dgm:spPr/>
      <dgm:t>
        <a:bodyPr/>
        <a:lstStyle/>
        <a:p>
          <a:endParaRPr lang="en-US"/>
        </a:p>
      </dgm:t>
    </dgm:pt>
    <dgm:pt modelId="{7B639E5D-9D1A-42DC-97BC-F96C0BBEBF9E}">
      <dgm:prSet/>
      <dgm:spPr/>
      <dgm:t>
        <a:bodyPr/>
        <a:lstStyle/>
        <a:p>
          <a:pPr>
            <a:lnSpc>
              <a:spcPct val="100000"/>
            </a:lnSpc>
            <a:defRPr b="1"/>
          </a:pPr>
          <a:r>
            <a:rPr lang="en-US" dirty="0"/>
            <a:t>Don’t</a:t>
          </a:r>
        </a:p>
      </dgm:t>
    </dgm:pt>
    <dgm:pt modelId="{97275005-0A2C-4E5C-B6AA-470467D7A5DD}" type="parTrans" cxnId="{F44DD4AD-817E-4576-9D58-201B7CB448EF}">
      <dgm:prSet/>
      <dgm:spPr/>
      <dgm:t>
        <a:bodyPr/>
        <a:lstStyle/>
        <a:p>
          <a:endParaRPr lang="en-US"/>
        </a:p>
      </dgm:t>
    </dgm:pt>
    <dgm:pt modelId="{3F621E2C-6EB3-4021-89AD-AF8B2928F019}" type="sibTrans" cxnId="{F44DD4AD-817E-4576-9D58-201B7CB448EF}">
      <dgm:prSet/>
      <dgm:spPr/>
      <dgm:t>
        <a:bodyPr/>
        <a:lstStyle/>
        <a:p>
          <a:endParaRPr lang="en-US"/>
        </a:p>
      </dgm:t>
    </dgm:pt>
    <dgm:pt modelId="{528E32DF-4CDC-4BCD-B4B5-20001A0F8AB3}">
      <dgm:prSet custT="1"/>
      <dgm:spPr/>
      <dgm:t>
        <a:bodyPr/>
        <a:lstStyle/>
        <a:p>
          <a:pPr algn="l">
            <a:lnSpc>
              <a:spcPct val="100000"/>
            </a:lnSpc>
            <a:buFont typeface="+mj-lt"/>
            <a:buAutoNum type="arabicParenR"/>
          </a:pPr>
          <a:r>
            <a:rPr lang="en-US" sz="1500" baseline="0" dirty="0"/>
            <a:t>Delay involving a Statistician or Methodologist to help design and analyze</a:t>
          </a:r>
        </a:p>
        <a:p>
          <a:pPr algn="l">
            <a:lnSpc>
              <a:spcPct val="100000"/>
            </a:lnSpc>
            <a:buFont typeface="+mj-lt"/>
            <a:buAutoNum type="arabicParenR"/>
          </a:pPr>
          <a:r>
            <a:rPr lang="en-US" sz="1500" baseline="0" dirty="0"/>
            <a:t>Forget to involve content experts</a:t>
          </a:r>
        </a:p>
        <a:p>
          <a:pPr algn="l">
            <a:lnSpc>
              <a:spcPct val="100000"/>
            </a:lnSpc>
            <a:buFont typeface="+mj-lt"/>
            <a:buAutoNum type="arabicParenR"/>
          </a:pPr>
          <a:r>
            <a:rPr lang="en-US" sz="1500" baseline="0" dirty="0"/>
            <a:t>Forget to check with your IRB for approval requirements</a:t>
          </a:r>
        </a:p>
        <a:p>
          <a:pPr algn="l">
            <a:lnSpc>
              <a:spcPct val="100000"/>
            </a:lnSpc>
            <a:buFont typeface="+mj-lt"/>
            <a:buAutoNum type="arabicParenR"/>
          </a:pPr>
          <a:r>
            <a:rPr lang="en-US" sz="1500" baseline="0" dirty="0"/>
            <a:t>Make a survey unnecessarily too long or participants will lose interest</a:t>
          </a:r>
        </a:p>
        <a:p>
          <a:pPr algn="l">
            <a:lnSpc>
              <a:spcPct val="100000"/>
            </a:lnSpc>
            <a:buFont typeface="+mj-lt"/>
            <a:buAutoNum type="arabicParenR"/>
          </a:pPr>
          <a:endParaRPr lang="en-US" sz="1500" baseline="0" dirty="0"/>
        </a:p>
        <a:p>
          <a:pPr algn="l">
            <a:lnSpc>
              <a:spcPct val="100000"/>
            </a:lnSpc>
            <a:buFont typeface="+mj-lt"/>
            <a:buAutoNum type="arabicParenR"/>
          </a:pPr>
          <a:r>
            <a:rPr lang="en-US" sz="1500" baseline="0" dirty="0"/>
            <a:t> </a:t>
          </a:r>
        </a:p>
        <a:p>
          <a:pPr algn="l">
            <a:lnSpc>
              <a:spcPct val="100000"/>
            </a:lnSpc>
            <a:buFont typeface="+mj-lt"/>
            <a:buAutoNum type="arabicParenR"/>
          </a:pPr>
          <a:endParaRPr lang="en-US" sz="1500" baseline="0" dirty="0"/>
        </a:p>
        <a:p>
          <a:pPr algn="l">
            <a:lnSpc>
              <a:spcPct val="100000"/>
            </a:lnSpc>
            <a:buFont typeface="+mj-lt"/>
            <a:buAutoNum type="arabicParenR"/>
          </a:pPr>
          <a:endParaRPr lang="en-US" sz="1500" baseline="0" dirty="0"/>
        </a:p>
      </dgm:t>
    </dgm:pt>
    <dgm:pt modelId="{7CB3FB31-B8B0-4085-9816-CFAD4FAF7A09}" type="parTrans" cxnId="{0D42506D-BD5B-4EDC-BB07-785D26A71513}">
      <dgm:prSet/>
      <dgm:spPr/>
      <dgm:t>
        <a:bodyPr/>
        <a:lstStyle/>
        <a:p>
          <a:endParaRPr lang="en-US"/>
        </a:p>
      </dgm:t>
    </dgm:pt>
    <dgm:pt modelId="{3E89B65C-CEE1-44F0-AF2F-B41DB4D995C0}" type="sibTrans" cxnId="{0D42506D-BD5B-4EDC-BB07-785D26A71513}">
      <dgm:prSet/>
      <dgm:spPr/>
      <dgm:t>
        <a:bodyPr/>
        <a:lstStyle/>
        <a:p>
          <a:endParaRPr lang="en-US"/>
        </a:p>
      </dgm:t>
    </dgm:pt>
    <dgm:pt modelId="{BC15B79E-D17E-4874-9B9C-746D6D80308A}" type="pres">
      <dgm:prSet presAssocID="{4836F66A-E66E-42BB-A1EA-25B6C44A0E2B}" presName="root" presStyleCnt="0">
        <dgm:presLayoutVars>
          <dgm:dir/>
          <dgm:resizeHandles val="exact"/>
        </dgm:presLayoutVars>
      </dgm:prSet>
      <dgm:spPr/>
    </dgm:pt>
    <dgm:pt modelId="{504BAB6F-7682-40A7-85A6-D3DEEB55E4D6}" type="pres">
      <dgm:prSet presAssocID="{F5992B05-E288-46D0-A155-FD8AFDD2AFDA}" presName="compNode" presStyleCnt="0"/>
      <dgm:spPr/>
    </dgm:pt>
    <dgm:pt modelId="{E81E0409-7E6B-4E88-B7A6-6E442A0C9150}" type="pres">
      <dgm:prSet presAssocID="{F5992B05-E288-46D0-A155-FD8AFDD2AFDA}" presName="iconRect" presStyleLbl="node1" presStyleIdx="0" presStyleCnt="2" custLinFactNeighborY="-190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E07289-D3C3-4683-8981-6B43B167FA11}" type="pres">
      <dgm:prSet presAssocID="{F5992B05-E288-46D0-A155-FD8AFDD2AFDA}" presName="iconSpace" presStyleCnt="0"/>
      <dgm:spPr/>
    </dgm:pt>
    <dgm:pt modelId="{0C12A1F0-1E25-4DCF-AE13-7189AE9F4DF5}" type="pres">
      <dgm:prSet presAssocID="{F5992B05-E288-46D0-A155-FD8AFDD2AFDA}" presName="parTx" presStyleLbl="revTx" presStyleIdx="0" presStyleCnt="4">
        <dgm:presLayoutVars>
          <dgm:chMax val="0"/>
          <dgm:chPref val="0"/>
        </dgm:presLayoutVars>
      </dgm:prSet>
      <dgm:spPr/>
    </dgm:pt>
    <dgm:pt modelId="{207A1C0B-944A-470D-B3AA-6F473B801146}" type="pres">
      <dgm:prSet presAssocID="{F5992B05-E288-46D0-A155-FD8AFDD2AFDA}" presName="txSpace" presStyleCnt="0"/>
      <dgm:spPr/>
    </dgm:pt>
    <dgm:pt modelId="{519EDB4F-77F4-4F92-BB9B-418749261CB3}" type="pres">
      <dgm:prSet presAssocID="{F5992B05-E288-46D0-A155-FD8AFDD2AFDA}" presName="desTx" presStyleLbl="revTx" presStyleIdx="1" presStyleCnt="4">
        <dgm:presLayoutVars/>
      </dgm:prSet>
      <dgm:spPr/>
    </dgm:pt>
    <dgm:pt modelId="{4CDF4D20-04E3-4395-BF84-BB480BDF84E5}" type="pres">
      <dgm:prSet presAssocID="{83AA1BCF-072A-4EA0-938F-D90F3EE05A64}" presName="sibTrans" presStyleCnt="0"/>
      <dgm:spPr/>
    </dgm:pt>
    <dgm:pt modelId="{D6BEF1AD-983E-4135-B190-4C8BE5C8086D}" type="pres">
      <dgm:prSet presAssocID="{7B639E5D-9D1A-42DC-97BC-F96C0BBEBF9E}" presName="compNode" presStyleCnt="0"/>
      <dgm:spPr/>
    </dgm:pt>
    <dgm:pt modelId="{52EC7C36-D7BA-4E0E-879D-63845B325C1B}" type="pres">
      <dgm:prSet presAssocID="{7B639E5D-9D1A-42DC-97BC-F96C0BBEBF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4052DA12-693D-4197-9DB2-4E989243BF38}" type="pres">
      <dgm:prSet presAssocID="{7B639E5D-9D1A-42DC-97BC-F96C0BBEBF9E}" presName="iconSpace" presStyleCnt="0"/>
      <dgm:spPr/>
    </dgm:pt>
    <dgm:pt modelId="{67E681A5-4C19-4308-BDE5-C9255C16FB59}" type="pres">
      <dgm:prSet presAssocID="{7B639E5D-9D1A-42DC-97BC-F96C0BBEBF9E}" presName="parTx" presStyleLbl="revTx" presStyleIdx="2" presStyleCnt="4">
        <dgm:presLayoutVars>
          <dgm:chMax val="0"/>
          <dgm:chPref val="0"/>
        </dgm:presLayoutVars>
      </dgm:prSet>
      <dgm:spPr/>
    </dgm:pt>
    <dgm:pt modelId="{0A294E21-26FF-45D1-AB44-0012AE2A54B8}" type="pres">
      <dgm:prSet presAssocID="{7B639E5D-9D1A-42DC-97BC-F96C0BBEBF9E}" presName="txSpace" presStyleCnt="0"/>
      <dgm:spPr/>
    </dgm:pt>
    <dgm:pt modelId="{D187BDC7-9518-482C-9F16-01C4E468753A}" type="pres">
      <dgm:prSet presAssocID="{7B639E5D-9D1A-42DC-97BC-F96C0BBEBF9E}" presName="desTx" presStyleLbl="revTx" presStyleIdx="3" presStyleCnt="4">
        <dgm:presLayoutVars/>
      </dgm:prSet>
      <dgm:spPr/>
    </dgm:pt>
  </dgm:ptLst>
  <dgm:cxnLst>
    <dgm:cxn modelId="{CAAB0D3F-8573-406D-BF36-C95B3F6306ED}" type="presOf" srcId="{4836F66A-E66E-42BB-A1EA-25B6C44A0E2B}" destId="{BC15B79E-D17E-4874-9B9C-746D6D80308A}" srcOrd="0" destOrd="0" presId="urn:microsoft.com/office/officeart/2018/5/layout/CenteredIconLabelDescriptionList"/>
    <dgm:cxn modelId="{0D42506D-BD5B-4EDC-BB07-785D26A71513}" srcId="{7B639E5D-9D1A-42DC-97BC-F96C0BBEBF9E}" destId="{528E32DF-4CDC-4BCD-B4B5-20001A0F8AB3}" srcOrd="0" destOrd="0" parTransId="{7CB3FB31-B8B0-4085-9816-CFAD4FAF7A09}" sibTransId="{3E89B65C-CEE1-44F0-AF2F-B41DB4D995C0}"/>
    <dgm:cxn modelId="{29048D5A-3D64-410B-82E6-F4B3379F80CD}" type="presOf" srcId="{7B639E5D-9D1A-42DC-97BC-F96C0BBEBF9E}" destId="{67E681A5-4C19-4308-BDE5-C9255C16FB59}" srcOrd="0" destOrd="0" presId="urn:microsoft.com/office/officeart/2018/5/layout/CenteredIconLabelDescriptionList"/>
    <dgm:cxn modelId="{2F671C8A-2EA5-42C9-A096-21045D51931E}" type="presOf" srcId="{F5992B05-E288-46D0-A155-FD8AFDD2AFDA}" destId="{0C12A1F0-1E25-4DCF-AE13-7189AE9F4DF5}" srcOrd="0" destOrd="0" presId="urn:microsoft.com/office/officeart/2018/5/layout/CenteredIconLabelDescriptionList"/>
    <dgm:cxn modelId="{B7DAA78E-80FB-41FA-962D-DD5CF65B379C}" srcId="{4836F66A-E66E-42BB-A1EA-25B6C44A0E2B}" destId="{F5992B05-E288-46D0-A155-FD8AFDD2AFDA}" srcOrd="0" destOrd="0" parTransId="{EF5D5193-BD46-42F1-BA2F-98DF0A9375F1}" sibTransId="{83AA1BCF-072A-4EA0-938F-D90F3EE05A64}"/>
    <dgm:cxn modelId="{F44DD4AD-817E-4576-9D58-201B7CB448EF}" srcId="{4836F66A-E66E-42BB-A1EA-25B6C44A0E2B}" destId="{7B639E5D-9D1A-42DC-97BC-F96C0BBEBF9E}" srcOrd="1" destOrd="0" parTransId="{97275005-0A2C-4E5C-B6AA-470467D7A5DD}" sibTransId="{3F621E2C-6EB3-4021-89AD-AF8B2928F019}"/>
    <dgm:cxn modelId="{603F81BA-F405-4EE2-8157-791E165516D0}" type="presOf" srcId="{D1F35BB6-7221-435F-8473-EA85EA18F8E2}" destId="{519EDB4F-77F4-4F92-BB9B-418749261CB3}" srcOrd="0" destOrd="0" presId="urn:microsoft.com/office/officeart/2018/5/layout/CenteredIconLabelDescriptionList"/>
    <dgm:cxn modelId="{9B36CDEC-9A82-4005-9B24-D849ED859ECA}" srcId="{F5992B05-E288-46D0-A155-FD8AFDD2AFDA}" destId="{D1F35BB6-7221-435F-8473-EA85EA18F8E2}" srcOrd="0" destOrd="0" parTransId="{CEDC3E54-23FB-4779-B056-47C7C6822520}" sibTransId="{6EB631B0-DECD-40ED-B25F-A000D06C9671}"/>
    <dgm:cxn modelId="{3A56D1F0-EE07-404B-99D5-436A53496378}" type="presOf" srcId="{528E32DF-4CDC-4BCD-B4B5-20001A0F8AB3}" destId="{D187BDC7-9518-482C-9F16-01C4E468753A}" srcOrd="0" destOrd="0" presId="urn:microsoft.com/office/officeart/2018/5/layout/CenteredIconLabelDescriptionList"/>
    <dgm:cxn modelId="{4936077F-141F-4C2D-8839-725BFA696717}" type="presParOf" srcId="{BC15B79E-D17E-4874-9B9C-746D6D80308A}" destId="{504BAB6F-7682-40A7-85A6-D3DEEB55E4D6}" srcOrd="0" destOrd="0" presId="urn:microsoft.com/office/officeart/2018/5/layout/CenteredIconLabelDescriptionList"/>
    <dgm:cxn modelId="{62A6940C-6C96-4D06-9229-35001FAE24A4}" type="presParOf" srcId="{504BAB6F-7682-40A7-85A6-D3DEEB55E4D6}" destId="{E81E0409-7E6B-4E88-B7A6-6E442A0C9150}" srcOrd="0" destOrd="0" presId="urn:microsoft.com/office/officeart/2018/5/layout/CenteredIconLabelDescriptionList"/>
    <dgm:cxn modelId="{1558B505-09C0-47F6-BF98-F56795F00449}" type="presParOf" srcId="{504BAB6F-7682-40A7-85A6-D3DEEB55E4D6}" destId="{E3E07289-D3C3-4683-8981-6B43B167FA11}" srcOrd="1" destOrd="0" presId="urn:microsoft.com/office/officeart/2018/5/layout/CenteredIconLabelDescriptionList"/>
    <dgm:cxn modelId="{69E9AB51-1DFA-4347-917C-A0D1A8E242CF}" type="presParOf" srcId="{504BAB6F-7682-40A7-85A6-D3DEEB55E4D6}" destId="{0C12A1F0-1E25-4DCF-AE13-7189AE9F4DF5}" srcOrd="2" destOrd="0" presId="urn:microsoft.com/office/officeart/2018/5/layout/CenteredIconLabelDescriptionList"/>
    <dgm:cxn modelId="{2C82FD90-6A88-4DFA-908F-D0DEB056AFCB}" type="presParOf" srcId="{504BAB6F-7682-40A7-85A6-D3DEEB55E4D6}" destId="{207A1C0B-944A-470D-B3AA-6F473B801146}" srcOrd="3" destOrd="0" presId="urn:microsoft.com/office/officeart/2018/5/layout/CenteredIconLabelDescriptionList"/>
    <dgm:cxn modelId="{4DA92CCD-3F5B-4880-97D6-80BF509994E1}" type="presParOf" srcId="{504BAB6F-7682-40A7-85A6-D3DEEB55E4D6}" destId="{519EDB4F-77F4-4F92-BB9B-418749261CB3}" srcOrd="4" destOrd="0" presId="urn:microsoft.com/office/officeart/2018/5/layout/CenteredIconLabelDescriptionList"/>
    <dgm:cxn modelId="{5CB771C5-3D9F-44A9-9FCF-CB9563A6A5DC}" type="presParOf" srcId="{BC15B79E-D17E-4874-9B9C-746D6D80308A}" destId="{4CDF4D20-04E3-4395-BF84-BB480BDF84E5}" srcOrd="1" destOrd="0" presId="urn:microsoft.com/office/officeart/2018/5/layout/CenteredIconLabelDescriptionList"/>
    <dgm:cxn modelId="{921BA39B-0D6E-48C4-8FE0-283311DF3C11}" type="presParOf" srcId="{BC15B79E-D17E-4874-9B9C-746D6D80308A}" destId="{D6BEF1AD-983E-4135-B190-4C8BE5C8086D}" srcOrd="2" destOrd="0" presId="urn:microsoft.com/office/officeart/2018/5/layout/CenteredIconLabelDescriptionList"/>
    <dgm:cxn modelId="{02F9BDFF-7589-4840-9B00-11448E7CA8CA}" type="presParOf" srcId="{D6BEF1AD-983E-4135-B190-4C8BE5C8086D}" destId="{52EC7C36-D7BA-4E0E-879D-63845B325C1B}" srcOrd="0" destOrd="0" presId="urn:microsoft.com/office/officeart/2018/5/layout/CenteredIconLabelDescriptionList"/>
    <dgm:cxn modelId="{DE760D18-C130-4174-9B91-E3EB51A67600}" type="presParOf" srcId="{D6BEF1AD-983E-4135-B190-4C8BE5C8086D}" destId="{4052DA12-693D-4197-9DB2-4E989243BF38}" srcOrd="1" destOrd="0" presId="urn:microsoft.com/office/officeart/2018/5/layout/CenteredIconLabelDescriptionList"/>
    <dgm:cxn modelId="{0862C6B5-C2E4-4CBB-8AFD-FAC4F9E924D5}" type="presParOf" srcId="{D6BEF1AD-983E-4135-B190-4C8BE5C8086D}" destId="{67E681A5-4C19-4308-BDE5-C9255C16FB59}" srcOrd="2" destOrd="0" presId="urn:microsoft.com/office/officeart/2018/5/layout/CenteredIconLabelDescriptionList"/>
    <dgm:cxn modelId="{36699DB0-0449-48C8-BD87-5DEE3EAF423F}" type="presParOf" srcId="{D6BEF1AD-983E-4135-B190-4C8BE5C8086D}" destId="{0A294E21-26FF-45D1-AB44-0012AE2A54B8}" srcOrd="3" destOrd="0" presId="urn:microsoft.com/office/officeart/2018/5/layout/CenteredIconLabelDescriptionList"/>
    <dgm:cxn modelId="{A3D3659C-DD64-447B-93C2-E9AC6DE7E654}" type="presParOf" srcId="{D6BEF1AD-983E-4135-B190-4C8BE5C8086D}" destId="{D187BDC7-9518-482C-9F16-01C4E468753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E0409-7E6B-4E88-B7A6-6E442A0C9150}">
      <dsp:nvSpPr>
        <dsp:cNvPr id="0" name=""/>
        <dsp:cNvSpPr/>
      </dsp:nvSpPr>
      <dsp:spPr>
        <a:xfrm>
          <a:off x="1154582" y="0"/>
          <a:ext cx="1231996" cy="11935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12A1F0-1E25-4DCF-AE13-7189AE9F4DF5}">
      <dsp:nvSpPr>
        <dsp:cNvPr id="0" name=""/>
        <dsp:cNvSpPr/>
      </dsp:nvSpPr>
      <dsp:spPr>
        <a:xfrm>
          <a:off x="10585" y="1374591"/>
          <a:ext cx="3519989" cy="511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en-US" sz="3500" kern="1200" dirty="0"/>
            <a:t>Do</a:t>
          </a:r>
        </a:p>
      </dsp:txBody>
      <dsp:txXfrm>
        <a:off x="10585" y="1374591"/>
        <a:ext cx="3519989" cy="511502"/>
      </dsp:txXfrm>
    </dsp:sp>
    <dsp:sp modelId="{519EDB4F-77F4-4F92-BB9B-418749261CB3}">
      <dsp:nvSpPr>
        <dsp:cNvPr id="0" name=""/>
        <dsp:cNvSpPr/>
      </dsp:nvSpPr>
      <dsp:spPr>
        <a:xfrm>
          <a:off x="10585" y="1970320"/>
          <a:ext cx="3519989" cy="238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Start with a clear objective and plan</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Choose appropriate instruments which will answer your questions</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A pilot test if your resources allow it</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Choose a validated survey or validate it yourself</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Ensure ethics approval are in order</a:t>
          </a:r>
        </a:p>
        <a:p>
          <a:pPr marL="0" lvl="0" indent="0" algn="l" defTabSz="666750">
            <a:lnSpc>
              <a:spcPct val="100000"/>
            </a:lnSpc>
            <a:spcBef>
              <a:spcPct val="0"/>
            </a:spcBef>
            <a:spcAft>
              <a:spcPct val="35000"/>
            </a:spcAft>
            <a:buFont typeface="Wingdings" panose="05000000000000000000" pitchFamily="2" charset="2"/>
            <a:buNone/>
          </a:pPr>
          <a:endParaRPr lang="en-US" sz="1500" kern="1200" baseline="0" dirty="0"/>
        </a:p>
        <a:p>
          <a:pPr marL="0" lvl="0" indent="0" algn="l" defTabSz="666750">
            <a:lnSpc>
              <a:spcPct val="100000"/>
            </a:lnSpc>
            <a:spcBef>
              <a:spcPct val="0"/>
            </a:spcBef>
            <a:spcAft>
              <a:spcPct val="35000"/>
            </a:spcAft>
            <a:buFont typeface="Wingdings" panose="05000000000000000000" pitchFamily="2" charset="2"/>
            <a:buNone/>
          </a:pPr>
          <a:endParaRPr lang="en-US" sz="1500" kern="1200" baseline="0" dirty="0"/>
        </a:p>
      </dsp:txBody>
      <dsp:txXfrm>
        <a:off x="10585" y="1970320"/>
        <a:ext cx="3519989" cy="2381017"/>
      </dsp:txXfrm>
    </dsp:sp>
    <dsp:sp modelId="{52EC7C36-D7BA-4E0E-879D-63845B325C1B}">
      <dsp:nvSpPr>
        <dsp:cNvPr id="0" name=""/>
        <dsp:cNvSpPr/>
      </dsp:nvSpPr>
      <dsp:spPr>
        <a:xfrm>
          <a:off x="5290570" y="0"/>
          <a:ext cx="1231996" cy="11935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E681A5-4C19-4308-BDE5-C9255C16FB59}">
      <dsp:nvSpPr>
        <dsp:cNvPr id="0" name=""/>
        <dsp:cNvSpPr/>
      </dsp:nvSpPr>
      <dsp:spPr>
        <a:xfrm>
          <a:off x="4146574" y="1374591"/>
          <a:ext cx="3519989" cy="511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en-US" sz="3500" kern="1200" dirty="0"/>
            <a:t>Don’t</a:t>
          </a:r>
        </a:p>
      </dsp:txBody>
      <dsp:txXfrm>
        <a:off x="4146574" y="1374591"/>
        <a:ext cx="3519989" cy="511502"/>
      </dsp:txXfrm>
    </dsp:sp>
    <dsp:sp modelId="{D187BDC7-9518-482C-9F16-01C4E468753A}">
      <dsp:nvSpPr>
        <dsp:cNvPr id="0" name=""/>
        <dsp:cNvSpPr/>
      </dsp:nvSpPr>
      <dsp:spPr>
        <a:xfrm>
          <a:off x="4146574" y="1970320"/>
          <a:ext cx="3519989" cy="238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Font typeface="+mj-lt"/>
            <a:buNone/>
          </a:pPr>
          <a:r>
            <a:rPr lang="en-US" sz="1500" kern="1200" baseline="0" dirty="0"/>
            <a:t>Delay involving a Statistician or Methodologist to help design and analyze</a:t>
          </a:r>
        </a:p>
        <a:p>
          <a:pPr marL="0" lvl="0" indent="0" algn="l" defTabSz="666750">
            <a:lnSpc>
              <a:spcPct val="100000"/>
            </a:lnSpc>
            <a:spcBef>
              <a:spcPct val="0"/>
            </a:spcBef>
            <a:spcAft>
              <a:spcPct val="35000"/>
            </a:spcAft>
            <a:buFont typeface="+mj-lt"/>
            <a:buNone/>
          </a:pPr>
          <a:r>
            <a:rPr lang="en-US" sz="1500" kern="1200" baseline="0" dirty="0"/>
            <a:t>Forget to involve content experts</a:t>
          </a:r>
        </a:p>
        <a:p>
          <a:pPr marL="0" lvl="0" indent="0" algn="l" defTabSz="666750">
            <a:lnSpc>
              <a:spcPct val="100000"/>
            </a:lnSpc>
            <a:spcBef>
              <a:spcPct val="0"/>
            </a:spcBef>
            <a:spcAft>
              <a:spcPct val="35000"/>
            </a:spcAft>
            <a:buFont typeface="+mj-lt"/>
            <a:buNone/>
          </a:pPr>
          <a:r>
            <a:rPr lang="en-US" sz="1500" kern="1200" baseline="0" dirty="0"/>
            <a:t>Forget to check with your IRB for approval requirements</a:t>
          </a:r>
        </a:p>
        <a:p>
          <a:pPr marL="0" lvl="0" indent="0" algn="l" defTabSz="666750">
            <a:lnSpc>
              <a:spcPct val="100000"/>
            </a:lnSpc>
            <a:spcBef>
              <a:spcPct val="0"/>
            </a:spcBef>
            <a:spcAft>
              <a:spcPct val="35000"/>
            </a:spcAft>
            <a:buFont typeface="+mj-lt"/>
            <a:buNone/>
          </a:pPr>
          <a:r>
            <a:rPr lang="en-US" sz="1500" kern="1200" baseline="0" dirty="0"/>
            <a:t>Make a survey unnecessarily too long or participants will lose interest</a:t>
          </a:r>
        </a:p>
        <a:p>
          <a:pPr marL="0" lvl="0" indent="0" algn="l" defTabSz="666750">
            <a:lnSpc>
              <a:spcPct val="100000"/>
            </a:lnSpc>
            <a:spcBef>
              <a:spcPct val="0"/>
            </a:spcBef>
            <a:spcAft>
              <a:spcPct val="35000"/>
            </a:spcAft>
            <a:buFont typeface="+mj-lt"/>
            <a:buNone/>
          </a:pPr>
          <a:endParaRPr lang="en-US" sz="1500" kern="1200" baseline="0" dirty="0"/>
        </a:p>
        <a:p>
          <a:pPr marL="0" lvl="0" indent="0" algn="l" defTabSz="666750">
            <a:lnSpc>
              <a:spcPct val="100000"/>
            </a:lnSpc>
            <a:spcBef>
              <a:spcPct val="0"/>
            </a:spcBef>
            <a:spcAft>
              <a:spcPct val="35000"/>
            </a:spcAft>
            <a:buFont typeface="+mj-lt"/>
            <a:buNone/>
          </a:pPr>
          <a:r>
            <a:rPr lang="en-US" sz="1500" kern="1200" baseline="0" dirty="0"/>
            <a:t> </a:t>
          </a:r>
        </a:p>
        <a:p>
          <a:pPr marL="0" lvl="0" indent="0" algn="l" defTabSz="666750">
            <a:lnSpc>
              <a:spcPct val="100000"/>
            </a:lnSpc>
            <a:spcBef>
              <a:spcPct val="0"/>
            </a:spcBef>
            <a:spcAft>
              <a:spcPct val="35000"/>
            </a:spcAft>
            <a:buFont typeface="+mj-lt"/>
            <a:buNone/>
          </a:pPr>
          <a:endParaRPr lang="en-US" sz="1500" kern="1200" baseline="0" dirty="0"/>
        </a:p>
        <a:p>
          <a:pPr marL="0" lvl="0" indent="0" algn="l" defTabSz="666750">
            <a:lnSpc>
              <a:spcPct val="100000"/>
            </a:lnSpc>
            <a:spcBef>
              <a:spcPct val="0"/>
            </a:spcBef>
            <a:spcAft>
              <a:spcPct val="35000"/>
            </a:spcAft>
            <a:buFont typeface="+mj-lt"/>
            <a:buNone/>
          </a:pPr>
          <a:endParaRPr lang="en-US" sz="1500" kern="1200" baseline="0" dirty="0"/>
        </a:p>
      </dsp:txBody>
      <dsp:txXfrm>
        <a:off x="4146574" y="1970320"/>
        <a:ext cx="3519989" cy="238101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374" cy="470072"/>
          </a:xfrm>
          <a:prstGeom prst="rect">
            <a:avLst/>
          </a:prstGeom>
        </p:spPr>
        <p:txBody>
          <a:bodyPr vert="horz" lIns="92181" tIns="46090" rIns="92181" bIns="46090" rtlCol="0"/>
          <a:lstStyle>
            <a:lvl1pPr algn="l">
              <a:defRPr sz="1200"/>
            </a:lvl1pPr>
          </a:lstStyle>
          <a:p>
            <a:endParaRPr lang="en-US" dirty="0"/>
          </a:p>
        </p:txBody>
      </p:sp>
      <p:sp>
        <p:nvSpPr>
          <p:cNvPr id="3" name="Date Placeholder 2"/>
          <p:cNvSpPr>
            <a:spLocks noGrp="1"/>
          </p:cNvSpPr>
          <p:nvPr>
            <p:ph type="dt" idx="1"/>
          </p:nvPr>
        </p:nvSpPr>
        <p:spPr>
          <a:xfrm>
            <a:off x="4008100" y="1"/>
            <a:ext cx="3067374" cy="470072"/>
          </a:xfrm>
          <a:prstGeom prst="rect">
            <a:avLst/>
          </a:prstGeom>
        </p:spPr>
        <p:txBody>
          <a:bodyPr vert="horz" lIns="92181" tIns="46090" rIns="92181" bIns="46090" rtlCol="0"/>
          <a:lstStyle>
            <a:lvl1pPr algn="r">
              <a:defRPr sz="1200"/>
            </a:lvl1pPr>
          </a:lstStyle>
          <a:p>
            <a:fld id="{0ABBE93E-5F7F-184D-A4E8-94CA3862B532}" type="datetimeFigureOut">
              <a:rPr lang="en-US" smtClean="0"/>
              <a:t>6/18/2021</a:t>
            </a:fld>
            <a:endParaRPr lang="en-US" dirty="0"/>
          </a:p>
        </p:txBody>
      </p:sp>
      <p:sp>
        <p:nvSpPr>
          <p:cNvPr id="4" name="Slide Image Placeholder 3"/>
          <p:cNvSpPr>
            <a:spLocks noGrp="1" noRot="1" noChangeAspect="1"/>
          </p:cNvSpPr>
          <p:nvPr>
            <p:ph type="sldImg" idx="2"/>
          </p:nvPr>
        </p:nvSpPr>
        <p:spPr>
          <a:xfrm>
            <a:off x="1431925" y="1169988"/>
            <a:ext cx="4213225" cy="3159125"/>
          </a:xfrm>
          <a:prstGeom prst="rect">
            <a:avLst/>
          </a:prstGeom>
          <a:noFill/>
          <a:ln w="12700">
            <a:solidFill>
              <a:prstClr val="black"/>
            </a:solidFill>
          </a:ln>
        </p:spPr>
        <p:txBody>
          <a:bodyPr vert="horz" lIns="92181" tIns="46090" rIns="92181" bIns="46090" rtlCol="0" anchor="ctr"/>
          <a:lstStyle/>
          <a:p>
            <a:endParaRPr lang="en-US" dirty="0"/>
          </a:p>
        </p:txBody>
      </p:sp>
      <p:sp>
        <p:nvSpPr>
          <p:cNvPr id="5" name="Notes Placeholder 4"/>
          <p:cNvSpPr>
            <a:spLocks noGrp="1"/>
          </p:cNvSpPr>
          <p:nvPr>
            <p:ph type="body" sz="quarter" idx="3"/>
          </p:nvPr>
        </p:nvSpPr>
        <p:spPr>
          <a:xfrm>
            <a:off x="708349" y="4505660"/>
            <a:ext cx="5660378" cy="3687031"/>
          </a:xfrm>
          <a:prstGeom prst="rect">
            <a:avLst/>
          </a:prstGeom>
        </p:spPr>
        <p:txBody>
          <a:bodyPr vert="horz" lIns="92181" tIns="46090" rIns="92181" bIns="460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003"/>
            <a:ext cx="3067374" cy="470072"/>
          </a:xfrm>
          <a:prstGeom prst="rect">
            <a:avLst/>
          </a:prstGeom>
        </p:spPr>
        <p:txBody>
          <a:bodyPr vert="horz" lIns="92181" tIns="46090" rIns="92181" bIns="460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100" y="8893003"/>
            <a:ext cx="3067374" cy="470072"/>
          </a:xfrm>
          <a:prstGeom prst="rect">
            <a:avLst/>
          </a:prstGeom>
        </p:spPr>
        <p:txBody>
          <a:bodyPr vert="horz" lIns="92181" tIns="46090" rIns="92181" bIns="4609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10</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315811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b="0" i="0" dirty="0">
              <a:solidFill>
                <a:srgbClr val="333333"/>
              </a:solidFill>
              <a:effectLst/>
              <a:latin typeface="adelle"/>
            </a:endParaRPr>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11</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31365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12</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98763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13</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700856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14</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12430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15</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822368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16</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05753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17</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68014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18</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600582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19</a:t>
            </a:fld>
            <a:endParaRPr lang="en-US" dirty="0"/>
          </a:p>
        </p:txBody>
      </p:sp>
    </p:spTree>
    <p:extLst>
      <p:ext uri="{BB962C8B-B14F-4D97-AF65-F5344CB8AC3E}">
        <p14:creationId xmlns:p14="http://schemas.microsoft.com/office/powerpoint/2010/main" val="378698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D67206-340A-194E-9A97-1CE564B49809}" type="slidenum">
              <a:rPr lang="en-US" smtClean="0"/>
              <a:t>2</a:t>
            </a:fld>
            <a:endParaRPr lang="en-US" dirty="0"/>
          </a:p>
        </p:txBody>
      </p:sp>
    </p:spTree>
    <p:extLst>
      <p:ext uri="{BB962C8B-B14F-4D97-AF65-F5344CB8AC3E}">
        <p14:creationId xmlns:p14="http://schemas.microsoft.com/office/powerpoint/2010/main" val="3271757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20</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7335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21</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667977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22</a:t>
            </a:fld>
            <a:endParaRPr lang="en-US" dirty="0"/>
          </a:p>
        </p:txBody>
      </p:sp>
    </p:spTree>
    <p:extLst>
      <p:ext uri="{BB962C8B-B14F-4D97-AF65-F5344CB8AC3E}">
        <p14:creationId xmlns:p14="http://schemas.microsoft.com/office/powerpoint/2010/main" val="186433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23</a:t>
            </a:fld>
            <a:endParaRPr lang="en-US" dirty="0"/>
          </a:p>
        </p:txBody>
      </p:sp>
    </p:spTree>
    <p:extLst>
      <p:ext uri="{BB962C8B-B14F-4D97-AF65-F5344CB8AC3E}">
        <p14:creationId xmlns:p14="http://schemas.microsoft.com/office/powerpoint/2010/main" val="3226409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24</a:t>
            </a:fld>
            <a:endParaRPr lang="en-US" dirty="0"/>
          </a:p>
        </p:txBody>
      </p:sp>
    </p:spTree>
    <p:extLst>
      <p:ext uri="{BB962C8B-B14F-4D97-AF65-F5344CB8AC3E}">
        <p14:creationId xmlns:p14="http://schemas.microsoft.com/office/powerpoint/2010/main" val="4039205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pPr marL="230452" indent="-230452">
              <a:buAutoNum type="arabicPeriod"/>
            </a:pPr>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25</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833591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pPr>
              <a:buSzPts val="1400"/>
            </a:pPr>
            <a:endParaRPr lang="en-US"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26</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038186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pPr defTabSz="921807">
              <a:defRPr/>
            </a:pPr>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27</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01083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28</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87967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spcBef>
                <a:spcPts val="0"/>
              </a:spcBef>
              <a:spcAft>
                <a:spcPts val="0"/>
              </a:spcAft>
              <a:buClr>
                <a:srgbClr val="000000"/>
              </a:buClr>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Clr>
                  <a:srgbClr val="000000"/>
                </a:buClr>
                <a:buSzPts val="1200"/>
              </a:pPr>
              <a:t>29</a:t>
            </a:fld>
            <a:endParaRPr lang="en-US"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15480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pPr>
              <a:buSzPts val="1400"/>
            </a:pPr>
            <a:endParaRPr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3</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36431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spcBef>
                <a:spcPts val="0"/>
              </a:spcBef>
              <a:spcAft>
                <a:spcPts val="0"/>
              </a:spcAft>
              <a:buClr>
                <a:srgbClr val="000000"/>
              </a:buClr>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Clr>
                  <a:srgbClr val="000000"/>
                </a:buClr>
                <a:buSzPts val="1200"/>
              </a:pPr>
              <a:t>30</a:t>
            </a:fld>
            <a:endParaRPr lang="en-US"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151126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pPr>
              <a:buSzPts val="1400"/>
            </a:pPr>
            <a:endParaRPr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31</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130456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dirty="0"/>
          </a:p>
        </p:txBody>
      </p:sp>
    </p:spTree>
    <p:extLst>
      <p:ext uri="{BB962C8B-B14F-4D97-AF65-F5344CB8AC3E}">
        <p14:creationId xmlns:p14="http://schemas.microsoft.com/office/powerpoint/2010/main" val="3490490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D67206-340A-194E-9A97-1CE564B49809}" type="slidenum">
              <a:rPr lang="en-US" smtClean="0"/>
              <a:t>33</a:t>
            </a:fld>
            <a:endParaRPr lang="en-US" dirty="0"/>
          </a:p>
        </p:txBody>
      </p:sp>
    </p:spTree>
    <p:extLst>
      <p:ext uri="{BB962C8B-B14F-4D97-AF65-F5344CB8AC3E}">
        <p14:creationId xmlns:p14="http://schemas.microsoft.com/office/powerpoint/2010/main" val="718381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34</a:t>
            </a:fld>
            <a:endParaRPr lang="en-US" dirty="0"/>
          </a:p>
        </p:txBody>
      </p:sp>
    </p:spTree>
    <p:extLst>
      <p:ext uri="{BB962C8B-B14F-4D97-AF65-F5344CB8AC3E}">
        <p14:creationId xmlns:p14="http://schemas.microsoft.com/office/powerpoint/2010/main" val="222081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pPr marL="460903" indent="-396889">
              <a:lnSpc>
                <a:spcPct val="90000"/>
              </a:lnSpc>
              <a:spcBef>
                <a:spcPts val="1008"/>
              </a:spcBef>
              <a:buClr>
                <a:schemeClr val="dk1"/>
              </a:buClr>
              <a:buSzPts val="2600"/>
              <a:buFont typeface="Arial"/>
              <a:buChar char="•"/>
            </a:pPr>
            <a:endParaRPr lang="en-US" dirty="0"/>
          </a:p>
          <a:p>
            <a:pPr marL="460903" indent="-396889">
              <a:lnSpc>
                <a:spcPct val="90000"/>
              </a:lnSpc>
              <a:spcBef>
                <a:spcPts val="1008"/>
              </a:spcBef>
              <a:buClr>
                <a:schemeClr val="dk1"/>
              </a:buClr>
              <a:buSzPts val="2600"/>
              <a:buFont typeface="Arial"/>
              <a:buChar char="•"/>
            </a:pPr>
            <a:endParaRPr lang="en-US" dirty="0"/>
          </a:p>
          <a:p>
            <a:pPr marL="460903" indent="-396889">
              <a:lnSpc>
                <a:spcPct val="90000"/>
              </a:lnSpc>
              <a:spcBef>
                <a:spcPts val="1008"/>
              </a:spcBef>
              <a:buClr>
                <a:schemeClr val="dk1"/>
              </a:buClr>
              <a:buSzPts val="2600"/>
              <a:buFont typeface="Arial"/>
              <a:buChar char="•"/>
            </a:pPr>
            <a:endParaRPr lang="en-US" dirty="0"/>
          </a:p>
          <a:p>
            <a:pPr>
              <a:buSzPts val="1400"/>
            </a:pPr>
            <a:endParaRPr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4</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8413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5</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27188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6</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70757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pPr algn="l"/>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7</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72160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8</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173489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31925" y="1169988"/>
            <a:ext cx="4213225"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8349" y="4505660"/>
            <a:ext cx="5660378" cy="3687031"/>
          </a:xfrm>
          <a:prstGeom prst="rect">
            <a:avLst/>
          </a:prstGeom>
          <a:noFill/>
          <a:ln>
            <a:noFill/>
          </a:ln>
        </p:spPr>
        <p:txBody>
          <a:bodyPr spcFirstLastPara="1" wrap="square" lIns="92166" tIns="46070" rIns="92166" bIns="46070" anchor="t" anchorCtr="0">
            <a:noAutofit/>
          </a:bodyPr>
          <a:lstStyle/>
          <a:p>
            <a:endParaRPr lang="en-US" dirty="0"/>
          </a:p>
        </p:txBody>
      </p:sp>
      <p:sp>
        <p:nvSpPr>
          <p:cNvPr id="67" name="Google Shape;67;p2:notes"/>
          <p:cNvSpPr txBox="1">
            <a:spLocks noGrp="1"/>
          </p:cNvSpPr>
          <p:nvPr>
            <p:ph type="sldNum" idx="12"/>
          </p:nvPr>
        </p:nvSpPr>
        <p:spPr>
          <a:xfrm>
            <a:off x="4008100" y="8893003"/>
            <a:ext cx="3067374" cy="470072"/>
          </a:xfrm>
          <a:prstGeom prst="rect">
            <a:avLst/>
          </a:prstGeom>
          <a:noFill/>
          <a:ln>
            <a:noFill/>
          </a:ln>
        </p:spPr>
        <p:txBody>
          <a:bodyPr spcFirstLastPara="1" wrap="square" lIns="92166" tIns="46070" rIns="92166" bIns="46070" anchor="b" anchorCtr="0">
            <a:noAutofit/>
          </a:bodyPr>
          <a:lstStyle/>
          <a:p>
            <a:pPr>
              <a:spcBef>
                <a:spcPts val="0"/>
              </a:spcBef>
              <a:spcAft>
                <a:spcPts val="0"/>
              </a:spcAft>
              <a:buSzPts val="1200"/>
            </a:pPr>
            <a:fld id="{00000000-1234-1234-1234-123412341234}" type="slidenum">
              <a:rPr lang="en-US">
                <a:solidFill>
                  <a:schemeClr val="dk1"/>
                </a:solidFill>
                <a:latin typeface="Comic Sans MS"/>
                <a:ea typeface="Comic Sans MS"/>
                <a:cs typeface="Comic Sans MS"/>
                <a:sym typeface="Comic Sans MS"/>
              </a:rPr>
              <a:pPr>
                <a:spcBef>
                  <a:spcPts val="0"/>
                </a:spcBef>
                <a:spcAft>
                  <a:spcPts val="0"/>
                </a:spcAft>
                <a:buSzPts val="1200"/>
              </a:pPr>
              <a:t>9</a:t>
            </a:fld>
            <a:endParaRPr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715351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2019</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Presented by Partners in Medical Education, Inc. 2020</a:t>
            </a:r>
          </a:p>
        </p:txBody>
      </p:sp>
      <p:sp>
        <p:nvSpPr>
          <p:cNvPr id="6" name="Slide Number Placeholder 5"/>
          <p:cNvSpPr>
            <a:spLocks noGrp="1"/>
          </p:cNvSpPr>
          <p:nvPr>
            <p:ph type="sldNum" sz="quarter" idx="12"/>
          </p:nvPr>
        </p:nvSpPr>
        <p:spPr/>
        <p:txBody>
          <a:bodyPr/>
          <a:lstStyle/>
          <a:p>
            <a:fld id="{7D5BCECD-F700-4D42-B40F-5806775B5446}" type="slidenum">
              <a:rPr lang="en-US" smtClean="0"/>
              <a:t>‹#›</a:t>
            </a:fld>
            <a:endParaRPr lang="en-US" dirty="0"/>
          </a:p>
        </p:txBody>
      </p:sp>
    </p:spTree>
    <p:extLst>
      <p:ext uri="{BB962C8B-B14F-4D97-AF65-F5344CB8AC3E}">
        <p14:creationId xmlns:p14="http://schemas.microsoft.com/office/powerpoint/2010/main" val="90199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2020</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2020</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2020</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2020</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 id="2147486424" r:id="rId12"/>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and.org/health-care/surveys_tool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who.int/gpsc/5may/Perception_Survey_for_Health_care_Workers.do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mailto:gdbconsulting@outlook.com" TargetMode="External"/><Relationship Id="rId4" Type="http://schemas.openxmlformats.org/officeDocument/2006/relationships/hyperlink" Target="mailto:info@PartnersInMedE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marL="0" lvl="0" indent="0" algn="r" rtl="0">
                <a:lnSpc>
                  <a:spcPct val="100000"/>
                </a:lnSpc>
                <a:spcBef>
                  <a:spcPts val="0"/>
                </a:spcBef>
                <a:spcAft>
                  <a:spcPts val="0"/>
                </a:spcAft>
                <a:buClr>
                  <a:srgbClr val="000000"/>
                </a:buClr>
                <a:buSzPts val="1000"/>
                <a:buFont typeface="Arial"/>
                <a:buNone/>
              </a:pPr>
              <a:t>1</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dirty="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dirty="0">
                <a:latin typeface="Arial" panose="020B0604020202020204" pitchFamily="34" charset="0"/>
                <a:cs typeface="Arial" panose="020B0604020202020204" pitchFamily="34" charset="0"/>
              </a:rPr>
              <a:t>Here is what it should look like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ALSO</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Your phone line is muted, but you can always chat to the host, BJ Couch, if you have any questions or concerns during this time.</a:t>
            </a:r>
            <a:br>
              <a:rPr lang="en-US" sz="2400" dirty="0">
                <a:solidFill>
                  <a:srgbClr val="00B050"/>
                </a:solidFill>
                <a:latin typeface="Arial" panose="020B0604020202020204" pitchFamily="34" charset="0"/>
                <a:cs typeface="Arial" panose="020B0604020202020204" pitchFamily="34" charset="0"/>
              </a:rPr>
            </a:br>
            <a:endParaRPr lang="en-US" sz="1200" b="1" dirty="0">
              <a:latin typeface="+mn-lt"/>
            </a:endParaRPr>
          </a:p>
          <a:p>
            <a:pPr>
              <a:defRPr/>
            </a:pPr>
            <a:endParaRPr lang="en-US" sz="1600" b="0" dirty="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Please Note…</a:t>
            </a:r>
            <a:endParaRPr lang="en-US" dirty="0"/>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62812"/>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Objectives Examples</a:t>
            </a:r>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Patient and healthcare providers satisfaction</a:t>
            </a:r>
          </a:p>
          <a:p>
            <a:pPr lvl="1"/>
            <a:r>
              <a:rPr lang="en-US" sz="2000" i="1" dirty="0"/>
              <a:t>To determine the effect of waiting time on patient satisfaction</a:t>
            </a:r>
          </a:p>
          <a:p>
            <a:pPr marL="457200" lvl="1" indent="0">
              <a:buNone/>
            </a:pPr>
            <a:r>
              <a:rPr lang="en-US" sz="2000" i="1" dirty="0"/>
              <a:t>    scores.</a:t>
            </a:r>
          </a:p>
          <a:p>
            <a:pPr lvl="1"/>
            <a:r>
              <a:rPr lang="en-US" sz="2000" i="1" dirty="0"/>
              <a:t>To evaluate factors affecting fatigue and burnout in nurses and physicians.</a:t>
            </a:r>
          </a:p>
          <a:p>
            <a:pPr lvl="1"/>
            <a:endParaRPr lang="en-US" sz="2000" i="1" dirty="0"/>
          </a:p>
          <a:p>
            <a:r>
              <a:rPr lang="en-US" sz="2400" dirty="0"/>
              <a:t>Medical education</a:t>
            </a:r>
          </a:p>
          <a:p>
            <a:pPr lvl="1"/>
            <a:r>
              <a:rPr lang="en-US" sz="2000" dirty="0"/>
              <a:t>To implement a needs assessment survey to understand the barriers to complying with ACGME QI requirements.</a:t>
            </a:r>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10</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01889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1b. Population and Sampling</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Population</a:t>
            </a:r>
          </a:p>
          <a:p>
            <a:endParaRPr lang="en-US" sz="2400" dirty="0"/>
          </a:p>
          <a:p>
            <a:r>
              <a:rPr lang="en-US" sz="2400" dirty="0"/>
              <a:t>Sample Size</a:t>
            </a:r>
          </a:p>
          <a:p>
            <a:endParaRPr lang="en-US" sz="24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11</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80561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2. Survey Design- Questionnaire </a:t>
            </a:r>
            <a:endParaRPr sz="32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12</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graphicFrame>
        <p:nvGraphicFramePr>
          <p:cNvPr id="9" name="Table 9">
            <a:extLst>
              <a:ext uri="{FF2B5EF4-FFF2-40B4-BE49-F238E27FC236}">
                <a16:creationId xmlns:a16="http://schemas.microsoft.com/office/drawing/2014/main" id="{F04FE184-B9A0-41D0-A347-5F551FC8E956}"/>
              </a:ext>
            </a:extLst>
          </p:cNvPr>
          <p:cNvGraphicFramePr>
            <a:graphicFrameLocks noGrp="1"/>
          </p:cNvGraphicFramePr>
          <p:nvPr>
            <p:ph idx="1"/>
            <p:extLst>
              <p:ext uri="{D42A27DB-BD31-4B8C-83A1-F6EECF244321}">
                <p14:modId xmlns:p14="http://schemas.microsoft.com/office/powerpoint/2010/main" val="2328203150"/>
              </p:ext>
            </p:extLst>
          </p:nvPr>
        </p:nvGraphicFramePr>
        <p:xfrm>
          <a:off x="891497" y="1658369"/>
          <a:ext cx="7281182" cy="3848282"/>
        </p:xfrm>
        <a:graphic>
          <a:graphicData uri="http://schemas.openxmlformats.org/drawingml/2006/table">
            <a:tbl>
              <a:tblPr firstRow="1" bandRow="1">
                <a:tableStyleId>{2D5ABB26-0587-4C30-8999-92F81FD0307C}</a:tableStyleId>
              </a:tblPr>
              <a:tblGrid>
                <a:gridCol w="1445303">
                  <a:extLst>
                    <a:ext uri="{9D8B030D-6E8A-4147-A177-3AD203B41FA5}">
                      <a16:colId xmlns:a16="http://schemas.microsoft.com/office/drawing/2014/main" val="3702296055"/>
                    </a:ext>
                  </a:extLst>
                </a:gridCol>
                <a:gridCol w="5835879">
                  <a:extLst>
                    <a:ext uri="{9D8B030D-6E8A-4147-A177-3AD203B41FA5}">
                      <a16:colId xmlns:a16="http://schemas.microsoft.com/office/drawing/2014/main" val="747635777"/>
                    </a:ext>
                  </a:extLst>
                </a:gridCol>
              </a:tblGrid>
              <a:tr h="326612">
                <a:tc>
                  <a:txBody>
                    <a:bodyPr/>
                    <a:lstStyle/>
                    <a:p>
                      <a:pPr algn="ctr"/>
                      <a:r>
                        <a:rPr lang="en-US" b="1" dirty="0"/>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9007590"/>
                  </a:ext>
                </a:extLst>
              </a:tr>
              <a:tr h="395500">
                <a:tc>
                  <a:txBody>
                    <a:bodyPr/>
                    <a:lstStyle/>
                    <a:p>
                      <a:r>
                        <a:rPr lang="en-US" sz="1600" dirty="0"/>
                        <a:t>Tick boxes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Gender             Female         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662897"/>
                  </a:ext>
                </a:extLst>
              </a:tr>
              <a:tr h="1278611">
                <a:tc>
                  <a:txBody>
                    <a:bodyPr/>
                    <a:lstStyle/>
                    <a:p>
                      <a:r>
                        <a:rPr lang="en-US" sz="1600" dirty="0"/>
                        <a:t>Rating Scales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Each health-care worker receives education on hand hygiene.</a:t>
                      </a:r>
                    </a:p>
                    <a:p>
                      <a:endParaRPr lang="en-US" sz="1600" dirty="0"/>
                    </a:p>
                    <a:p>
                      <a:r>
                        <a:rPr lang="en-US" sz="1600" dirty="0"/>
                        <a:t>   Not                                                                    Very</a:t>
                      </a:r>
                    </a:p>
                    <a:p>
                      <a:r>
                        <a:rPr lang="en-US" sz="1600" dirty="0"/>
                        <a:t>effective                                                             effective</a:t>
                      </a:r>
                    </a:p>
                    <a:p>
                      <a:r>
                        <a:rPr lang="en-US" sz="1600" dirty="0"/>
                        <a:t>  	  1       2      3     4      5     6      7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700497"/>
                  </a:ext>
                </a:extLst>
              </a:tr>
              <a:tr h="780771">
                <a:tc>
                  <a:txBody>
                    <a:bodyPr/>
                    <a:lstStyle/>
                    <a:p>
                      <a:r>
                        <a:rPr lang="en-US" sz="1600" dirty="0"/>
                        <a:t>Visual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       0 (no pain)                                        10 (worst 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464509"/>
                  </a:ext>
                </a:extLst>
              </a:tr>
              <a:tr h="995611">
                <a:tc>
                  <a:txBody>
                    <a:bodyPr/>
                    <a:lstStyle/>
                    <a:p>
                      <a:r>
                        <a:rPr lang="en-US" sz="1600" dirty="0"/>
                        <a:t>Open Ended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Do you think smoking and health are linked, and if so, how? Please write your response in the box below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078773"/>
                  </a:ext>
                </a:extLst>
              </a:tr>
            </a:tbl>
          </a:graphicData>
        </a:graphic>
      </p:graphicFrame>
      <p:grpSp>
        <p:nvGrpSpPr>
          <p:cNvPr id="13" name="Group 12">
            <a:extLst>
              <a:ext uri="{FF2B5EF4-FFF2-40B4-BE49-F238E27FC236}">
                <a16:creationId xmlns:a16="http://schemas.microsoft.com/office/drawing/2014/main" id="{35616199-A56F-437B-BB87-64D9A3D66CD2}"/>
              </a:ext>
            </a:extLst>
          </p:cNvPr>
          <p:cNvGrpSpPr/>
          <p:nvPr/>
        </p:nvGrpSpPr>
        <p:grpSpPr>
          <a:xfrm>
            <a:off x="3409950" y="3145245"/>
            <a:ext cx="2906420" cy="120413"/>
            <a:chOff x="3714750" y="3592284"/>
            <a:chExt cx="2906420" cy="157061"/>
          </a:xfrm>
        </p:grpSpPr>
        <p:sp>
          <p:nvSpPr>
            <p:cNvPr id="11" name="Rectangle 10">
              <a:extLst>
                <a:ext uri="{FF2B5EF4-FFF2-40B4-BE49-F238E27FC236}">
                  <a16:creationId xmlns:a16="http://schemas.microsoft.com/office/drawing/2014/main" id="{AC328F46-A216-449D-8EDD-064CBD4AD956}"/>
                </a:ext>
              </a:extLst>
            </p:cNvPr>
            <p:cNvSpPr/>
            <p:nvPr/>
          </p:nvSpPr>
          <p:spPr>
            <a:xfrm>
              <a:off x="3714750" y="3592286"/>
              <a:ext cx="236764" cy="147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5A2B500-C0E8-4F80-B61E-22C712B8032E}"/>
                </a:ext>
              </a:extLst>
            </p:cNvPr>
            <p:cNvSpPr/>
            <p:nvPr/>
          </p:nvSpPr>
          <p:spPr>
            <a:xfrm>
              <a:off x="4171950" y="3596699"/>
              <a:ext cx="236764" cy="147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63480B9-1875-4E13-B28A-80169B0F9B78}"/>
                </a:ext>
              </a:extLst>
            </p:cNvPr>
            <p:cNvSpPr/>
            <p:nvPr/>
          </p:nvSpPr>
          <p:spPr>
            <a:xfrm>
              <a:off x="4616906" y="3592285"/>
              <a:ext cx="236764" cy="147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23FEE07-02E2-4B35-834C-9DCE02E3300C}"/>
                </a:ext>
              </a:extLst>
            </p:cNvPr>
            <p:cNvSpPr/>
            <p:nvPr/>
          </p:nvSpPr>
          <p:spPr>
            <a:xfrm>
              <a:off x="5084925" y="3598960"/>
              <a:ext cx="236764" cy="147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45CC538-6404-4227-BAF9-3DE572BB1350}"/>
                </a:ext>
              </a:extLst>
            </p:cNvPr>
            <p:cNvSpPr/>
            <p:nvPr/>
          </p:nvSpPr>
          <p:spPr>
            <a:xfrm>
              <a:off x="5516337" y="3601358"/>
              <a:ext cx="236764" cy="147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53F5368-2D24-4B71-B287-0D00AEA19B06}"/>
                </a:ext>
              </a:extLst>
            </p:cNvPr>
            <p:cNvSpPr/>
            <p:nvPr/>
          </p:nvSpPr>
          <p:spPr>
            <a:xfrm>
              <a:off x="6384406" y="3592284"/>
              <a:ext cx="236764" cy="147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4EC344-D869-48A9-B98E-C8D42C9902C5}"/>
                </a:ext>
              </a:extLst>
            </p:cNvPr>
            <p:cNvSpPr/>
            <p:nvPr/>
          </p:nvSpPr>
          <p:spPr>
            <a:xfrm>
              <a:off x="5916387" y="3592286"/>
              <a:ext cx="236764" cy="147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7E2E79ED-8C48-4DBF-894D-1234429DB98D}"/>
              </a:ext>
            </a:extLst>
          </p:cNvPr>
          <p:cNvGrpSpPr/>
          <p:nvPr/>
        </p:nvGrpSpPr>
        <p:grpSpPr>
          <a:xfrm>
            <a:off x="2987579" y="4066807"/>
            <a:ext cx="3984721" cy="279928"/>
            <a:chOff x="3889279" y="5059946"/>
            <a:chExt cx="4160024" cy="451854"/>
          </a:xfrm>
        </p:grpSpPr>
        <p:pic>
          <p:nvPicPr>
            <p:cNvPr id="21" name="Graphic 20" descr="Sad face outline with solid fill">
              <a:extLst>
                <a:ext uri="{FF2B5EF4-FFF2-40B4-BE49-F238E27FC236}">
                  <a16:creationId xmlns:a16="http://schemas.microsoft.com/office/drawing/2014/main" id="{86E6BC28-2BC6-4700-86BC-587F4F08FF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7449" y="5059946"/>
              <a:ext cx="451854" cy="451854"/>
            </a:xfrm>
            <a:prstGeom prst="rect">
              <a:avLst/>
            </a:prstGeom>
          </p:spPr>
        </p:pic>
        <p:pic>
          <p:nvPicPr>
            <p:cNvPr id="23" name="Graphic 22" descr="Smiling face outline with solid fill">
              <a:extLst>
                <a:ext uri="{FF2B5EF4-FFF2-40B4-BE49-F238E27FC236}">
                  <a16:creationId xmlns:a16="http://schemas.microsoft.com/office/drawing/2014/main" id="{A5A2EF1A-38E6-44BF-A394-C6815D59AE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9279" y="5059947"/>
              <a:ext cx="451853" cy="451853"/>
            </a:xfrm>
            <a:prstGeom prst="rect">
              <a:avLst/>
            </a:prstGeom>
          </p:spPr>
        </p:pic>
      </p:grpSp>
      <p:sp>
        <p:nvSpPr>
          <p:cNvPr id="27" name="Rectangle 26">
            <a:extLst>
              <a:ext uri="{FF2B5EF4-FFF2-40B4-BE49-F238E27FC236}">
                <a16:creationId xmlns:a16="http://schemas.microsoft.com/office/drawing/2014/main" id="{8491DA77-72FE-474E-B12A-FA12DC231AD4}"/>
              </a:ext>
            </a:extLst>
          </p:cNvPr>
          <p:cNvSpPr/>
          <p:nvPr/>
        </p:nvSpPr>
        <p:spPr>
          <a:xfrm>
            <a:off x="2926619" y="5087620"/>
            <a:ext cx="4162521" cy="321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4FAAE02-50B2-4807-8110-AB5302EC16C0}"/>
              </a:ext>
            </a:extLst>
          </p:cNvPr>
          <p:cNvSpPr/>
          <p:nvPr/>
        </p:nvSpPr>
        <p:spPr>
          <a:xfrm>
            <a:off x="3546251" y="2123441"/>
            <a:ext cx="236764" cy="1134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A897A74-D492-4DFD-AC57-E4F6CD5E2105}"/>
              </a:ext>
            </a:extLst>
          </p:cNvPr>
          <p:cNvSpPr/>
          <p:nvPr/>
        </p:nvSpPr>
        <p:spPr>
          <a:xfrm>
            <a:off x="4739143" y="2123441"/>
            <a:ext cx="236764" cy="1134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3" name="TextBox 32">
            <a:extLst>
              <a:ext uri="{FF2B5EF4-FFF2-40B4-BE49-F238E27FC236}">
                <a16:creationId xmlns:a16="http://schemas.microsoft.com/office/drawing/2014/main" id="{0938C436-3073-433B-A4A7-E22FF1193671}"/>
              </a:ext>
            </a:extLst>
          </p:cNvPr>
          <p:cNvSpPr txBox="1"/>
          <p:nvPr/>
        </p:nvSpPr>
        <p:spPr>
          <a:xfrm>
            <a:off x="2903678" y="5723205"/>
            <a:ext cx="4572000" cy="307777"/>
          </a:xfrm>
          <a:prstGeom prst="rect">
            <a:avLst/>
          </a:prstGeom>
          <a:noFill/>
        </p:spPr>
        <p:txBody>
          <a:bodyPr wrap="square">
            <a:spAutoFit/>
          </a:bodyPr>
          <a:lstStyle/>
          <a:p>
            <a:r>
              <a:rPr lang="en-US" sz="1400" b="0" dirty="0">
                <a:latin typeface="+mn-lt"/>
              </a:rPr>
              <a:t>Boynton PM and Greenhalgh T 2004</a:t>
            </a:r>
            <a:endParaRPr lang="en-US" sz="1400" dirty="0"/>
          </a:p>
        </p:txBody>
      </p:sp>
    </p:spTree>
    <p:extLst>
      <p:ext uri="{BB962C8B-B14F-4D97-AF65-F5344CB8AC3E}">
        <p14:creationId xmlns:p14="http://schemas.microsoft.com/office/powerpoint/2010/main" val="206139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2. Survey Design- Cover Letter</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Description of the study</a:t>
            </a:r>
          </a:p>
          <a:p>
            <a:endParaRPr lang="en-US" sz="2400" dirty="0"/>
          </a:p>
          <a:p>
            <a:r>
              <a:rPr lang="en-US" sz="2400" dirty="0"/>
              <a:t>Instructions</a:t>
            </a:r>
          </a:p>
          <a:p>
            <a:endParaRPr lang="en-US" sz="2400" dirty="0"/>
          </a:p>
          <a:p>
            <a:r>
              <a:rPr lang="en-US" sz="2400" dirty="0"/>
              <a:t>Anonymization</a:t>
            </a:r>
          </a:p>
          <a:p>
            <a:endParaRPr lang="en-US" sz="2400" dirty="0"/>
          </a:p>
          <a:p>
            <a:r>
              <a:rPr lang="en-US" sz="2400" dirty="0"/>
              <a:t>Consent, for web-based surveys</a:t>
            </a:r>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13</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06933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2. Survey Design- Example Cover Letter</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7" name="TextBox 6">
            <a:extLst>
              <a:ext uri="{FF2B5EF4-FFF2-40B4-BE49-F238E27FC236}">
                <a16:creationId xmlns:a16="http://schemas.microsoft.com/office/drawing/2014/main" id="{72D4CC13-3C33-435F-A6E1-0F49541D3DA3}"/>
              </a:ext>
            </a:extLst>
          </p:cNvPr>
          <p:cNvSpPr txBox="1"/>
          <p:nvPr/>
        </p:nvSpPr>
        <p:spPr>
          <a:xfrm>
            <a:off x="1415730" y="2105588"/>
            <a:ext cx="6525900" cy="2862322"/>
          </a:xfrm>
          <a:prstGeom prst="rect">
            <a:avLst/>
          </a:prstGeom>
          <a:noFill/>
        </p:spPr>
        <p:txBody>
          <a:bodyPr wrap="square">
            <a:spAutoFit/>
          </a:bodyPr>
          <a:lstStyle/>
          <a:p>
            <a:pPr marL="0" marR="0">
              <a:spcBef>
                <a:spcPts val="0"/>
              </a:spcBef>
              <a:spcAft>
                <a:spcPts val="0"/>
              </a:spcAft>
            </a:pPr>
            <a:r>
              <a:rPr lang="en-CA" sz="2000" b="0" dirty="0">
                <a:effectLst/>
                <a:latin typeface="Calibri" panose="020F0502020204030204" pitchFamily="34" charset="0"/>
                <a:ea typeface="Times New Roman" panose="02020603050405020304" pitchFamily="18" charset="0"/>
                <a:cs typeface="Calibri" panose="020F0502020204030204" pitchFamily="34" charset="0"/>
              </a:rPr>
              <a:t>We would like to invite you to participate in this study regarding HPV guidelines and implementation. Your participation will indicate consent. We will assign a random code for each participant during recruitment. This random code will link the pre- and post-educational intervention surveys which will be administered through Survey Monkey. To preserve your anonymity, we will not know which random code was assigned to each participant. Please store this random number on your phone so you do not lose it.</a:t>
            </a:r>
            <a:endParaRPr lang="en-US" sz="2000" b="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93295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3. Ethical Consideration</a:t>
            </a:r>
            <a:endParaRPr sz="3200" dirty="0"/>
          </a:p>
        </p:txBody>
      </p:sp>
      <p:sp>
        <p:nvSpPr>
          <p:cNvPr id="72" name="Google Shape;72;p2"/>
          <p:cNvSpPr txBox="1">
            <a:spLocks noGrp="1"/>
          </p:cNvSpPr>
          <p:nvPr>
            <p:ph type="body" idx="1"/>
          </p:nvPr>
        </p:nvSpPr>
        <p:spPr>
          <a:xfrm>
            <a:off x="735330" y="1922161"/>
            <a:ext cx="7886700" cy="1325701"/>
          </a:xfrm>
          <a:prstGeom prst="rect">
            <a:avLst/>
          </a:prstGeom>
          <a:noFill/>
          <a:ln>
            <a:noFill/>
          </a:ln>
        </p:spPr>
        <p:txBody>
          <a:bodyPr spcFirstLastPara="1" wrap="square" lIns="91425" tIns="91425" rIns="91425" bIns="91425" anchor="t" anchorCtr="0">
            <a:noAutofit/>
          </a:bodyPr>
          <a:lstStyle/>
          <a:p>
            <a:r>
              <a:rPr lang="en-US" sz="2400" dirty="0"/>
              <a:t>IRB Approval</a:t>
            </a:r>
          </a:p>
          <a:p>
            <a:r>
              <a:rPr lang="en-US" sz="2400" dirty="0"/>
              <a:t>Incentives</a:t>
            </a:r>
          </a:p>
          <a:p>
            <a:r>
              <a:rPr lang="en-US" sz="2400" dirty="0"/>
              <a:t>Consent </a:t>
            </a:r>
          </a:p>
          <a:p>
            <a:r>
              <a:rPr lang="en-US" sz="2400" dirty="0"/>
              <a:t>Content </a:t>
            </a:r>
          </a:p>
          <a:p>
            <a:r>
              <a:rPr lang="en-US" sz="2400" dirty="0"/>
              <a:t>HIPAA identifier</a:t>
            </a:r>
          </a:p>
          <a:p>
            <a:pPr lvl="2"/>
            <a:r>
              <a:rPr lang="en-US" sz="1600" dirty="0"/>
              <a:t>Age</a:t>
            </a:r>
          </a:p>
          <a:p>
            <a:pPr lvl="2"/>
            <a:r>
              <a:rPr lang="en-US" sz="1600" dirty="0"/>
              <a:t>IP address</a:t>
            </a:r>
          </a:p>
          <a:p>
            <a:pPr lvl="2"/>
            <a:r>
              <a:rPr lang="en-US" sz="1600" dirty="0"/>
              <a:t>Email </a:t>
            </a:r>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7942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t>4. Survey Validity and Reliability</a:t>
            </a:r>
            <a:br>
              <a:rPr lang="en-US" sz="3200" dirty="0"/>
            </a:b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Validity-measure what the instrument is supposed to measure</a:t>
            </a:r>
          </a:p>
          <a:p>
            <a:endParaRPr lang="en-US" sz="2400" dirty="0"/>
          </a:p>
          <a:p>
            <a:pPr lvl="1"/>
            <a:r>
              <a:rPr lang="en-US" sz="2000" dirty="0"/>
              <a:t>Face</a:t>
            </a:r>
          </a:p>
          <a:p>
            <a:pPr lvl="1"/>
            <a:endParaRPr lang="en-US" sz="2000" dirty="0"/>
          </a:p>
          <a:p>
            <a:pPr lvl="1"/>
            <a:r>
              <a:rPr lang="en-US" sz="2000" dirty="0"/>
              <a:t>Content</a:t>
            </a:r>
          </a:p>
          <a:p>
            <a:pPr lvl="1"/>
            <a:endParaRPr lang="en-US" sz="2000" dirty="0"/>
          </a:p>
          <a:p>
            <a:pPr lvl="1"/>
            <a:r>
              <a:rPr lang="en-US" sz="2000" dirty="0"/>
              <a:t>Construct</a:t>
            </a:r>
          </a:p>
          <a:p>
            <a:endParaRPr lang="en-US" sz="2400" dirty="0"/>
          </a:p>
          <a:p>
            <a:endParaRPr lang="en-US" sz="2400" dirty="0"/>
          </a:p>
          <a:p>
            <a:pPr marL="0" indent="0" algn="ctr">
              <a:buNone/>
            </a:pPr>
            <a:r>
              <a:rPr lang="en-US" sz="1600" b="0" i="0" dirty="0">
                <a:solidFill>
                  <a:srgbClr val="212121"/>
                </a:solidFill>
                <a:effectLst/>
                <a:latin typeface="BlinkMacSystemFont"/>
              </a:rPr>
              <a:t>Story DA, Tait AR. 2019</a:t>
            </a:r>
            <a:endParaRPr lang="en-US" sz="24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20149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t>4. Survey Validity and Reliability</a:t>
            </a:r>
            <a:br>
              <a:rPr lang="en-US" sz="3200" dirty="0"/>
            </a:b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Reliability- produces reproducible or consistent results</a:t>
            </a:r>
          </a:p>
          <a:p>
            <a:pPr lvl="1"/>
            <a:endParaRPr lang="en-US" sz="2000" dirty="0"/>
          </a:p>
          <a:p>
            <a:pPr lvl="1"/>
            <a:r>
              <a:rPr lang="en-US" sz="2000" dirty="0"/>
              <a:t>Test-retest </a:t>
            </a:r>
          </a:p>
          <a:p>
            <a:pPr lvl="1"/>
            <a:endParaRPr lang="en-US" sz="2000" dirty="0"/>
          </a:p>
          <a:p>
            <a:pPr lvl="1"/>
            <a:r>
              <a:rPr lang="en-US" sz="2000" dirty="0"/>
              <a:t>Internal Consistency</a:t>
            </a:r>
          </a:p>
          <a:p>
            <a:endParaRPr lang="en-US" sz="2400" dirty="0"/>
          </a:p>
          <a:p>
            <a:pPr marL="0" indent="0">
              <a:buNone/>
            </a:pPr>
            <a:endParaRPr lang="en-US" sz="2400" dirty="0"/>
          </a:p>
          <a:p>
            <a:pPr marL="0" indent="0" algn="ctr">
              <a:buNone/>
            </a:pPr>
            <a:endParaRPr lang="en-US" sz="1800" b="0" i="0" dirty="0">
              <a:solidFill>
                <a:srgbClr val="212121"/>
              </a:solidFill>
              <a:effectLst/>
              <a:latin typeface="BlinkMacSystemFont"/>
            </a:endParaRPr>
          </a:p>
          <a:p>
            <a:pPr marL="0" indent="0" algn="ctr">
              <a:buNone/>
            </a:pPr>
            <a:endParaRPr lang="en-US" sz="1800" dirty="0">
              <a:solidFill>
                <a:srgbClr val="212121"/>
              </a:solidFill>
              <a:latin typeface="BlinkMacSystemFont"/>
            </a:endParaRPr>
          </a:p>
          <a:p>
            <a:pPr marL="0" indent="0" algn="ctr">
              <a:buNone/>
            </a:pPr>
            <a:endParaRPr lang="en-US" sz="1800" b="0" i="0" dirty="0">
              <a:solidFill>
                <a:srgbClr val="212121"/>
              </a:solidFill>
              <a:effectLst/>
              <a:latin typeface="BlinkMacSystemFont"/>
            </a:endParaRPr>
          </a:p>
          <a:p>
            <a:pPr marL="0" indent="0" algn="ctr">
              <a:buNone/>
            </a:pPr>
            <a:r>
              <a:rPr lang="en-US" sz="1800" b="0" i="0" dirty="0">
                <a:solidFill>
                  <a:srgbClr val="212121"/>
                </a:solidFill>
                <a:effectLst/>
                <a:latin typeface="BlinkMacSystemFont"/>
              </a:rPr>
              <a:t>Story DA, Tait AR. 2019</a:t>
            </a:r>
            <a:endParaRPr lang="en-US" sz="2800" dirty="0"/>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517198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t>4. Survey Validity and Reliability-Example Surveys</a:t>
            </a:r>
            <a:br>
              <a:rPr lang="en-US" sz="3200" dirty="0"/>
            </a:b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effectLst/>
                <a:latin typeface="Calibri" panose="020F0502020204030204" pitchFamily="34" charset="0"/>
                <a:ea typeface="Calibri" panose="020F0502020204030204" pitchFamily="34" charset="0"/>
              </a:rPr>
              <a:t>Aging and Health</a:t>
            </a:r>
            <a:endParaRPr lang="en-US" sz="16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Assessing Care of Vulnerable Elders </a:t>
            </a:r>
            <a:r>
              <a:rPr lang="en-US" sz="1600" dirty="0">
                <a:effectLst/>
                <a:latin typeface="Calibri" panose="020F0502020204030204" pitchFamily="34" charset="0"/>
                <a:ea typeface="Calibri" panose="020F0502020204030204" pitchFamily="34" charset="0"/>
                <a:cs typeface="Times New Roman" panose="02020603050405020304" pitchFamily="18" charset="0"/>
              </a:rPr>
              <a:t>(ACOVE)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Vulnerable Elders Survey </a:t>
            </a:r>
            <a:r>
              <a:rPr lang="en-US" sz="1600" dirty="0">
                <a:effectLst/>
                <a:latin typeface="Calibri" panose="020F0502020204030204" pitchFamily="34" charset="0"/>
                <a:ea typeface="Calibri" panose="020F0502020204030204" pitchFamily="34" charset="0"/>
                <a:cs typeface="Times New Roman" panose="02020603050405020304" pitchFamily="18" charset="0"/>
              </a:rPr>
              <a:t>(VES-13)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6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effectLst/>
                <a:latin typeface="Calibri" panose="020F0502020204030204" pitchFamily="34" charset="0"/>
                <a:ea typeface="Calibri" panose="020F0502020204030204" pitchFamily="34" charset="0"/>
              </a:rPr>
              <a:t>Maternal, Child, and Adolescent Health</a:t>
            </a:r>
            <a:endParaRPr lang="en-US" sz="16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Pediatric Asthma Symptom Scale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6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effectLst/>
                <a:latin typeface="Calibri" panose="020F0502020204030204" pitchFamily="34" charset="0"/>
                <a:ea typeface="Calibri" panose="020F0502020204030204" pitchFamily="34" charset="0"/>
              </a:rPr>
              <a:t>Mental Health</a:t>
            </a:r>
            <a:endParaRPr lang="en-US" sz="16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Mental Health Inventory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Depression Screener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6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b="1" dirty="0">
                <a:effectLst/>
                <a:latin typeface="Calibri" panose="020F0502020204030204" pitchFamily="34" charset="0"/>
                <a:ea typeface="Calibri" panose="020F0502020204030204" pitchFamily="34" charset="0"/>
              </a:rPr>
              <a:t>Patient Reporting</a:t>
            </a:r>
            <a:endParaRPr lang="en-US" sz="16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CAHPS Survey and Reporting Kit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a:p>
            <a:pPr marL="0" indent="0">
              <a:buNone/>
            </a:pPr>
            <a:r>
              <a:rPr lang="en-US" sz="1800" dirty="0"/>
              <a:t>RAND </a:t>
            </a:r>
            <a:r>
              <a:rPr lang="en-US" sz="1800" dirty="0">
                <a:hlinkClick r:id="rId3"/>
              </a:rPr>
              <a:t>https://www.rand.org/health-care/surveys_tools.html</a:t>
            </a:r>
            <a:endParaRPr lang="en-US" sz="1800" dirty="0"/>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47858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03E9FD-9029-4EC6-B584-05418A76BAB9}"/>
              </a:ext>
            </a:extLst>
          </p:cNvPr>
          <p:cNvSpPr>
            <a:spLocks noGrp="1"/>
          </p:cNvSpPr>
          <p:nvPr>
            <p:ph type="title"/>
          </p:nvPr>
        </p:nvSpPr>
        <p:spPr/>
        <p:txBody>
          <a:bodyPr/>
          <a:lstStyle/>
          <a:p>
            <a:r>
              <a:rPr lang="en-US" dirty="0"/>
              <a:t>WHO Perception Survey for Healthcare Workers </a:t>
            </a:r>
            <a:r>
              <a:rPr lang="en-US" sz="2800" dirty="0"/>
              <a:t>(excerpt)</a:t>
            </a:r>
          </a:p>
        </p:txBody>
      </p:sp>
      <p:sp>
        <p:nvSpPr>
          <p:cNvPr id="4" name="Footer Placeholder 3">
            <a:extLst>
              <a:ext uri="{FF2B5EF4-FFF2-40B4-BE49-F238E27FC236}">
                <a16:creationId xmlns:a16="http://schemas.microsoft.com/office/drawing/2014/main" id="{17BD421A-1423-4FB4-9952-45850D7BA4BC}"/>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2DF8086B-21FA-41BA-AB9A-28EC13E25666}"/>
              </a:ext>
            </a:extLst>
          </p:cNvPr>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pic>
        <p:nvPicPr>
          <p:cNvPr id="6" name="Picture 5">
            <a:extLst>
              <a:ext uri="{FF2B5EF4-FFF2-40B4-BE49-F238E27FC236}">
                <a16:creationId xmlns:a16="http://schemas.microsoft.com/office/drawing/2014/main" id="{F1C0FA56-72F4-425A-ACD3-09152E05A588}"/>
              </a:ext>
            </a:extLst>
          </p:cNvPr>
          <p:cNvPicPr>
            <a:picLocks noChangeAspect="1"/>
          </p:cNvPicPr>
          <p:nvPr/>
        </p:nvPicPr>
        <p:blipFill>
          <a:blip r:embed="rId3"/>
          <a:stretch>
            <a:fillRect/>
          </a:stretch>
        </p:blipFill>
        <p:spPr>
          <a:xfrm>
            <a:off x="1101090" y="1683657"/>
            <a:ext cx="6852740" cy="3846289"/>
          </a:xfrm>
          <a:prstGeom prst="rect">
            <a:avLst/>
          </a:prstGeom>
        </p:spPr>
      </p:pic>
      <p:sp>
        <p:nvSpPr>
          <p:cNvPr id="8" name="TextBox 7">
            <a:extLst>
              <a:ext uri="{FF2B5EF4-FFF2-40B4-BE49-F238E27FC236}">
                <a16:creationId xmlns:a16="http://schemas.microsoft.com/office/drawing/2014/main" id="{B9C4CA60-443D-494A-A2A5-A445A919747F}"/>
              </a:ext>
            </a:extLst>
          </p:cNvPr>
          <p:cNvSpPr txBox="1"/>
          <p:nvPr/>
        </p:nvSpPr>
        <p:spPr>
          <a:xfrm>
            <a:off x="846364" y="5812261"/>
            <a:ext cx="8123464" cy="338554"/>
          </a:xfrm>
          <a:prstGeom prst="rect">
            <a:avLst/>
          </a:prstGeom>
          <a:noFill/>
        </p:spPr>
        <p:txBody>
          <a:bodyPr wrap="square">
            <a:spAutoFit/>
          </a:bodyPr>
          <a:lstStyle/>
          <a:p>
            <a:pPr algn="l"/>
            <a:r>
              <a:rPr lang="en-US" sz="1600" b="0" i="0" u="sng" dirty="0">
                <a:solidFill>
                  <a:srgbClr val="1A0DAB"/>
                </a:solidFill>
                <a:effectLst/>
                <a:latin typeface="Roboto" panose="02000000000000000000" pitchFamily="2" charset="0"/>
                <a:hlinkClick r:id="rId4"/>
              </a:rPr>
              <a:t>https://www.who.int/gpsc/5may/Perception_Survey_for_Health_care_Workers.doc</a:t>
            </a:r>
            <a:endParaRPr lang="en-US" sz="1600" b="0" i="0" dirty="0">
              <a:solidFill>
                <a:srgbClr val="70757A"/>
              </a:solidFill>
              <a:effectLst/>
              <a:latin typeface="Roboto" panose="02000000000000000000" pitchFamily="2" charset="0"/>
            </a:endParaRPr>
          </a:p>
        </p:txBody>
      </p:sp>
    </p:spTree>
    <p:extLst>
      <p:ext uri="{BB962C8B-B14F-4D97-AF65-F5344CB8AC3E}">
        <p14:creationId xmlns:p14="http://schemas.microsoft.com/office/powerpoint/2010/main" val="387662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harpenSoften amoun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Survey Research</a:t>
            </a:r>
          </a:p>
        </p:txBody>
      </p:sp>
      <p:sp>
        <p:nvSpPr>
          <p:cNvPr id="6" name="Google Shape;70;p11">
            <a:extLst>
              <a:ext uri="{FF2B5EF4-FFF2-40B4-BE49-F238E27FC236}">
                <a16:creationId xmlns:a16="http://schemas.microsoft.com/office/drawing/2014/main" id="{AF181C33-51BF-7F4B-9316-22682C00468E}"/>
              </a:ext>
            </a:extLst>
          </p:cNvPr>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chemeClr val="lt1"/>
              </a:buClr>
              <a:buSzPts val="2000"/>
              <a:buFont typeface="Arial"/>
              <a:buNone/>
            </a:pPr>
            <a:r>
              <a:rPr lang="en-US" dirty="0"/>
              <a:t>Grace Brannan, PhD</a:t>
            </a:r>
            <a:endParaRPr dirty="0"/>
          </a:p>
          <a:p>
            <a:pPr lvl="0">
              <a:buClr>
                <a:schemeClr val="lt1"/>
              </a:buClr>
              <a:buSzPts val="2000"/>
            </a:pPr>
            <a:r>
              <a:rPr lang="en-US" dirty="0"/>
              <a:t>GME QI and Research Consultant</a:t>
            </a:r>
            <a:endParaRPr dirty="0"/>
          </a:p>
        </p:txBody>
      </p:sp>
      <p:sp>
        <p:nvSpPr>
          <p:cNvPr id="7" name="Footer Placeholder 3">
            <a:extLst>
              <a:ext uri="{FF2B5EF4-FFF2-40B4-BE49-F238E27FC236}">
                <a16:creationId xmlns:a16="http://schemas.microsoft.com/office/drawing/2014/main" id="{56814D76-A07D-D549-8A51-B6F12F104754}"/>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2021</a:t>
            </a:r>
          </a:p>
        </p:txBody>
      </p:sp>
      <p:sp>
        <p:nvSpPr>
          <p:cNvPr id="8" name="Slide Number Placeholder 4">
            <a:extLst>
              <a:ext uri="{FF2B5EF4-FFF2-40B4-BE49-F238E27FC236}">
                <a16:creationId xmlns:a16="http://schemas.microsoft.com/office/drawing/2014/main" id="{C22AA449-A14A-1A43-BFBD-586474EB765A}"/>
              </a:ext>
            </a:extLst>
          </p:cNvPr>
          <p:cNvSpPr>
            <a:spLocks noGrp="1"/>
          </p:cNvSpPr>
          <p:nvPr>
            <p:ph type="sldNum" sz="quarter" idx="11"/>
          </p:nvPr>
        </p:nvSpPr>
        <p:spPr>
          <a:xfrm>
            <a:off x="7811910" y="6433131"/>
            <a:ext cx="703439" cy="365125"/>
          </a:xfrm>
        </p:spPr>
        <p:txBody>
          <a:bodyPr/>
          <a:lstStyle/>
          <a:p>
            <a:pPr>
              <a:defRPr/>
            </a:pPr>
            <a:fld id="{6AD68910-38FE-C240-95D4-C063CA8D3DE6}" type="slidenum">
              <a:rPr lang="en-US" altLang="en-US" smtClean="0"/>
              <a:pPr>
                <a:defRPr/>
              </a:pPr>
              <a:t>2</a:t>
            </a:fld>
            <a:endParaRPr lang="en-US" altLang="en-US" dirty="0"/>
          </a:p>
        </p:txBody>
      </p:sp>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5. Dissemination</a:t>
            </a:r>
            <a:endParaRPr sz="3200" dirty="0"/>
          </a:p>
        </p:txBody>
      </p:sp>
      <p:sp>
        <p:nvSpPr>
          <p:cNvPr id="72" name="Google Shape;72;p2"/>
          <p:cNvSpPr txBox="1">
            <a:spLocks noGrp="1"/>
          </p:cNvSpPr>
          <p:nvPr>
            <p:ph type="body" idx="1"/>
          </p:nvPr>
        </p:nvSpPr>
        <p:spPr>
          <a:xfrm>
            <a:off x="735330" y="1424136"/>
            <a:ext cx="7886700" cy="1325701"/>
          </a:xfrm>
          <a:prstGeom prst="rect">
            <a:avLst/>
          </a:prstGeom>
          <a:noFill/>
          <a:ln>
            <a:noFill/>
          </a:ln>
        </p:spPr>
        <p:txBody>
          <a:bodyPr spcFirstLastPara="1" wrap="square" lIns="91425" tIns="91425" rIns="91425" bIns="91425" anchor="t" anchorCtr="0">
            <a:noAutofit/>
          </a:bodyPr>
          <a:lstStyle/>
          <a:p>
            <a:r>
              <a:rPr lang="en-US" sz="2400" dirty="0"/>
              <a:t>Ways to distribute the survey</a:t>
            </a:r>
          </a:p>
          <a:p>
            <a:pPr lvl="1"/>
            <a:r>
              <a:rPr lang="en-US" sz="2000" dirty="0"/>
              <a:t>Online-Social media, phone, email –SurveyMonkey, Google Forms</a:t>
            </a:r>
          </a:p>
          <a:p>
            <a:pPr lvl="1"/>
            <a:r>
              <a:rPr lang="en-US" sz="2000" dirty="0"/>
              <a:t>Paper</a:t>
            </a:r>
          </a:p>
          <a:p>
            <a:pPr lvl="1"/>
            <a:endParaRPr lang="en-US" sz="2000" dirty="0"/>
          </a:p>
          <a:p>
            <a:r>
              <a:rPr lang="en-US" sz="2400" dirty="0"/>
              <a:t>EQUATOR Guidelines for e-surveys</a:t>
            </a:r>
          </a:p>
          <a:p>
            <a:pPr indent="0">
              <a:buNone/>
            </a:pPr>
            <a:r>
              <a:rPr lang="en-US" sz="1600" dirty="0">
                <a:solidFill>
                  <a:schemeClr val="accent1">
                    <a:lumMod val="75000"/>
                  </a:schemeClr>
                </a:solidFill>
              </a:rPr>
              <a:t>https://www.equator-network.org/?post_type=eq_guidelines&amp;eq_guidelines_study_design=0&amp;eq_guidelines_clinical_specialty=0&amp;eq_guidelines_report_section=0&amp;s=e+survey&amp;btn_submit=Search+Reporting+Guidelines</a:t>
            </a:r>
          </a:p>
          <a:p>
            <a:pPr lvl="1"/>
            <a:r>
              <a:rPr lang="en-US" sz="1800" dirty="0"/>
              <a:t>The Checklist for Reporting Results of Internet E-Surveys </a:t>
            </a:r>
          </a:p>
          <a:p>
            <a:pPr marL="457200" lvl="1" indent="0">
              <a:buNone/>
            </a:pPr>
            <a:r>
              <a:rPr lang="en-US" sz="1800" dirty="0"/>
              <a:t>    (CHERRIES)</a:t>
            </a:r>
          </a:p>
          <a:p>
            <a:pPr marL="228600" lvl="1" indent="-171450"/>
            <a:endParaRPr lang="en-US" sz="2000" dirty="0"/>
          </a:p>
          <a:p>
            <a:pPr marL="457200" lvl="1" indent="0">
              <a:buNone/>
            </a:pPr>
            <a:endParaRPr lang="en-US" sz="2000" dirty="0"/>
          </a:p>
          <a:p>
            <a:endParaRPr lang="en-US" sz="2400" dirty="0"/>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20</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191287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6. Data Cleaning and Analysis</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endParaRPr lang="en-US" sz="2400" dirty="0"/>
          </a:p>
          <a:p>
            <a:r>
              <a:rPr lang="en-US" sz="2400" dirty="0"/>
              <a:t>Data Format</a:t>
            </a:r>
          </a:p>
          <a:p>
            <a:endParaRPr lang="en-US" sz="2400" dirty="0"/>
          </a:p>
          <a:p>
            <a:r>
              <a:rPr lang="en-US" sz="2400" dirty="0"/>
              <a:t>Data Cleaning</a:t>
            </a:r>
          </a:p>
          <a:p>
            <a:endParaRPr lang="en-US" sz="2400" dirty="0"/>
          </a:p>
          <a:p>
            <a:r>
              <a:rPr lang="en-US" sz="2400" dirty="0"/>
              <a:t>Appropriate Analysis</a:t>
            </a:r>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21</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918190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6CC645-FC10-4B60-A8AB-FD9BA6AA34B3}"/>
              </a:ext>
            </a:extLst>
          </p:cNvPr>
          <p:cNvSpPr>
            <a:spLocks noGrp="1"/>
          </p:cNvSpPr>
          <p:nvPr>
            <p:ph type="title"/>
          </p:nvPr>
        </p:nvSpPr>
        <p:spPr/>
        <p:txBody>
          <a:bodyPr/>
          <a:lstStyle/>
          <a:p>
            <a:r>
              <a:rPr lang="en-US" dirty="0"/>
              <a:t>Example of a Mixed Methods Survey</a:t>
            </a:r>
          </a:p>
        </p:txBody>
      </p:sp>
      <p:sp>
        <p:nvSpPr>
          <p:cNvPr id="4" name="Footer Placeholder 3">
            <a:extLst>
              <a:ext uri="{FF2B5EF4-FFF2-40B4-BE49-F238E27FC236}">
                <a16:creationId xmlns:a16="http://schemas.microsoft.com/office/drawing/2014/main" id="{0B99419E-D739-4398-BE46-AB29B582AC93}"/>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5A1F1011-F9A3-4BC8-BA00-EDB6179DC9C6}"/>
              </a:ext>
            </a:extLst>
          </p:cNvPr>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grpSp>
        <p:nvGrpSpPr>
          <p:cNvPr id="7" name="Group 14">
            <a:extLst>
              <a:ext uri="{FF2B5EF4-FFF2-40B4-BE49-F238E27FC236}">
                <a16:creationId xmlns:a16="http://schemas.microsoft.com/office/drawing/2014/main" id="{A4506D0E-E3D3-4C59-AA50-47F9D8B39A6A}"/>
              </a:ext>
            </a:extLst>
          </p:cNvPr>
          <p:cNvGrpSpPr>
            <a:grpSpLocks/>
          </p:cNvGrpSpPr>
          <p:nvPr/>
        </p:nvGrpSpPr>
        <p:grpSpPr bwMode="auto">
          <a:xfrm>
            <a:off x="383770" y="2038763"/>
            <a:ext cx="7994650" cy="3892550"/>
            <a:chOff x="768350" y="3442970"/>
            <a:chExt cx="5518150" cy="2353945"/>
          </a:xfrm>
        </p:grpSpPr>
        <p:sp>
          <p:nvSpPr>
            <p:cNvPr id="8" name="Text Box 2">
              <a:extLst>
                <a:ext uri="{FF2B5EF4-FFF2-40B4-BE49-F238E27FC236}">
                  <a16:creationId xmlns:a16="http://schemas.microsoft.com/office/drawing/2014/main" id="{549CC83B-0094-4DA0-AB48-6B30F43C41AA}"/>
                </a:ext>
              </a:extLst>
            </p:cNvPr>
            <p:cNvSpPr txBox="1">
              <a:spLocks noChangeArrowheads="1"/>
            </p:cNvSpPr>
            <p:nvPr/>
          </p:nvSpPr>
          <p:spPr bwMode="auto">
            <a:xfrm>
              <a:off x="768350" y="3700144"/>
              <a:ext cx="1981200" cy="66675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n-US" dirty="0">
                  <a:latin typeface="Calibri" panose="020F0502020204030204" pitchFamily="34" charset="0"/>
                  <a:ea typeface="Calibri" panose="020F0502020204030204" pitchFamily="34" charset="0"/>
                  <a:cs typeface="Times New Roman" panose="02020603050405020304" pitchFamily="18" charset="0"/>
                </a:rPr>
                <a:t>Literature Review</a:t>
              </a:r>
            </a:p>
            <a:p>
              <a:pPr eaLnBrk="1" hangingPunct="1">
                <a:lnSpc>
                  <a:spcPct val="115000"/>
                </a:lnSpc>
              </a:pPr>
              <a:r>
                <a:rPr lang="en-US" altLang="en-US" dirty="0">
                  <a:latin typeface="Calibri" panose="020F0502020204030204" pitchFamily="34" charset="0"/>
                  <a:ea typeface="Calibri" panose="020F0502020204030204" pitchFamily="34" charset="0"/>
                  <a:cs typeface="Times New Roman" panose="02020603050405020304" pitchFamily="18" charset="0"/>
                </a:rPr>
                <a:t>Internal Information</a:t>
              </a:r>
            </a:p>
          </p:txBody>
        </p:sp>
        <p:sp>
          <p:nvSpPr>
            <p:cNvPr id="9" name="Right Arrow 4">
              <a:extLst>
                <a:ext uri="{FF2B5EF4-FFF2-40B4-BE49-F238E27FC236}">
                  <a16:creationId xmlns:a16="http://schemas.microsoft.com/office/drawing/2014/main" id="{1B838CFC-985D-4C0C-A04D-EB6FD3F2B20B}"/>
                </a:ext>
              </a:extLst>
            </p:cNvPr>
            <p:cNvSpPr/>
            <p:nvPr/>
          </p:nvSpPr>
          <p:spPr>
            <a:xfrm>
              <a:off x="2863406" y="3884575"/>
              <a:ext cx="292563" cy="63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0" name="Text Box 2">
              <a:extLst>
                <a:ext uri="{FF2B5EF4-FFF2-40B4-BE49-F238E27FC236}">
                  <a16:creationId xmlns:a16="http://schemas.microsoft.com/office/drawing/2014/main" id="{1CD7E128-AB60-4B85-8AB5-C9206A1D9AF1}"/>
                </a:ext>
              </a:extLst>
            </p:cNvPr>
            <p:cNvSpPr txBox="1">
              <a:spLocks noChangeArrowheads="1"/>
            </p:cNvSpPr>
            <p:nvPr/>
          </p:nvSpPr>
          <p:spPr bwMode="auto">
            <a:xfrm>
              <a:off x="3251298" y="3442970"/>
              <a:ext cx="1562526" cy="1656978"/>
            </a:xfrm>
            <a:prstGeom prst="rect">
              <a:avLst/>
            </a:prstGeom>
            <a:solidFill>
              <a:srgbClr val="FFFFFF"/>
            </a:solidFill>
            <a:ln w="9525">
              <a:solidFill>
                <a:srgbClr val="000000"/>
              </a:solidFill>
              <a:miter lim="800000"/>
              <a:headEnd/>
              <a:tailEnd/>
            </a:ln>
          </p:spPr>
          <p:txBody>
            <a:bodyPr/>
            <a:lstStyle/>
            <a:p>
              <a:pPr>
                <a:lnSpc>
                  <a:spcPct val="115000"/>
                </a:lnSpc>
                <a:spcBef>
                  <a:spcPts val="0"/>
                </a:spcBef>
                <a:spcAft>
                  <a:spcPts val="0"/>
                </a:spcAft>
                <a:defRPr/>
              </a:pPr>
              <a:r>
                <a:rPr lang="en-US" dirty="0">
                  <a:latin typeface="Calibri"/>
                  <a:ea typeface="Calibri"/>
                  <a:cs typeface="Times New Roman"/>
                </a:rPr>
                <a:t>Focus Groups:</a:t>
              </a:r>
            </a:p>
            <a:p>
              <a:pPr marL="342900" indent="-342900">
                <a:lnSpc>
                  <a:spcPct val="115000"/>
                </a:lnSpc>
                <a:spcBef>
                  <a:spcPts val="0"/>
                </a:spcBef>
                <a:spcAft>
                  <a:spcPts val="0"/>
                </a:spcAft>
                <a:buFont typeface="+mj-lt"/>
                <a:buAutoNum type="arabicParenR"/>
                <a:defRPr/>
              </a:pPr>
              <a:r>
                <a:rPr lang="en-US" dirty="0">
                  <a:latin typeface="Calibri"/>
                  <a:ea typeface="Calibri"/>
                  <a:cs typeface="Times New Roman"/>
                </a:rPr>
                <a:t>Residents</a:t>
              </a:r>
            </a:p>
            <a:p>
              <a:pPr marL="342900" indent="-342900">
                <a:lnSpc>
                  <a:spcPct val="115000"/>
                </a:lnSpc>
                <a:spcBef>
                  <a:spcPts val="0"/>
                </a:spcBef>
                <a:spcAft>
                  <a:spcPts val="0"/>
                </a:spcAft>
                <a:buFont typeface="+mj-lt"/>
                <a:buAutoNum type="arabicParenR"/>
                <a:defRPr/>
              </a:pPr>
              <a:r>
                <a:rPr lang="en-US" dirty="0">
                  <a:latin typeface="Calibri"/>
                  <a:ea typeface="Calibri"/>
                  <a:cs typeface="Times New Roman"/>
                </a:rPr>
                <a:t>First and Second Year Students</a:t>
              </a:r>
            </a:p>
            <a:p>
              <a:pPr marL="342900" indent="-342900">
                <a:lnSpc>
                  <a:spcPct val="115000"/>
                </a:lnSpc>
                <a:spcBef>
                  <a:spcPts val="0"/>
                </a:spcBef>
                <a:spcAft>
                  <a:spcPts val="0"/>
                </a:spcAft>
                <a:buFont typeface="+mj-lt"/>
                <a:buAutoNum type="arabicParenR"/>
                <a:defRPr/>
              </a:pPr>
              <a:r>
                <a:rPr lang="en-US" dirty="0">
                  <a:latin typeface="Calibri"/>
                  <a:ea typeface="Calibri"/>
                  <a:cs typeface="Times New Roman"/>
                </a:rPr>
                <a:t>Third and Fourth Year Students</a:t>
              </a:r>
            </a:p>
          </p:txBody>
        </p:sp>
        <p:sp>
          <p:nvSpPr>
            <p:cNvPr id="11" name="Text Box 2">
              <a:extLst>
                <a:ext uri="{FF2B5EF4-FFF2-40B4-BE49-F238E27FC236}">
                  <a16:creationId xmlns:a16="http://schemas.microsoft.com/office/drawing/2014/main" id="{F58D5E01-7F81-4B17-B783-D6E053A7D07E}"/>
                </a:ext>
              </a:extLst>
            </p:cNvPr>
            <p:cNvSpPr txBox="1">
              <a:spLocks noChangeArrowheads="1"/>
            </p:cNvSpPr>
            <p:nvPr/>
          </p:nvSpPr>
          <p:spPr bwMode="auto">
            <a:xfrm>
              <a:off x="5403850" y="4653915"/>
              <a:ext cx="698500" cy="26035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n-US" dirty="0">
                  <a:latin typeface="Calibri" panose="020F0502020204030204" pitchFamily="34" charset="0"/>
                  <a:ea typeface="Calibri" panose="020F0502020204030204" pitchFamily="34" charset="0"/>
                  <a:cs typeface="Times New Roman" panose="02020603050405020304" pitchFamily="18" charset="0"/>
                </a:rPr>
                <a:t>Experts</a:t>
              </a:r>
            </a:p>
          </p:txBody>
        </p:sp>
        <p:sp>
          <p:nvSpPr>
            <p:cNvPr id="12" name="Text Box 2">
              <a:extLst>
                <a:ext uri="{FF2B5EF4-FFF2-40B4-BE49-F238E27FC236}">
                  <a16:creationId xmlns:a16="http://schemas.microsoft.com/office/drawing/2014/main" id="{C0C69947-2E3C-40D6-A1F8-C938E85D1C25}"/>
                </a:ext>
              </a:extLst>
            </p:cNvPr>
            <p:cNvSpPr txBox="1">
              <a:spLocks noChangeArrowheads="1"/>
            </p:cNvSpPr>
            <p:nvPr/>
          </p:nvSpPr>
          <p:spPr bwMode="auto">
            <a:xfrm>
              <a:off x="5232400" y="3700145"/>
              <a:ext cx="1054100" cy="43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n-US" dirty="0">
                  <a:latin typeface="Calibri" panose="020F0502020204030204" pitchFamily="34" charset="0"/>
                  <a:ea typeface="Calibri" panose="020F0502020204030204" pitchFamily="34" charset="0"/>
                  <a:cs typeface="Times New Roman" panose="02020603050405020304" pitchFamily="18" charset="0"/>
                </a:rPr>
                <a:t>Preliminary </a:t>
              </a:r>
            </a:p>
            <a:p>
              <a:pPr eaLnBrk="1" hangingPunct="1">
                <a:lnSpc>
                  <a:spcPct val="115000"/>
                </a:lnSpc>
              </a:pPr>
              <a:r>
                <a:rPr lang="en-US" altLang="en-US" dirty="0">
                  <a:latin typeface="Calibri" panose="020F0502020204030204" pitchFamily="34" charset="0"/>
                  <a:ea typeface="Calibri" panose="020F0502020204030204" pitchFamily="34" charset="0"/>
                  <a:cs typeface="Times New Roman" panose="02020603050405020304" pitchFamily="18" charset="0"/>
                </a:rPr>
                <a:t>Survey</a:t>
              </a:r>
            </a:p>
          </p:txBody>
        </p:sp>
        <p:sp>
          <p:nvSpPr>
            <p:cNvPr id="13" name="Right Arrow 8">
              <a:extLst>
                <a:ext uri="{FF2B5EF4-FFF2-40B4-BE49-F238E27FC236}">
                  <a16:creationId xmlns:a16="http://schemas.microsoft.com/office/drawing/2014/main" id="{89A4D291-F791-42BB-AB25-89FCCE65E104}"/>
                </a:ext>
              </a:extLst>
            </p:cNvPr>
            <p:cNvSpPr/>
            <p:nvPr/>
          </p:nvSpPr>
          <p:spPr>
            <a:xfrm>
              <a:off x="4864229" y="3884575"/>
              <a:ext cx="291467" cy="63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4" name="Right Arrow 9">
              <a:extLst>
                <a:ext uri="{FF2B5EF4-FFF2-40B4-BE49-F238E27FC236}">
                  <a16:creationId xmlns:a16="http://schemas.microsoft.com/office/drawing/2014/main" id="{D3AB6F75-122C-4B62-87ED-A50EDBC82A30}"/>
                </a:ext>
              </a:extLst>
            </p:cNvPr>
            <p:cNvSpPr/>
            <p:nvPr/>
          </p:nvSpPr>
          <p:spPr>
            <a:xfrm rot="5400000">
              <a:off x="5587846" y="4335203"/>
              <a:ext cx="292803" cy="63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5" name="Right Arrow 10">
              <a:extLst>
                <a:ext uri="{FF2B5EF4-FFF2-40B4-BE49-F238E27FC236}">
                  <a16:creationId xmlns:a16="http://schemas.microsoft.com/office/drawing/2014/main" id="{816C54C6-A178-4760-869C-4E474DA96731}"/>
                </a:ext>
              </a:extLst>
            </p:cNvPr>
            <p:cNvSpPr/>
            <p:nvPr/>
          </p:nvSpPr>
          <p:spPr>
            <a:xfrm rot="5400000">
              <a:off x="5594900" y="5109452"/>
              <a:ext cx="291843" cy="63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6" name="Text Box 2">
              <a:extLst>
                <a:ext uri="{FF2B5EF4-FFF2-40B4-BE49-F238E27FC236}">
                  <a16:creationId xmlns:a16="http://schemas.microsoft.com/office/drawing/2014/main" id="{12B9E83A-8083-454C-B695-9EB0615E6A42}"/>
                </a:ext>
              </a:extLst>
            </p:cNvPr>
            <p:cNvSpPr txBox="1">
              <a:spLocks noChangeArrowheads="1"/>
            </p:cNvSpPr>
            <p:nvPr/>
          </p:nvSpPr>
          <p:spPr bwMode="auto">
            <a:xfrm>
              <a:off x="5454650" y="5365115"/>
              <a:ext cx="698500" cy="43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n-US" dirty="0">
                  <a:latin typeface="Calibri" panose="020F0502020204030204" pitchFamily="34" charset="0"/>
                  <a:ea typeface="Calibri" panose="020F0502020204030204" pitchFamily="34" charset="0"/>
                  <a:cs typeface="Times New Roman" panose="02020603050405020304" pitchFamily="18" charset="0"/>
                </a:rPr>
                <a:t>Final Survey</a:t>
              </a:r>
            </a:p>
          </p:txBody>
        </p:sp>
      </p:grpSp>
    </p:spTree>
    <p:extLst>
      <p:ext uri="{BB962C8B-B14F-4D97-AF65-F5344CB8AC3E}">
        <p14:creationId xmlns:p14="http://schemas.microsoft.com/office/powerpoint/2010/main" val="2828399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6CC645-FC10-4B60-A8AB-FD9BA6AA34B3}"/>
              </a:ext>
            </a:extLst>
          </p:cNvPr>
          <p:cNvSpPr>
            <a:spLocks noGrp="1"/>
          </p:cNvSpPr>
          <p:nvPr>
            <p:ph type="title"/>
          </p:nvPr>
        </p:nvSpPr>
        <p:spPr/>
        <p:txBody>
          <a:bodyPr/>
          <a:lstStyle/>
          <a:p>
            <a:r>
              <a:rPr lang="en-US" dirty="0"/>
              <a:t>Example of a Mixed Methods Survey</a:t>
            </a:r>
          </a:p>
        </p:txBody>
      </p:sp>
      <p:sp>
        <p:nvSpPr>
          <p:cNvPr id="4" name="Footer Placeholder 3">
            <a:extLst>
              <a:ext uri="{FF2B5EF4-FFF2-40B4-BE49-F238E27FC236}">
                <a16:creationId xmlns:a16="http://schemas.microsoft.com/office/drawing/2014/main" id="{0B99419E-D739-4398-BE46-AB29B582AC93}"/>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5A1F1011-F9A3-4BC8-BA00-EDB6179DC9C6}"/>
              </a:ext>
            </a:extLst>
          </p:cNvPr>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graphicFrame>
        <p:nvGraphicFramePr>
          <p:cNvPr id="16" name="Table 15">
            <a:extLst>
              <a:ext uri="{FF2B5EF4-FFF2-40B4-BE49-F238E27FC236}">
                <a16:creationId xmlns:a16="http://schemas.microsoft.com/office/drawing/2014/main" id="{B7753404-A263-4AF2-B487-CA163836BC55}"/>
              </a:ext>
            </a:extLst>
          </p:cNvPr>
          <p:cNvGraphicFramePr>
            <a:graphicFrameLocks noGrp="1"/>
          </p:cNvGraphicFramePr>
          <p:nvPr>
            <p:extLst>
              <p:ext uri="{D42A27DB-BD31-4B8C-83A1-F6EECF244321}">
                <p14:modId xmlns:p14="http://schemas.microsoft.com/office/powerpoint/2010/main" val="1018173460"/>
              </p:ext>
            </p:extLst>
          </p:nvPr>
        </p:nvGraphicFramePr>
        <p:xfrm>
          <a:off x="508887" y="1778308"/>
          <a:ext cx="8262257" cy="3496474"/>
        </p:xfrm>
        <a:graphic>
          <a:graphicData uri="http://schemas.openxmlformats.org/drawingml/2006/table">
            <a:tbl>
              <a:tblPr firstRow="1" firstCol="1" bandRow="1" bandCol="1">
                <a:tableStyleId>{F5AB1C69-6EDB-4FF4-983F-18BD219EF322}</a:tableStyleId>
              </a:tblPr>
              <a:tblGrid>
                <a:gridCol w="1348698">
                  <a:extLst>
                    <a:ext uri="{9D8B030D-6E8A-4147-A177-3AD203B41FA5}">
                      <a16:colId xmlns:a16="http://schemas.microsoft.com/office/drawing/2014/main" val="20000"/>
                    </a:ext>
                  </a:extLst>
                </a:gridCol>
                <a:gridCol w="5672588">
                  <a:extLst>
                    <a:ext uri="{9D8B030D-6E8A-4147-A177-3AD203B41FA5}">
                      <a16:colId xmlns:a16="http://schemas.microsoft.com/office/drawing/2014/main" val="20001"/>
                    </a:ext>
                  </a:extLst>
                </a:gridCol>
                <a:gridCol w="1240971">
                  <a:extLst>
                    <a:ext uri="{9D8B030D-6E8A-4147-A177-3AD203B41FA5}">
                      <a16:colId xmlns:a16="http://schemas.microsoft.com/office/drawing/2014/main" val="20002"/>
                    </a:ext>
                  </a:extLst>
                </a:gridCol>
              </a:tblGrid>
              <a:tr h="559660">
                <a:tc gridSpan="3">
                  <a:txBody>
                    <a:bodyPr/>
                    <a:lstStyle/>
                    <a:p>
                      <a:pPr marL="0" marR="0" algn="l">
                        <a:lnSpc>
                          <a:spcPct val="115000"/>
                        </a:lnSpc>
                        <a:spcBef>
                          <a:spcPts val="0"/>
                        </a:spcBef>
                        <a:spcAft>
                          <a:spcPts val="0"/>
                        </a:spcAft>
                      </a:pPr>
                      <a:r>
                        <a:rPr lang="en-US" sz="1800" dirty="0">
                          <a:solidFill>
                            <a:schemeClr val="tx1"/>
                          </a:solidFill>
                          <a:effectLst/>
                          <a:latin typeface="+mn-lt"/>
                        </a:rPr>
                        <a:t>Factor/</a:t>
                      </a:r>
                    </a:p>
                    <a:p>
                      <a:pPr marL="0" marR="0" algn="l">
                        <a:lnSpc>
                          <a:spcPct val="115000"/>
                        </a:lnSpc>
                        <a:spcBef>
                          <a:spcPts val="0"/>
                        </a:spcBef>
                        <a:spcAft>
                          <a:spcPts val="0"/>
                        </a:spcAft>
                      </a:pPr>
                      <a:r>
                        <a:rPr lang="en-US" sz="1800" dirty="0">
                          <a:solidFill>
                            <a:schemeClr val="tx1"/>
                          </a:solidFill>
                          <a:effectLst/>
                          <a:latin typeface="+mn-lt"/>
                        </a:rPr>
                        <a:t>Component</a:t>
                      </a:r>
                      <a:r>
                        <a:rPr lang="en-US" sz="1800" baseline="0" dirty="0">
                          <a:solidFill>
                            <a:schemeClr val="tx1"/>
                          </a:solidFill>
                          <a:effectLst/>
                          <a:latin typeface="+mn-lt"/>
                          <a:cs typeface="Times New Roman"/>
                        </a:rPr>
                        <a:t>                           Sample </a:t>
                      </a:r>
                      <a:r>
                        <a:rPr lang="en-US" sz="1800" dirty="0">
                          <a:solidFill>
                            <a:schemeClr val="tx1"/>
                          </a:solidFill>
                          <a:effectLst/>
                          <a:latin typeface="+mn-lt"/>
                        </a:rPr>
                        <a:t>Items</a:t>
                      </a:r>
                      <a:r>
                        <a:rPr lang="en-US" sz="1800" baseline="0" dirty="0">
                          <a:solidFill>
                            <a:schemeClr val="tx1"/>
                          </a:solidFill>
                          <a:effectLst/>
                          <a:latin typeface="+mn-lt"/>
                          <a:cs typeface="Times New Roman"/>
                        </a:rPr>
                        <a:t>                                         </a:t>
                      </a:r>
                      <a:r>
                        <a:rPr lang="en-US" sz="1800" dirty="0">
                          <a:solidFill>
                            <a:schemeClr val="tx1"/>
                          </a:solidFill>
                          <a:effectLst/>
                          <a:latin typeface="+mn-lt"/>
                        </a:rPr>
                        <a:t>Reliability</a:t>
                      </a:r>
                      <a:endParaRPr lang="en-US" sz="1800" dirty="0">
                        <a:solidFill>
                          <a:schemeClr val="tx1"/>
                        </a:solidFill>
                        <a:effectLst/>
                        <a:latin typeface="+mn-lt"/>
                        <a:ea typeface="Calibri"/>
                        <a:cs typeface="Times New Roman"/>
                      </a:endParaRPr>
                    </a:p>
                  </a:txBody>
                  <a:tcPr marL="52709" marR="52709" marT="0" marB="0">
                    <a:solidFill>
                      <a:schemeClr val="accent1">
                        <a:lumMod val="60000"/>
                        <a:lumOff val="40000"/>
                      </a:schemeClr>
                    </a:solidFill>
                  </a:tcPr>
                </a:tc>
                <a:tc hMerge="1">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52709" marR="52709" marT="0" marB="0"/>
                </a:tc>
                <a:tc hMerge="1">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52709" marR="52709" marT="0" marB="0"/>
                </a:tc>
                <a:extLst>
                  <a:ext uri="{0D108BD9-81ED-4DB2-BD59-A6C34878D82A}">
                    <a16:rowId xmlns:a16="http://schemas.microsoft.com/office/drawing/2014/main" val="10000"/>
                  </a:ext>
                </a:extLst>
              </a:tr>
              <a:tr h="1016965">
                <a:tc>
                  <a:txBody>
                    <a:bodyPr/>
                    <a:lstStyle/>
                    <a:p>
                      <a:pPr marL="171450" marR="0" indent="-171450">
                        <a:lnSpc>
                          <a:spcPct val="115000"/>
                        </a:lnSpc>
                        <a:spcBef>
                          <a:spcPts val="0"/>
                        </a:spcBef>
                        <a:spcAft>
                          <a:spcPts val="0"/>
                        </a:spcAft>
                      </a:pPr>
                      <a:r>
                        <a:rPr lang="en-US" sz="1600" dirty="0">
                          <a:solidFill>
                            <a:schemeClr val="tx1"/>
                          </a:solidFill>
                          <a:effectLst/>
                        </a:rPr>
                        <a:t>1. Research needs/</a:t>
                      </a:r>
                    </a:p>
                    <a:p>
                      <a:pPr marL="228600" marR="0" indent="-57150">
                        <a:lnSpc>
                          <a:spcPct val="115000"/>
                        </a:lnSpc>
                        <a:spcBef>
                          <a:spcPts val="0"/>
                        </a:spcBef>
                        <a:spcAft>
                          <a:spcPts val="0"/>
                        </a:spcAft>
                      </a:pPr>
                      <a:r>
                        <a:rPr lang="en-US" sz="1600" dirty="0">
                          <a:solidFill>
                            <a:schemeClr val="tx1"/>
                          </a:solidFill>
                          <a:effectLst/>
                        </a:rPr>
                        <a:t>attitudes</a:t>
                      </a:r>
                      <a:endParaRPr lang="en-US" sz="1600" dirty="0">
                        <a:solidFill>
                          <a:schemeClr val="tx1"/>
                        </a:solidFill>
                        <a:effectLst/>
                        <a:latin typeface="Calibri"/>
                        <a:ea typeface="Calibri"/>
                        <a:cs typeface="Times New Roman"/>
                      </a:endParaRPr>
                    </a:p>
                  </a:txBody>
                  <a:tcPr marL="52709" marR="52709" marT="0" marB="0">
                    <a:solidFill>
                      <a:schemeClr val="accent1">
                        <a:lumMod val="60000"/>
                        <a:lumOff val="40000"/>
                      </a:schemeClr>
                    </a:solidFill>
                  </a:tcPr>
                </a:tc>
                <a:tc>
                  <a:txBody>
                    <a:bodyPr/>
                    <a:lstStyle/>
                    <a:p>
                      <a:pPr marL="0" marR="0">
                        <a:lnSpc>
                          <a:spcPct val="115000"/>
                        </a:lnSpc>
                        <a:spcBef>
                          <a:spcPts val="0"/>
                        </a:spcBef>
                        <a:spcAft>
                          <a:spcPts val="0"/>
                        </a:spcAft>
                      </a:pPr>
                      <a:r>
                        <a:rPr lang="en-US" sz="1600" dirty="0">
                          <a:effectLst/>
                        </a:rPr>
                        <a:t>1. Research is an activity I am interested in.</a:t>
                      </a:r>
                    </a:p>
                    <a:p>
                      <a:pPr marL="160020" marR="0" indent="-160020">
                        <a:lnSpc>
                          <a:spcPct val="115000"/>
                        </a:lnSpc>
                        <a:spcBef>
                          <a:spcPts val="0"/>
                        </a:spcBef>
                        <a:spcAft>
                          <a:spcPts val="0"/>
                        </a:spcAft>
                      </a:pPr>
                      <a:r>
                        <a:rPr lang="en-US" sz="1600" dirty="0">
                          <a:effectLst/>
                        </a:rPr>
                        <a:t>2. It is important for me to have the skills needed to design a research study.</a:t>
                      </a:r>
                    </a:p>
                    <a:p>
                      <a:pPr marL="160020" marR="0" indent="-160020">
                        <a:lnSpc>
                          <a:spcPct val="115000"/>
                        </a:lnSpc>
                        <a:spcBef>
                          <a:spcPts val="0"/>
                        </a:spcBef>
                        <a:spcAft>
                          <a:spcPts val="0"/>
                        </a:spcAft>
                      </a:pPr>
                      <a:r>
                        <a:rPr lang="en-US" sz="1600" dirty="0">
                          <a:effectLst/>
                        </a:rPr>
                        <a:t>3. It is important for me to be able to formulate a research question. </a:t>
                      </a:r>
                    </a:p>
                  </a:txBody>
                  <a:tcPr marL="52709" marR="52709"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.899</a:t>
                      </a:r>
                      <a:endParaRPr lang="en-US" sz="1600" dirty="0">
                        <a:effectLst/>
                        <a:latin typeface="Calibri"/>
                        <a:ea typeface="Calibri"/>
                        <a:cs typeface="Times New Roman"/>
                      </a:endParaRPr>
                    </a:p>
                  </a:txBody>
                  <a:tcPr marL="52709" marR="52709" marT="0" marB="0">
                    <a:solidFill>
                      <a:schemeClr val="bg1">
                        <a:lumMod val="75000"/>
                      </a:schemeClr>
                    </a:solidFill>
                  </a:tcPr>
                </a:tc>
                <a:extLst>
                  <a:ext uri="{0D108BD9-81ED-4DB2-BD59-A6C34878D82A}">
                    <a16:rowId xmlns:a16="http://schemas.microsoft.com/office/drawing/2014/main" val="10001"/>
                  </a:ext>
                </a:extLst>
              </a:tr>
              <a:tr h="502777">
                <a:tc>
                  <a:txBody>
                    <a:bodyPr/>
                    <a:lstStyle/>
                    <a:p>
                      <a:pPr marL="171450" marR="0" indent="-171450">
                        <a:lnSpc>
                          <a:spcPct val="115000"/>
                        </a:lnSpc>
                        <a:spcBef>
                          <a:spcPts val="0"/>
                        </a:spcBef>
                        <a:spcAft>
                          <a:spcPts val="0"/>
                        </a:spcAft>
                      </a:pPr>
                      <a:r>
                        <a:rPr lang="en-US" sz="1600" dirty="0">
                          <a:solidFill>
                            <a:schemeClr val="tx1"/>
                          </a:solidFill>
                          <a:effectLst/>
                        </a:rPr>
                        <a:t>2. Research climate</a:t>
                      </a:r>
                      <a:endParaRPr lang="en-US" sz="1600" dirty="0">
                        <a:solidFill>
                          <a:schemeClr val="tx1"/>
                        </a:solidFill>
                        <a:effectLst/>
                        <a:latin typeface="Calibri"/>
                        <a:ea typeface="Calibri"/>
                        <a:cs typeface="Times New Roman"/>
                      </a:endParaRPr>
                    </a:p>
                  </a:txBody>
                  <a:tcPr marL="52709" marR="52709" marT="0" marB="0">
                    <a:solidFill>
                      <a:schemeClr val="accent1">
                        <a:lumMod val="60000"/>
                        <a:lumOff val="40000"/>
                      </a:schemeClr>
                    </a:solidFill>
                  </a:tcPr>
                </a:tc>
                <a:tc>
                  <a:txBody>
                    <a:bodyPr/>
                    <a:lstStyle/>
                    <a:p>
                      <a:pPr marL="0" marR="0">
                        <a:lnSpc>
                          <a:spcPct val="115000"/>
                        </a:lnSpc>
                        <a:spcBef>
                          <a:spcPts val="0"/>
                        </a:spcBef>
                        <a:spcAft>
                          <a:spcPts val="0"/>
                        </a:spcAft>
                      </a:pPr>
                      <a:r>
                        <a:rPr lang="en-US" sz="1600" dirty="0">
                          <a:effectLst/>
                        </a:rPr>
                        <a:t>1. Research projects to collaborate on are easily accessible.</a:t>
                      </a:r>
                    </a:p>
                    <a:p>
                      <a:pPr marL="0" marR="0">
                        <a:lnSpc>
                          <a:spcPct val="115000"/>
                        </a:lnSpc>
                        <a:spcBef>
                          <a:spcPts val="0"/>
                        </a:spcBef>
                        <a:spcAft>
                          <a:spcPts val="0"/>
                        </a:spcAft>
                      </a:pPr>
                      <a:r>
                        <a:rPr lang="en-US" sz="1600" dirty="0">
                          <a:effectLst/>
                        </a:rPr>
                        <a:t>2. I feel the climate at my facility is research friendly.</a:t>
                      </a:r>
                    </a:p>
                  </a:txBody>
                  <a:tcPr marL="52709" marR="52709"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.876</a:t>
                      </a:r>
                      <a:endParaRPr lang="en-US" sz="1600" dirty="0">
                        <a:effectLst/>
                        <a:latin typeface="Calibri"/>
                        <a:ea typeface="Calibri"/>
                        <a:cs typeface="Times New Roman"/>
                      </a:endParaRPr>
                    </a:p>
                  </a:txBody>
                  <a:tcPr marL="52709" marR="52709" marT="0" marB="0">
                    <a:solidFill>
                      <a:schemeClr val="bg1">
                        <a:lumMod val="75000"/>
                      </a:schemeClr>
                    </a:solidFill>
                  </a:tcPr>
                </a:tc>
                <a:extLst>
                  <a:ext uri="{0D108BD9-81ED-4DB2-BD59-A6C34878D82A}">
                    <a16:rowId xmlns:a16="http://schemas.microsoft.com/office/drawing/2014/main" val="10002"/>
                  </a:ext>
                </a:extLst>
              </a:tr>
              <a:tr h="971396">
                <a:tc>
                  <a:txBody>
                    <a:bodyPr/>
                    <a:lstStyle/>
                    <a:p>
                      <a:pPr marL="171450" marR="0" indent="-171450">
                        <a:lnSpc>
                          <a:spcPct val="115000"/>
                        </a:lnSpc>
                        <a:spcBef>
                          <a:spcPts val="0"/>
                        </a:spcBef>
                        <a:spcAft>
                          <a:spcPts val="0"/>
                        </a:spcAft>
                      </a:pPr>
                      <a:r>
                        <a:rPr lang="en-US" sz="1600" dirty="0">
                          <a:solidFill>
                            <a:schemeClr val="tx1"/>
                          </a:solidFill>
                          <a:effectLst/>
                        </a:rPr>
                        <a:t>3. Research skills</a:t>
                      </a:r>
                      <a:endParaRPr lang="en-US" sz="1600" dirty="0">
                        <a:solidFill>
                          <a:schemeClr val="tx1"/>
                        </a:solidFill>
                        <a:effectLst/>
                        <a:latin typeface="Calibri"/>
                        <a:ea typeface="Calibri"/>
                        <a:cs typeface="Times New Roman"/>
                      </a:endParaRPr>
                    </a:p>
                  </a:txBody>
                  <a:tcPr marL="52709" marR="52709" marT="0" marB="0">
                    <a:solidFill>
                      <a:schemeClr val="accent1">
                        <a:lumMod val="60000"/>
                        <a:lumOff val="40000"/>
                      </a:schemeClr>
                    </a:solidFill>
                  </a:tcPr>
                </a:tc>
                <a:tc>
                  <a:txBody>
                    <a:bodyPr/>
                    <a:lstStyle/>
                    <a:p>
                      <a:pPr marL="0" marR="0">
                        <a:lnSpc>
                          <a:spcPct val="115000"/>
                        </a:lnSpc>
                        <a:spcBef>
                          <a:spcPts val="0"/>
                        </a:spcBef>
                        <a:spcAft>
                          <a:spcPts val="0"/>
                        </a:spcAft>
                      </a:pPr>
                      <a:r>
                        <a:rPr lang="en-US" sz="1600" dirty="0">
                          <a:effectLst/>
                        </a:rPr>
                        <a:t>1. I can write a good single-case report.</a:t>
                      </a:r>
                    </a:p>
                    <a:p>
                      <a:pPr marL="0" marR="0">
                        <a:lnSpc>
                          <a:spcPct val="115000"/>
                        </a:lnSpc>
                        <a:spcBef>
                          <a:spcPts val="0"/>
                        </a:spcBef>
                        <a:spcAft>
                          <a:spcPts val="0"/>
                        </a:spcAft>
                      </a:pPr>
                      <a:r>
                        <a:rPr lang="en-US" sz="1600" dirty="0">
                          <a:effectLst/>
                        </a:rPr>
                        <a:t>2. I can design and implement a retrospective research study.</a:t>
                      </a:r>
                    </a:p>
                    <a:p>
                      <a:pPr marL="0" marR="0">
                        <a:lnSpc>
                          <a:spcPct val="115000"/>
                        </a:lnSpc>
                        <a:spcBef>
                          <a:spcPts val="0"/>
                        </a:spcBef>
                        <a:spcAft>
                          <a:spcPts val="0"/>
                        </a:spcAft>
                      </a:pPr>
                      <a:r>
                        <a:rPr lang="en-US" sz="1600" dirty="0">
                          <a:effectLst/>
                        </a:rPr>
                        <a:t>3. I can design and implement a prospective research study. </a:t>
                      </a:r>
                    </a:p>
                  </a:txBody>
                  <a:tcPr marL="52709" marR="52709" marT="0" marB="0">
                    <a:solidFill>
                      <a:schemeClr val="bg1">
                        <a:lumMod val="75000"/>
                      </a:schemeClr>
                    </a:solidFill>
                  </a:tcPr>
                </a:tc>
                <a:tc>
                  <a:txBody>
                    <a:bodyPr/>
                    <a:lstStyle/>
                    <a:p>
                      <a:pPr marL="0" marR="0" algn="ctr">
                        <a:lnSpc>
                          <a:spcPct val="115000"/>
                        </a:lnSpc>
                        <a:spcBef>
                          <a:spcPts val="0"/>
                        </a:spcBef>
                        <a:spcAft>
                          <a:spcPts val="0"/>
                        </a:spcAft>
                      </a:pPr>
                      <a:r>
                        <a:rPr lang="en-US" sz="1600" dirty="0">
                          <a:effectLst/>
                        </a:rPr>
                        <a:t>.812</a:t>
                      </a:r>
                      <a:endParaRPr lang="en-US" sz="1600" dirty="0">
                        <a:effectLst/>
                        <a:latin typeface="Calibri"/>
                        <a:ea typeface="Calibri"/>
                        <a:cs typeface="Times New Roman"/>
                      </a:endParaRPr>
                    </a:p>
                  </a:txBody>
                  <a:tcPr marL="52709" marR="52709" marT="0" marB="0">
                    <a:solidFill>
                      <a:schemeClr val="bg1">
                        <a:lumMod val="75000"/>
                      </a:schemeClr>
                    </a:solidFill>
                  </a:tcPr>
                </a:tc>
                <a:extLst>
                  <a:ext uri="{0D108BD9-81ED-4DB2-BD59-A6C34878D82A}">
                    <a16:rowId xmlns:a16="http://schemas.microsoft.com/office/drawing/2014/main" val="10003"/>
                  </a:ext>
                </a:extLst>
              </a:tr>
            </a:tbl>
          </a:graphicData>
        </a:graphic>
      </p:graphicFrame>
      <p:sp>
        <p:nvSpPr>
          <p:cNvPr id="17" name="TextBox 16">
            <a:extLst>
              <a:ext uri="{FF2B5EF4-FFF2-40B4-BE49-F238E27FC236}">
                <a16:creationId xmlns:a16="http://schemas.microsoft.com/office/drawing/2014/main" id="{AE63BF58-F468-4B02-BDE0-79C7F0D9D22D}"/>
              </a:ext>
            </a:extLst>
          </p:cNvPr>
          <p:cNvSpPr txBox="1"/>
          <p:nvPr/>
        </p:nvSpPr>
        <p:spPr>
          <a:xfrm>
            <a:off x="2246313" y="5888297"/>
            <a:ext cx="4572000" cy="338554"/>
          </a:xfrm>
          <a:prstGeom prst="rect">
            <a:avLst/>
          </a:prstGeom>
          <a:noFill/>
        </p:spPr>
        <p:txBody>
          <a:bodyPr wrap="square">
            <a:spAutoFit/>
          </a:bodyPr>
          <a:lstStyle/>
          <a:p>
            <a:r>
              <a:rPr lang="en-US" sz="1600" b="0" dirty="0">
                <a:latin typeface="+mn-lt"/>
              </a:rPr>
              <a:t>Brannan, et al., 2012</a:t>
            </a:r>
          </a:p>
        </p:txBody>
      </p:sp>
    </p:spTree>
    <p:extLst>
      <p:ext uri="{BB962C8B-B14F-4D97-AF65-F5344CB8AC3E}">
        <p14:creationId xmlns:p14="http://schemas.microsoft.com/office/powerpoint/2010/main" val="3233085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99CB76-AD32-4BC7-B8E9-761357F0F360}"/>
              </a:ext>
            </a:extLst>
          </p:cNvPr>
          <p:cNvSpPr>
            <a:spLocks noGrp="1"/>
          </p:cNvSpPr>
          <p:nvPr>
            <p:ph type="title"/>
          </p:nvPr>
        </p:nvSpPr>
        <p:spPr/>
        <p:txBody>
          <a:bodyPr/>
          <a:lstStyle/>
          <a:p>
            <a:r>
              <a:rPr lang="en-US" dirty="0"/>
              <a:t>Example of a Mixed Methods Survey</a:t>
            </a:r>
          </a:p>
        </p:txBody>
      </p:sp>
      <p:sp>
        <p:nvSpPr>
          <p:cNvPr id="4" name="Footer Placeholder 3">
            <a:extLst>
              <a:ext uri="{FF2B5EF4-FFF2-40B4-BE49-F238E27FC236}">
                <a16:creationId xmlns:a16="http://schemas.microsoft.com/office/drawing/2014/main" id="{E792110A-7180-494E-A539-495B09DFB7C1}"/>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A36FB00A-FD9C-4CBC-80FB-D65F7A3CBCBD}"/>
              </a:ext>
            </a:extLst>
          </p:cNvPr>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sp>
        <p:nvSpPr>
          <p:cNvPr id="6" name="Content Placeholder 2">
            <a:extLst>
              <a:ext uri="{FF2B5EF4-FFF2-40B4-BE49-F238E27FC236}">
                <a16:creationId xmlns:a16="http://schemas.microsoft.com/office/drawing/2014/main" id="{84EB6A63-37B0-4117-9504-82ED2D5804EF}"/>
              </a:ext>
            </a:extLst>
          </p:cNvPr>
          <p:cNvSpPr>
            <a:spLocks noGrp="1"/>
          </p:cNvSpPr>
          <p:nvPr>
            <p:ph idx="1"/>
          </p:nvPr>
        </p:nvSpPr>
        <p:spPr>
          <a:xfrm>
            <a:off x="536576" y="4502746"/>
            <a:ext cx="8229600" cy="573087"/>
          </a:xfrm>
        </p:spPr>
        <p:txBody>
          <a:bodyPr>
            <a:noAutofit/>
          </a:bodyPr>
          <a:lstStyle/>
          <a:p>
            <a:pPr marL="0" indent="0">
              <a:buFont typeface="Arial" panose="020B0604020202020204" pitchFamily="34" charset="0"/>
              <a:buNone/>
            </a:pPr>
            <a:r>
              <a:rPr lang="en-US" altLang="en-US" sz="900" i="1" baseline="30000" dirty="0"/>
              <a:t>1  </a:t>
            </a:r>
            <a:r>
              <a:rPr lang="en-US" altLang="en-US" sz="900" i="1" dirty="0"/>
              <a:t>Five-point Likert scale from strongly agree (1) to strongly disagree (5).</a:t>
            </a:r>
          </a:p>
          <a:p>
            <a:pPr marL="0" indent="0">
              <a:buFont typeface="Arial" panose="020B0604020202020204" pitchFamily="34" charset="0"/>
              <a:buNone/>
            </a:pPr>
            <a:r>
              <a:rPr lang="en-US" altLang="en-US" sz="900" i="1" baseline="30000" dirty="0"/>
              <a:t>2</a:t>
            </a:r>
            <a:r>
              <a:rPr lang="en-US" altLang="en-US" sz="900" i="1" dirty="0"/>
              <a:t> Mean values less than 3 denote positive or strong perception while values greater than 3 denote negative </a:t>
            </a:r>
          </a:p>
          <a:p>
            <a:pPr marL="0" indent="0">
              <a:buFont typeface="Arial" panose="020B0604020202020204" pitchFamily="34" charset="0"/>
              <a:buNone/>
            </a:pPr>
            <a:r>
              <a:rPr lang="en-US" altLang="en-US" sz="900" i="1" dirty="0"/>
              <a:t>  or weak perception. A mean value of 3 or close indicates indifference or lack of definitive perception.</a:t>
            </a:r>
          </a:p>
          <a:p>
            <a:pPr marL="0" indent="0">
              <a:buFont typeface="Arial" panose="020B0604020202020204" pitchFamily="34" charset="0"/>
              <a:buNone/>
            </a:pPr>
            <a:r>
              <a:rPr lang="en-US" altLang="en-US" sz="900" i="1" baseline="30000" dirty="0"/>
              <a:t>3 </a:t>
            </a:r>
            <a:r>
              <a:rPr lang="en-US" altLang="en-US" sz="900" i="1" dirty="0"/>
              <a:t>P-value: Significant at a specified level of α =.05 or α = .01 when less than the specified value of </a:t>
            </a:r>
            <a:r>
              <a:rPr lang="el-GR" altLang="en-US" sz="900" i="1"/>
              <a:t>α</a:t>
            </a:r>
            <a:r>
              <a:rPr lang="en-US" altLang="en-US" sz="900" i="1" dirty="0"/>
              <a:t>.</a:t>
            </a:r>
            <a:endParaRPr lang="en-US" altLang="en-US" sz="900" dirty="0"/>
          </a:p>
        </p:txBody>
      </p:sp>
      <p:graphicFrame>
        <p:nvGraphicFramePr>
          <p:cNvPr id="7" name="Table 6">
            <a:extLst>
              <a:ext uri="{FF2B5EF4-FFF2-40B4-BE49-F238E27FC236}">
                <a16:creationId xmlns:a16="http://schemas.microsoft.com/office/drawing/2014/main" id="{2544597A-EC4E-4D9E-93DE-5B310FD942D4}"/>
              </a:ext>
            </a:extLst>
          </p:cNvPr>
          <p:cNvGraphicFramePr>
            <a:graphicFrameLocks noGrp="1"/>
          </p:cNvGraphicFramePr>
          <p:nvPr>
            <p:extLst>
              <p:ext uri="{D42A27DB-BD31-4B8C-83A1-F6EECF244321}">
                <p14:modId xmlns:p14="http://schemas.microsoft.com/office/powerpoint/2010/main" val="3303677212"/>
              </p:ext>
            </p:extLst>
          </p:nvPr>
        </p:nvGraphicFramePr>
        <p:xfrm>
          <a:off x="285750" y="1757958"/>
          <a:ext cx="8229600" cy="2625746"/>
        </p:xfrm>
        <a:graphic>
          <a:graphicData uri="http://schemas.openxmlformats.org/drawingml/2006/table">
            <a:tbl>
              <a:tblPr>
                <a:tableStyleId>{5C22544A-7EE6-4342-B048-85BDC9FD1C3A}</a:tableStyleId>
              </a:tblPr>
              <a:tblGrid>
                <a:gridCol w="2651760">
                  <a:extLst>
                    <a:ext uri="{9D8B030D-6E8A-4147-A177-3AD203B41FA5}">
                      <a16:colId xmlns:a16="http://schemas.microsoft.com/office/drawing/2014/main" val="20000"/>
                    </a:ext>
                  </a:extLst>
                </a:gridCol>
                <a:gridCol w="1007943">
                  <a:extLst>
                    <a:ext uri="{9D8B030D-6E8A-4147-A177-3AD203B41FA5}">
                      <a16:colId xmlns:a16="http://schemas.microsoft.com/office/drawing/2014/main" val="20001"/>
                    </a:ext>
                  </a:extLst>
                </a:gridCol>
                <a:gridCol w="1134366">
                  <a:extLst>
                    <a:ext uri="{9D8B030D-6E8A-4147-A177-3AD203B41FA5}">
                      <a16:colId xmlns:a16="http://schemas.microsoft.com/office/drawing/2014/main" val="20002"/>
                    </a:ext>
                  </a:extLst>
                </a:gridCol>
                <a:gridCol w="836023">
                  <a:extLst>
                    <a:ext uri="{9D8B030D-6E8A-4147-A177-3AD203B41FA5}">
                      <a16:colId xmlns:a16="http://schemas.microsoft.com/office/drawing/2014/main" val="20003"/>
                    </a:ext>
                  </a:extLst>
                </a:gridCol>
                <a:gridCol w="1444762">
                  <a:extLst>
                    <a:ext uri="{9D8B030D-6E8A-4147-A177-3AD203B41FA5}">
                      <a16:colId xmlns:a16="http://schemas.microsoft.com/office/drawing/2014/main" val="20004"/>
                    </a:ext>
                  </a:extLst>
                </a:gridCol>
                <a:gridCol w="1154746">
                  <a:extLst>
                    <a:ext uri="{9D8B030D-6E8A-4147-A177-3AD203B41FA5}">
                      <a16:colId xmlns:a16="http://schemas.microsoft.com/office/drawing/2014/main" val="20005"/>
                    </a:ext>
                  </a:extLst>
                </a:gridCol>
              </a:tblGrid>
              <a:tr h="314311">
                <a:tc rowSpan="2">
                  <a:txBody>
                    <a:bodyPr/>
                    <a:lstStyle/>
                    <a:p>
                      <a:pPr algn="l" fontAlgn="b"/>
                      <a:r>
                        <a:rPr lang="en-US" sz="2000" u="none" strike="noStrike" dirty="0">
                          <a:effectLst/>
                          <a:latin typeface="+mn-lt"/>
                        </a:rPr>
                        <a:t>            Domain</a:t>
                      </a:r>
                      <a:r>
                        <a:rPr lang="en-US" sz="2000" u="none" strike="noStrike" baseline="30000" dirty="0">
                          <a:effectLst/>
                          <a:latin typeface="+mn-lt"/>
                        </a:rPr>
                        <a:t>1</a:t>
                      </a:r>
                      <a:r>
                        <a:rPr lang="en-US" sz="2000" u="none" strike="noStrike" dirty="0">
                          <a:effectLst/>
                          <a:latin typeface="+mn-lt"/>
                        </a:rPr>
                        <a:t>  </a:t>
                      </a:r>
                      <a:endParaRPr lang="en-US" sz="2000" b="0" i="0" u="none" strike="noStrike" dirty="0">
                        <a:solidFill>
                          <a:srgbClr val="000000"/>
                        </a:solidFill>
                        <a:effectLst/>
                        <a:latin typeface="+mn-lt"/>
                      </a:endParaRPr>
                    </a:p>
                    <a:p>
                      <a:pPr algn="l" fontAlgn="b"/>
                      <a:r>
                        <a:rPr lang="en-US" sz="2000" u="none" strike="noStrike" dirty="0">
                          <a:effectLst/>
                          <a:latin typeface="+mn-lt"/>
                        </a:rPr>
                        <a:t> </a:t>
                      </a:r>
                      <a:endParaRPr lang="en-US" sz="2000" b="0" i="0" u="none" strike="noStrike" dirty="0">
                        <a:solidFill>
                          <a:srgbClr val="000000"/>
                        </a:solidFill>
                        <a:effectLst/>
                        <a:latin typeface="+mn-lt"/>
                      </a:endParaRPr>
                    </a:p>
                  </a:txBody>
                  <a:tcPr marL="9525" marR="9525" marT="9514" marB="0" anchor="b">
                    <a:solidFill>
                      <a:srgbClr val="92D050"/>
                    </a:solidFill>
                  </a:tcPr>
                </a:tc>
                <a:tc gridSpan="2">
                  <a:txBody>
                    <a:bodyPr/>
                    <a:lstStyle/>
                    <a:p>
                      <a:pPr algn="ctr" fontAlgn="b"/>
                      <a:r>
                        <a:rPr lang="en-US" sz="2000" u="none" strike="noStrike" dirty="0">
                          <a:effectLst/>
                          <a:latin typeface="+mn-lt"/>
                        </a:rPr>
                        <a:t> Students  </a:t>
                      </a:r>
                      <a:endParaRPr lang="en-US" sz="2000" b="0" i="0" u="none" strike="noStrike" dirty="0">
                        <a:solidFill>
                          <a:srgbClr val="000000"/>
                        </a:solidFill>
                        <a:effectLst/>
                        <a:latin typeface="+mn-lt"/>
                      </a:endParaRPr>
                    </a:p>
                  </a:txBody>
                  <a:tcPr marL="9525" marR="9525" marT="9514" marB="0" anchor="b">
                    <a:solidFill>
                      <a:srgbClr val="92D050"/>
                    </a:solidFill>
                  </a:tcPr>
                </a:tc>
                <a:tc hMerge="1">
                  <a:txBody>
                    <a:bodyPr/>
                    <a:lstStyle/>
                    <a:p>
                      <a:pPr algn="l" fontAlgn="b"/>
                      <a:endParaRPr lang="en-US" sz="2000" b="0" i="0" u="none" strike="noStrike" dirty="0">
                        <a:solidFill>
                          <a:srgbClr val="000000"/>
                        </a:solidFill>
                        <a:effectLst/>
                        <a:latin typeface="+mn-lt"/>
                      </a:endParaRPr>
                    </a:p>
                  </a:txBody>
                  <a:tcPr marL="9525" marR="9525" marT="9525" marB="0" anchor="b"/>
                </a:tc>
                <a:tc gridSpan="2">
                  <a:txBody>
                    <a:bodyPr/>
                    <a:lstStyle/>
                    <a:p>
                      <a:pPr algn="ctr" fontAlgn="b"/>
                      <a:r>
                        <a:rPr lang="en-US" sz="2000" u="none" strike="noStrike" dirty="0">
                          <a:effectLst/>
                          <a:latin typeface="+mn-lt"/>
                        </a:rPr>
                        <a:t>Residents</a:t>
                      </a:r>
                      <a:endParaRPr lang="en-US" sz="2000" b="0" i="0" u="none" strike="noStrike" dirty="0">
                        <a:solidFill>
                          <a:srgbClr val="000000"/>
                        </a:solidFill>
                        <a:effectLst/>
                        <a:latin typeface="+mn-lt"/>
                      </a:endParaRPr>
                    </a:p>
                  </a:txBody>
                  <a:tcPr marL="9525" marR="9525" marT="9514" marB="0" anchor="b">
                    <a:solidFill>
                      <a:srgbClr val="92D050"/>
                    </a:solidFill>
                  </a:tcPr>
                </a:tc>
                <a:tc hMerge="1">
                  <a:txBody>
                    <a:bodyPr/>
                    <a:lstStyle/>
                    <a:p>
                      <a:pPr algn="l" fontAlgn="b"/>
                      <a:endParaRPr lang="en-US" sz="2000" b="0" i="0" u="none" strike="noStrike" dirty="0">
                        <a:solidFill>
                          <a:srgbClr val="000000"/>
                        </a:solidFill>
                        <a:effectLst/>
                        <a:latin typeface="+mn-lt"/>
                      </a:endParaRPr>
                    </a:p>
                  </a:txBody>
                  <a:tcPr marL="9525" marR="9525" marT="9525" marB="0" anchor="b"/>
                </a:tc>
                <a:tc rowSpan="2">
                  <a:txBody>
                    <a:bodyPr/>
                    <a:lstStyle/>
                    <a:p>
                      <a:pPr algn="l" fontAlgn="b"/>
                      <a:r>
                        <a:rPr lang="en-US" sz="2000" u="none" strike="noStrike" dirty="0">
                          <a:effectLst/>
                          <a:latin typeface="+mn-lt"/>
                        </a:rPr>
                        <a:t>P-value</a:t>
                      </a:r>
                      <a:r>
                        <a:rPr lang="en-US" sz="2000" u="none" strike="noStrike" baseline="30000" dirty="0">
                          <a:effectLst/>
                          <a:latin typeface="+mn-lt"/>
                        </a:rPr>
                        <a:t>3</a:t>
                      </a:r>
                      <a:r>
                        <a:rPr lang="en-US" sz="2000" u="none" strike="noStrike" dirty="0">
                          <a:effectLst/>
                          <a:latin typeface="+mn-lt"/>
                        </a:rPr>
                        <a:t>  </a:t>
                      </a:r>
                      <a:endParaRPr lang="en-US" sz="2000" b="0" i="0" u="none" strike="noStrike" dirty="0">
                        <a:solidFill>
                          <a:srgbClr val="000000"/>
                        </a:solidFill>
                        <a:effectLst/>
                        <a:latin typeface="+mn-lt"/>
                      </a:endParaRPr>
                    </a:p>
                  </a:txBody>
                  <a:tcPr marL="9525" marR="9525" marT="9514" marB="0" anchor="b">
                    <a:solidFill>
                      <a:srgbClr val="92D050"/>
                    </a:solidFill>
                  </a:tcPr>
                </a:tc>
                <a:extLst>
                  <a:ext uri="{0D108BD9-81ED-4DB2-BD59-A6C34878D82A}">
                    <a16:rowId xmlns:a16="http://schemas.microsoft.com/office/drawing/2014/main" val="10000"/>
                  </a:ext>
                </a:extLst>
              </a:tr>
              <a:tr h="749376">
                <a:tc vMerge="1">
                  <a:txBody>
                    <a:bodyPr/>
                    <a:lstStyle/>
                    <a:p>
                      <a:pPr algn="l" fontAlgn="b"/>
                      <a:endParaRPr lang="en-US" sz="2000" b="0" i="0" u="none" strike="noStrike" dirty="0">
                        <a:solidFill>
                          <a:srgbClr val="000000"/>
                        </a:solidFill>
                        <a:effectLst/>
                        <a:latin typeface="+mn-lt"/>
                      </a:endParaRPr>
                    </a:p>
                  </a:txBody>
                  <a:tcPr marL="9525" marR="9525" marT="9525" marB="0" anchor="b"/>
                </a:tc>
                <a:tc>
                  <a:txBody>
                    <a:bodyPr/>
                    <a:lstStyle/>
                    <a:p>
                      <a:pPr algn="l" fontAlgn="b"/>
                      <a:r>
                        <a:rPr lang="en-US" sz="2000" u="none" strike="noStrike" dirty="0">
                          <a:effectLst/>
                          <a:latin typeface="+mn-lt"/>
                        </a:rPr>
                        <a:t> Mean</a:t>
                      </a:r>
                      <a:r>
                        <a:rPr lang="en-US" sz="2000" u="none" strike="noStrike" baseline="30000" dirty="0">
                          <a:effectLst/>
                          <a:latin typeface="+mn-lt"/>
                        </a:rPr>
                        <a:t>2</a:t>
                      </a:r>
                      <a:r>
                        <a:rPr lang="en-US" sz="2000" u="none" strike="noStrike" dirty="0">
                          <a:effectLst/>
                          <a:latin typeface="+mn-lt"/>
                        </a:rPr>
                        <a:t>  </a:t>
                      </a:r>
                      <a:endParaRPr lang="en-US" sz="2000" b="0" i="0" u="none" strike="noStrike" dirty="0">
                        <a:solidFill>
                          <a:srgbClr val="000000"/>
                        </a:solidFill>
                        <a:effectLst/>
                        <a:latin typeface="+mn-lt"/>
                      </a:endParaRPr>
                    </a:p>
                  </a:txBody>
                  <a:tcPr marL="9525" marR="9525" marT="9514" marB="0" anchor="b">
                    <a:solidFill>
                      <a:srgbClr val="92D050"/>
                    </a:solidFill>
                  </a:tcPr>
                </a:tc>
                <a:tc>
                  <a:txBody>
                    <a:bodyPr/>
                    <a:lstStyle/>
                    <a:p>
                      <a:pPr algn="l" fontAlgn="b"/>
                      <a:r>
                        <a:rPr lang="en-US" sz="2000" u="none" strike="noStrike" dirty="0">
                          <a:effectLst/>
                          <a:latin typeface="+mn-lt"/>
                        </a:rPr>
                        <a:t> Standard Deviation  </a:t>
                      </a:r>
                      <a:endParaRPr lang="en-US" sz="2000" b="0" i="0" u="none" strike="noStrike" dirty="0">
                        <a:solidFill>
                          <a:srgbClr val="000000"/>
                        </a:solidFill>
                        <a:effectLst/>
                        <a:latin typeface="+mn-lt"/>
                      </a:endParaRPr>
                    </a:p>
                  </a:txBody>
                  <a:tcPr marL="9525" marR="9525" marT="9514" marB="0" anchor="b">
                    <a:solidFill>
                      <a:srgbClr val="92D050"/>
                    </a:solidFill>
                  </a:tcPr>
                </a:tc>
                <a:tc>
                  <a:txBody>
                    <a:bodyPr/>
                    <a:lstStyle/>
                    <a:p>
                      <a:pPr algn="l" fontAlgn="b"/>
                      <a:r>
                        <a:rPr lang="en-US" sz="2000" u="none" strike="noStrike" dirty="0">
                          <a:effectLst/>
                          <a:latin typeface="+mn-lt"/>
                        </a:rPr>
                        <a:t> Mean</a:t>
                      </a:r>
                      <a:r>
                        <a:rPr lang="en-US" sz="2000" u="none" strike="noStrike" baseline="30000" dirty="0">
                          <a:effectLst/>
                          <a:latin typeface="+mn-lt"/>
                        </a:rPr>
                        <a:t>2</a:t>
                      </a:r>
                      <a:r>
                        <a:rPr lang="en-US" sz="2000" u="none" strike="noStrike" dirty="0">
                          <a:effectLst/>
                          <a:latin typeface="+mn-lt"/>
                        </a:rPr>
                        <a:t>  </a:t>
                      </a:r>
                      <a:endParaRPr lang="en-US" sz="2000" b="0" i="0" u="none" strike="noStrike" dirty="0">
                        <a:solidFill>
                          <a:srgbClr val="000000"/>
                        </a:solidFill>
                        <a:effectLst/>
                        <a:latin typeface="+mn-lt"/>
                      </a:endParaRPr>
                    </a:p>
                  </a:txBody>
                  <a:tcPr marL="9525" marR="9525" marT="9514" marB="0" anchor="b">
                    <a:solidFill>
                      <a:srgbClr val="92D050"/>
                    </a:solidFill>
                  </a:tcPr>
                </a:tc>
                <a:tc>
                  <a:txBody>
                    <a:bodyPr/>
                    <a:lstStyle/>
                    <a:p>
                      <a:pPr algn="l" fontAlgn="b"/>
                      <a:r>
                        <a:rPr lang="en-US" sz="2000" u="none" strike="noStrike" dirty="0">
                          <a:effectLst/>
                          <a:latin typeface="+mn-lt"/>
                        </a:rPr>
                        <a:t> Standard Deviation  </a:t>
                      </a:r>
                      <a:endParaRPr lang="en-US" sz="2000" b="0" i="0" u="none" strike="noStrike" dirty="0">
                        <a:solidFill>
                          <a:srgbClr val="000000"/>
                        </a:solidFill>
                        <a:effectLst/>
                        <a:latin typeface="+mn-lt"/>
                      </a:endParaRPr>
                    </a:p>
                  </a:txBody>
                  <a:tcPr marL="9525" marR="9525" marT="9514" marB="0" anchor="b">
                    <a:solidFill>
                      <a:srgbClr val="92D050"/>
                    </a:solidFill>
                  </a:tcPr>
                </a:tc>
                <a:tc vMerge="1">
                  <a:txBody>
                    <a:bodyPr/>
                    <a:lstStyle/>
                    <a:p>
                      <a:pPr algn="l" fontAlgn="b"/>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1"/>
                  </a:ext>
                </a:extLst>
              </a:tr>
              <a:tr h="619107">
                <a:tc>
                  <a:txBody>
                    <a:bodyPr/>
                    <a:lstStyle/>
                    <a:p>
                      <a:pPr algn="l" fontAlgn="b"/>
                      <a:r>
                        <a:rPr lang="en-US" sz="2000" u="none" strike="noStrike" dirty="0">
                          <a:effectLst/>
                          <a:latin typeface="+mn-lt"/>
                        </a:rPr>
                        <a:t> Research attitudes and needs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2.373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0.708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2.890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0.920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&lt;.0001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extLst>
                  <a:ext uri="{0D108BD9-81ED-4DB2-BD59-A6C34878D82A}">
                    <a16:rowId xmlns:a16="http://schemas.microsoft.com/office/drawing/2014/main" val="10002"/>
                  </a:ext>
                </a:extLst>
              </a:tr>
              <a:tr h="314311">
                <a:tc>
                  <a:txBody>
                    <a:bodyPr/>
                    <a:lstStyle/>
                    <a:p>
                      <a:pPr algn="l" fontAlgn="b"/>
                      <a:r>
                        <a:rPr lang="en-US" sz="2000" u="none" strike="noStrike" dirty="0">
                          <a:effectLst/>
                          <a:latin typeface="+mn-lt"/>
                        </a:rPr>
                        <a:t> Research skills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2.983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0.666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2.686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0.639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.009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extLst>
                  <a:ext uri="{0D108BD9-81ED-4DB2-BD59-A6C34878D82A}">
                    <a16:rowId xmlns:a16="http://schemas.microsoft.com/office/drawing/2014/main" val="10003"/>
                  </a:ext>
                </a:extLst>
              </a:tr>
              <a:tr h="314311">
                <a:tc>
                  <a:txBody>
                    <a:bodyPr/>
                    <a:lstStyle/>
                    <a:p>
                      <a:pPr algn="l" fontAlgn="b"/>
                      <a:r>
                        <a:rPr lang="en-US" sz="2000" u="none" strike="noStrike" dirty="0">
                          <a:effectLst/>
                          <a:latin typeface="+mn-lt"/>
                        </a:rPr>
                        <a:t> Research climate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2.870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0.754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3.177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0.922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.034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extLst>
                  <a:ext uri="{0D108BD9-81ED-4DB2-BD59-A6C34878D82A}">
                    <a16:rowId xmlns:a16="http://schemas.microsoft.com/office/drawing/2014/main" val="10004"/>
                  </a:ext>
                </a:extLst>
              </a:tr>
              <a:tr h="314311">
                <a:tc>
                  <a:txBody>
                    <a:bodyPr/>
                    <a:lstStyle/>
                    <a:p>
                      <a:pPr algn="l" fontAlgn="b"/>
                      <a:r>
                        <a:rPr lang="en-US" sz="2000" u="none" strike="noStrike" dirty="0">
                          <a:effectLst/>
                          <a:latin typeface="+mn-lt"/>
                        </a:rPr>
                        <a:t> Overall perception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2.729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0.466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2.890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0.550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tc>
                  <a:txBody>
                    <a:bodyPr/>
                    <a:lstStyle/>
                    <a:p>
                      <a:pPr algn="l" fontAlgn="b"/>
                      <a:r>
                        <a:rPr lang="en-US" sz="2000" u="none" strike="noStrike" dirty="0">
                          <a:effectLst/>
                          <a:latin typeface="+mn-lt"/>
                        </a:rPr>
                        <a:t> .065  </a:t>
                      </a:r>
                      <a:endParaRPr lang="en-US" sz="2000" b="0" i="0" u="none" strike="noStrike" dirty="0">
                        <a:solidFill>
                          <a:srgbClr val="000000"/>
                        </a:solidFill>
                        <a:effectLst/>
                        <a:latin typeface="+mn-lt"/>
                      </a:endParaRPr>
                    </a:p>
                  </a:txBody>
                  <a:tcPr marL="9525" marR="9525" marT="9514" marB="0" anchor="b">
                    <a:solidFill>
                      <a:schemeClr val="bg1">
                        <a:lumMod val="85000"/>
                      </a:schemeClr>
                    </a:solidFill>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C6560C35-23AF-40D3-B9EB-36E6CA745AD5}"/>
              </a:ext>
            </a:extLst>
          </p:cNvPr>
          <p:cNvSpPr txBox="1"/>
          <p:nvPr/>
        </p:nvSpPr>
        <p:spPr>
          <a:xfrm>
            <a:off x="2652713" y="5780041"/>
            <a:ext cx="4572000" cy="338554"/>
          </a:xfrm>
          <a:prstGeom prst="rect">
            <a:avLst/>
          </a:prstGeom>
          <a:noFill/>
        </p:spPr>
        <p:txBody>
          <a:bodyPr wrap="square">
            <a:spAutoFit/>
          </a:bodyPr>
          <a:lstStyle/>
          <a:p>
            <a:r>
              <a:rPr lang="en-US" sz="1600" b="0" dirty="0">
                <a:latin typeface="+mn-lt"/>
              </a:rPr>
              <a:t>Brannan, et al., 2012</a:t>
            </a:r>
          </a:p>
        </p:txBody>
      </p:sp>
    </p:spTree>
    <p:extLst>
      <p:ext uri="{BB962C8B-B14F-4D97-AF65-F5344CB8AC3E}">
        <p14:creationId xmlns:p14="http://schemas.microsoft.com/office/powerpoint/2010/main" val="368863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Limitations and Challenges</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Technology expertise</a:t>
            </a:r>
            <a:endParaRPr lang="en-US" sz="2000" dirty="0">
              <a:highlight>
                <a:srgbClr val="FFFF00"/>
              </a:highlight>
            </a:endParaRPr>
          </a:p>
          <a:p>
            <a:endParaRPr lang="en-US" sz="2400" dirty="0"/>
          </a:p>
          <a:p>
            <a:r>
              <a:rPr lang="en-US" sz="2400" dirty="0"/>
              <a:t>Validity</a:t>
            </a:r>
          </a:p>
          <a:p>
            <a:endParaRPr lang="en-US" sz="2400" dirty="0"/>
          </a:p>
          <a:p>
            <a:r>
              <a:rPr lang="en-US" sz="2400" dirty="0"/>
              <a:t>Biases</a:t>
            </a:r>
          </a:p>
          <a:p>
            <a:endParaRPr lang="en-US" sz="2400" dirty="0"/>
          </a:p>
          <a:p>
            <a:r>
              <a:rPr lang="en-US" sz="2400" dirty="0"/>
              <a:t>Response Rate</a:t>
            </a:r>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753736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807853" y="197568"/>
            <a:ext cx="6525900" cy="1325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3500"/>
              <a:buFont typeface="Arial"/>
              <a:buNone/>
            </a:pPr>
            <a:r>
              <a:rPr lang="en-US" sz="3200" dirty="0"/>
              <a:t>Approaches and Best Practices</a:t>
            </a:r>
            <a:endParaRPr sz="32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59272344-A0B4-0545-B166-328EA72DF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970" y="2171700"/>
            <a:ext cx="7886698" cy="3943349"/>
          </a:xfrm>
          <a:prstGeom prst="rect">
            <a:avLst/>
          </a:prstGeom>
        </p:spPr>
      </p:pic>
    </p:spTree>
    <p:extLst>
      <p:ext uri="{BB962C8B-B14F-4D97-AF65-F5344CB8AC3E}">
        <p14:creationId xmlns:p14="http://schemas.microsoft.com/office/powerpoint/2010/main" val="3508393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Best Practices</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Involve a methodologist or statistician from the start.</a:t>
            </a:r>
          </a:p>
          <a:p>
            <a:r>
              <a:rPr lang="en-US" sz="2400" dirty="0"/>
              <a:t>A pilot study will help detect problems</a:t>
            </a:r>
          </a:p>
          <a:p>
            <a:r>
              <a:rPr lang="en-US" sz="2400" dirty="0"/>
              <a:t>A validated instrument is a great start</a:t>
            </a:r>
          </a:p>
          <a:p>
            <a:r>
              <a:rPr lang="en-US" sz="2400" dirty="0"/>
              <a:t>Be mindful of the survey length</a:t>
            </a:r>
          </a:p>
          <a:p>
            <a:pPr marL="0" indent="0" algn="ctr">
              <a:buNone/>
            </a:pPr>
            <a:endParaRPr lang="en-US" sz="1800" dirty="0">
              <a:latin typeface="Calibri" panose="020F0502020204030204" pitchFamily="34" charset="0"/>
              <a:cs typeface="Calibri" panose="020F0502020204030204" pitchFamily="34" charset="0"/>
            </a:endParaRPr>
          </a:p>
          <a:p>
            <a:pPr marL="0" indent="0" algn="ctr">
              <a:buNone/>
            </a:pPr>
            <a:endParaRPr lang="en-US" sz="1800" dirty="0">
              <a:latin typeface="Calibri" panose="020F0502020204030204" pitchFamily="34" charset="0"/>
              <a:cs typeface="Calibri" panose="020F0502020204030204" pitchFamily="34" charset="0"/>
            </a:endParaRPr>
          </a:p>
          <a:p>
            <a:pPr marL="0" indent="0" algn="ctr">
              <a:buNone/>
            </a:pPr>
            <a:endParaRPr lang="en-US" sz="1800" dirty="0">
              <a:latin typeface="Calibri" panose="020F0502020204030204" pitchFamily="34" charset="0"/>
              <a:cs typeface="Calibri" panose="020F0502020204030204" pitchFamily="34" charset="0"/>
            </a:endParaRPr>
          </a:p>
          <a:p>
            <a:pPr marL="0" indent="0" algn="ctr">
              <a:buNone/>
            </a:pPr>
            <a:endParaRPr lang="en-US" sz="1800" dirty="0">
              <a:latin typeface="Calibri" panose="020F0502020204030204" pitchFamily="34" charset="0"/>
              <a:cs typeface="Calibri" panose="020F0502020204030204" pitchFamily="34" charset="0"/>
            </a:endParaRPr>
          </a:p>
          <a:p>
            <a:pPr marL="0" indent="0" algn="ctr">
              <a:buNone/>
            </a:pPr>
            <a:endParaRPr lang="en-US" sz="1800" dirty="0">
              <a:latin typeface="Calibri" panose="020F0502020204030204" pitchFamily="34" charset="0"/>
              <a:cs typeface="Calibri" panose="020F0502020204030204" pitchFamily="34" charset="0"/>
            </a:endParaRPr>
          </a:p>
          <a:p>
            <a:pPr marL="0" indent="0" algn="ctr">
              <a:buNone/>
            </a:pPr>
            <a:r>
              <a:rPr lang="en-US" sz="1800" dirty="0">
                <a:latin typeface="Calibri" panose="020F0502020204030204" pitchFamily="34" charset="0"/>
                <a:cs typeface="Calibri" panose="020F0502020204030204" pitchFamily="34" charset="0"/>
              </a:rPr>
              <a:t>Jones  et al, 2013; </a:t>
            </a:r>
            <a:r>
              <a:rPr lang="en-US" sz="1800" b="0" i="0" dirty="0">
                <a:effectLst/>
                <a:latin typeface="Calibri" panose="020F0502020204030204" pitchFamily="34" charset="0"/>
                <a:cs typeface="Calibri" panose="020F0502020204030204" pitchFamily="34" charset="0"/>
              </a:rPr>
              <a:t>Story DA, Tait AR. 2019</a:t>
            </a:r>
            <a:endParaRPr lang="en-US" sz="2800" dirty="0">
              <a:latin typeface="Calibri" panose="020F0502020204030204" pitchFamily="34" charset="0"/>
              <a:cs typeface="Calibri" panose="020F0502020204030204" pitchFamily="34" charset="0"/>
            </a:endParaRPr>
          </a:p>
          <a:p>
            <a:pPr marL="0" indent="0" algn="ctr">
              <a:buNone/>
            </a:pPr>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720492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Best Practices</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Maximize response rate </a:t>
            </a:r>
          </a:p>
          <a:p>
            <a:r>
              <a:rPr lang="en-US" sz="2400" dirty="0"/>
              <a:t>Right participants</a:t>
            </a:r>
          </a:p>
          <a:p>
            <a:r>
              <a:rPr lang="en-US" sz="2400" dirty="0"/>
              <a:t>Valid questions </a:t>
            </a:r>
          </a:p>
          <a:p>
            <a:r>
              <a:rPr lang="en-US" sz="2400" dirty="0"/>
              <a:t>Conclusions consistent with results</a:t>
            </a:r>
          </a:p>
          <a:p>
            <a:endParaRPr lang="en-US" sz="2400" dirty="0"/>
          </a:p>
          <a:p>
            <a:endParaRPr lang="en-US" sz="2400" dirty="0"/>
          </a:p>
          <a:p>
            <a:endParaRPr lang="en-US" sz="2400" dirty="0"/>
          </a:p>
          <a:p>
            <a:pPr marL="0" indent="0" algn="ctr">
              <a:buNone/>
            </a:pPr>
            <a:r>
              <a:rPr lang="en-US" sz="1800" dirty="0">
                <a:latin typeface="Calibri" panose="020F0502020204030204" pitchFamily="34" charset="0"/>
                <a:cs typeface="Calibri" panose="020F0502020204030204" pitchFamily="34" charset="0"/>
              </a:rPr>
              <a:t>Jones  et al, 2013; </a:t>
            </a:r>
            <a:r>
              <a:rPr lang="en-US" sz="1800" b="0" i="0" dirty="0">
                <a:effectLst/>
                <a:latin typeface="Calibri" panose="020F0502020204030204" pitchFamily="34" charset="0"/>
                <a:cs typeface="Calibri" panose="020F0502020204030204" pitchFamily="34" charset="0"/>
              </a:rPr>
              <a:t>Story DA, Tait AR. 2019</a:t>
            </a:r>
            <a:endParaRPr lang="en-US" sz="2800" dirty="0">
              <a:latin typeface="Calibri" panose="020F0502020204030204" pitchFamily="34" charset="0"/>
              <a:cs typeface="Calibri" panose="020F0502020204030204" pitchFamily="34" charset="0"/>
            </a:endParaRPr>
          </a:p>
          <a:p>
            <a:pPr marL="0" indent="0" algn="ctr">
              <a:buNone/>
            </a:pPr>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828561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F402-0017-4434-BB46-D067097CD35B}"/>
              </a:ext>
            </a:extLst>
          </p:cNvPr>
          <p:cNvSpPr>
            <a:spLocks noGrp="1"/>
          </p:cNvSpPr>
          <p:nvPr>
            <p:ph type="title"/>
          </p:nvPr>
        </p:nvSpPr>
        <p:spPr/>
        <p:txBody>
          <a:bodyPr>
            <a:normAutofit/>
          </a:bodyPr>
          <a:lstStyle/>
          <a:p>
            <a:r>
              <a:rPr lang="en-US" sz="3200" dirty="0"/>
              <a:t>Best Practices</a:t>
            </a:r>
          </a:p>
        </p:txBody>
      </p:sp>
      <p:graphicFrame>
        <p:nvGraphicFramePr>
          <p:cNvPr id="5" name="Content Placeholder 6">
            <a:extLst>
              <a:ext uri="{FF2B5EF4-FFF2-40B4-BE49-F238E27FC236}">
                <a16:creationId xmlns:a16="http://schemas.microsoft.com/office/drawing/2014/main" id="{C7B2B40D-C1E1-4E07-A639-48CBED6F6CE8}"/>
              </a:ext>
            </a:extLst>
          </p:cNvPr>
          <p:cNvGraphicFramePr>
            <a:graphicFrameLocks/>
          </p:cNvGraphicFramePr>
          <p:nvPr>
            <p:extLst>
              <p:ext uri="{D42A27DB-BD31-4B8C-83A1-F6EECF244321}">
                <p14:modId xmlns:p14="http://schemas.microsoft.com/office/powerpoint/2010/main" val="2848623365"/>
              </p:ext>
            </p:extLst>
          </p:nvPr>
        </p:nvGraphicFramePr>
        <p:xfrm>
          <a:off x="838200" y="1862929"/>
          <a:ext cx="76771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25;p17">
            <a:extLst>
              <a:ext uri="{FF2B5EF4-FFF2-40B4-BE49-F238E27FC236}">
                <a16:creationId xmlns:a16="http://schemas.microsoft.com/office/drawing/2014/main" id="{61C5D798-C61A-48C4-ADD9-4E6FBBB9CD4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7" name="Google Shape;78;p12">
            <a:extLst>
              <a:ext uri="{FF2B5EF4-FFF2-40B4-BE49-F238E27FC236}">
                <a16:creationId xmlns:a16="http://schemas.microsoft.com/office/drawing/2014/main" id="{595331A7-A1A2-EE47-95CC-D6FF755E46A7}"/>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29</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05185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marL="0" lvl="0" indent="0" algn="r" rtl="0">
                <a:lnSpc>
                  <a:spcPct val="100000"/>
                </a:lnSpc>
                <a:spcBef>
                  <a:spcPts val="0"/>
                </a:spcBef>
                <a:spcAft>
                  <a:spcPts val="0"/>
                </a:spcAft>
                <a:buClr>
                  <a:srgbClr val="000000"/>
                </a:buClr>
                <a:buSzPts val="1000"/>
                <a:buFont typeface="Arial"/>
                <a:buNone/>
              </a:pPr>
              <a:t>3</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4009345" y="1451998"/>
            <a:ext cx="4905632" cy="4893647"/>
          </a:xfrm>
          <a:prstGeom prst="rect">
            <a:avLst/>
          </a:prstGeom>
          <a:noFill/>
        </p:spPr>
        <p:txBody>
          <a:bodyPr wrap="square">
            <a:spAutoFit/>
          </a:bodyPr>
          <a:lstStyle/>
          <a:p>
            <a:pPr algn="ctr">
              <a:defRPr/>
            </a:pPr>
            <a:r>
              <a:rPr lang="en-US" sz="2400" dirty="0">
                <a:solidFill>
                  <a:srgbClr val="00B050"/>
                </a:solidFill>
                <a:latin typeface="Arial" panose="020B0604020202020204" pitchFamily="34" charset="0"/>
                <a:cs typeface="Arial" panose="020B0604020202020204" pitchFamily="34" charset="0"/>
              </a:rPr>
              <a:t>Grace Brannan, PhD</a:t>
            </a:r>
            <a:br>
              <a:rPr lang="en-US" sz="2400" dirty="0">
                <a:solidFill>
                  <a:srgbClr val="00B050"/>
                </a:solidFill>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GME QI and Research Consultant</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Partners Consulting Member</a:t>
            </a:r>
          </a:p>
          <a:p>
            <a:pPr algn="ctr">
              <a:defRPr/>
            </a:pPr>
            <a:endParaRPr lang="en-US" sz="1200" b="1" dirty="0">
              <a:latin typeface="+mn-lt"/>
            </a:endParaRPr>
          </a:p>
          <a:p>
            <a:pPr marL="285750" indent="-285750">
              <a:spcBef>
                <a:spcPts val="0"/>
              </a:spcBef>
              <a:spcAft>
                <a:spcPts val="0"/>
              </a:spcAft>
              <a:buClr>
                <a:srgbClr val="000000"/>
              </a:buClr>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15 years in GME Research and QI Leadership and </a:t>
            </a:r>
            <a:r>
              <a:rPr lang="en-US" sz="1600" b="0" dirty="0">
                <a:latin typeface="Arial" panose="020B0604020202020204" pitchFamily="34" charset="0"/>
                <a:cs typeface="Arial" panose="020B0604020202020204" pitchFamily="34" charset="0"/>
              </a:rPr>
              <a:t>3 decades in population-based research.</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indent="-285750">
              <a:buSzPct val="100000"/>
              <a:buFont typeface="Arial" panose="020B0604020202020204" pitchFamily="34" charset="0"/>
              <a:buChar char="•"/>
              <a:defRPr/>
            </a:pPr>
            <a:r>
              <a:rPr lang="en-US" sz="1600" b="0" dirty="0">
                <a:solidFill>
                  <a:srgbClr val="000000"/>
                </a:solidFill>
                <a:latin typeface="Arial" panose="020B0604020202020204" pitchFamily="34" charset="0"/>
                <a:ea typeface="Arial"/>
                <a:cs typeface="Arial" panose="020B0604020202020204" pitchFamily="34" charset="0"/>
                <a:sym typeface="Arial"/>
              </a:rPr>
              <a:t>Seasoned in setting QI and Research Strategy.</a:t>
            </a:r>
            <a:br>
              <a:rPr lang="en-US" sz="1600" b="0" dirty="0">
                <a:latin typeface="Arial" panose="020B0604020202020204" pitchFamily="34" charset="0"/>
                <a:cs typeface="Arial" panose="020B0604020202020204" pitchFamily="34" charset="0"/>
              </a:rPr>
            </a:b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ACGME success in QI and scholarly requirements for multiple residencies.</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Experienced in making research doable and feasible.</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Focused on high value care, patient safety, embedding GME scholarly activities in hospital initiatives. </a:t>
            </a:r>
          </a:p>
          <a:p>
            <a:pPr>
              <a:defRPr/>
            </a:pPr>
            <a:endParaRPr lang="en-US" sz="1600" b="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CB82CB3-2B28-4E43-A8C1-6A247D1D8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2" y="2107029"/>
            <a:ext cx="2632507" cy="3063281"/>
          </a:xfrm>
          <a:prstGeom prst="rect">
            <a:avLst/>
          </a:prstGeom>
        </p:spPr>
      </p:pic>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Introducing Your Presenter…</a:t>
            </a:r>
            <a:endParaRPr lang="en-US" dirty="0"/>
          </a:p>
        </p:txBody>
      </p:sp>
    </p:spTree>
    <p:extLst>
      <p:ext uri="{BB962C8B-B14F-4D97-AF65-F5344CB8AC3E}">
        <p14:creationId xmlns:p14="http://schemas.microsoft.com/office/powerpoint/2010/main" val="94769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3BCC-8579-46D7-8729-73B113C4F7E7}"/>
              </a:ext>
            </a:extLst>
          </p:cNvPr>
          <p:cNvSpPr>
            <a:spLocks noGrp="1"/>
          </p:cNvSpPr>
          <p:nvPr>
            <p:ph type="title"/>
          </p:nvPr>
        </p:nvSpPr>
        <p:spPr>
          <a:xfrm>
            <a:off x="3742006" y="219315"/>
            <a:ext cx="4820445" cy="1325563"/>
          </a:xfrm>
        </p:spPr>
        <p:txBody>
          <a:bodyPr/>
          <a:lstStyle/>
          <a:p>
            <a:r>
              <a:rPr lang="en-US" dirty="0"/>
              <a:t>Key Take-Away</a:t>
            </a:r>
          </a:p>
        </p:txBody>
      </p:sp>
      <p:pic>
        <p:nvPicPr>
          <p:cNvPr id="10" name="Graphic 9" descr="Key">
            <a:extLst>
              <a:ext uri="{FF2B5EF4-FFF2-40B4-BE49-F238E27FC236}">
                <a16:creationId xmlns:a16="http://schemas.microsoft.com/office/drawing/2014/main" id="{E8CAC952-0CD6-4440-9A82-0760117867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231636" y="261960"/>
            <a:ext cx="1457326" cy="1400175"/>
          </a:xfrm>
          <a:prstGeom prst="rect">
            <a:avLst/>
          </a:prstGeom>
          <a:scene3d>
            <a:camera prst="orthographicFront">
              <a:rot lat="300000" lon="0" rev="0"/>
            </a:camera>
            <a:lightRig rig="threePt" dir="t"/>
          </a:scene3d>
          <a:sp3d prstMaterial="matte"/>
        </p:spPr>
      </p:pic>
      <p:sp>
        <p:nvSpPr>
          <p:cNvPr id="5" name="Google Shape;77;p12">
            <a:extLst>
              <a:ext uri="{FF2B5EF4-FFF2-40B4-BE49-F238E27FC236}">
                <a16:creationId xmlns:a16="http://schemas.microsoft.com/office/drawing/2014/main" id="{44573AB2-C16F-F54B-9F47-DAD40231DF58}"/>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CC5AA683-9AF7-B241-B33E-A71B3724D63D}"/>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30</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4" name="Explosion: 14 Points 3">
            <a:extLst>
              <a:ext uri="{FF2B5EF4-FFF2-40B4-BE49-F238E27FC236}">
                <a16:creationId xmlns:a16="http://schemas.microsoft.com/office/drawing/2014/main" id="{6FE81425-7E33-4891-8560-0593D50DD7F4}"/>
              </a:ext>
            </a:extLst>
          </p:cNvPr>
          <p:cNvSpPr/>
          <p:nvPr/>
        </p:nvSpPr>
        <p:spPr>
          <a:xfrm>
            <a:off x="586316" y="1285234"/>
            <a:ext cx="8151283" cy="4528544"/>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99BA783-A7FA-4ECD-A5AC-9BBCB6E9B4AE}"/>
              </a:ext>
            </a:extLst>
          </p:cNvPr>
          <p:cNvSpPr txBox="1"/>
          <p:nvPr/>
        </p:nvSpPr>
        <p:spPr>
          <a:xfrm>
            <a:off x="2604964" y="2687870"/>
            <a:ext cx="3714192" cy="2246769"/>
          </a:xfrm>
          <a:prstGeom prst="rect">
            <a:avLst/>
          </a:prstGeom>
          <a:noFill/>
        </p:spPr>
        <p:txBody>
          <a:bodyPr wrap="square" rtlCol="0">
            <a:spAutoFit/>
          </a:bodyPr>
          <a:lstStyle/>
          <a:p>
            <a:pPr algn="ctr"/>
            <a:r>
              <a:rPr lang="en-US" i="1" dirty="0">
                <a:latin typeface="+mn-lt"/>
              </a:rPr>
              <a:t>Survey research, when done properly, could provide a relatively easy and inexpensive way to gather data and information and produce a scholarly outcome.</a:t>
            </a:r>
          </a:p>
        </p:txBody>
      </p:sp>
    </p:spTree>
    <p:extLst>
      <p:ext uri="{BB962C8B-B14F-4D97-AF65-F5344CB8AC3E}">
        <p14:creationId xmlns:p14="http://schemas.microsoft.com/office/powerpoint/2010/main" val="2210505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References</a:t>
            </a:r>
            <a:endParaRPr dirty="0"/>
          </a:p>
        </p:txBody>
      </p:sp>
      <p:sp>
        <p:nvSpPr>
          <p:cNvPr id="72" name="Google Shape;72;p2"/>
          <p:cNvSpPr txBox="1">
            <a:spLocks noGrp="1"/>
          </p:cNvSpPr>
          <p:nvPr>
            <p:ph type="body" idx="1"/>
          </p:nvPr>
        </p:nvSpPr>
        <p:spPr>
          <a:xfrm>
            <a:off x="628544" y="1602997"/>
            <a:ext cx="7886700" cy="1325701"/>
          </a:xfrm>
          <a:prstGeom prst="rect">
            <a:avLst/>
          </a:prstGeom>
          <a:noFill/>
          <a:ln>
            <a:noFill/>
          </a:ln>
        </p:spPr>
        <p:txBody>
          <a:bodyPr spcFirstLastPara="1" wrap="square" lIns="91425" tIns="91425" rIns="91425" bIns="91425" anchor="t" anchorCtr="0">
            <a:noAutofit/>
          </a:bodyPr>
          <a:lstStyle/>
          <a:p>
            <a:r>
              <a:rPr lang="en-US" sz="1200" b="0" dirty="0">
                <a:latin typeface="+mn-lt"/>
              </a:rPr>
              <a:t>Boynton PM, Greenhalgh T. Selecting, designing, and developing your questionnaire. BMJ. 2004 May 29;328(7451):1312-5. doi: 10.1136/bmj.328.7451.1312. PMID: 15166072; PMCID: PMC420179.</a:t>
            </a:r>
          </a:p>
          <a:p>
            <a:r>
              <a:rPr lang="en-US" sz="1200" dirty="0">
                <a:latin typeface="+mn-lt"/>
              </a:rPr>
              <a:t>Gaur PS, Zimba O, Agarwal V, Gupta L. Reporting Survey Based Studies - a Primer for Authors. J Korean Med Sci. 2020 Nov 23;35(45):e398. </a:t>
            </a:r>
            <a:r>
              <a:rPr lang="en-US" sz="1200" dirty="0" err="1">
                <a:latin typeface="+mn-lt"/>
              </a:rPr>
              <a:t>doi</a:t>
            </a:r>
            <a:r>
              <a:rPr lang="en-US" sz="1200" dirty="0">
                <a:latin typeface="+mn-lt"/>
              </a:rPr>
              <a:t>: 10.3346/jkms.2020.35.e398. PMID: 33230988; PMCID: PMC7683244.</a:t>
            </a:r>
          </a:p>
          <a:p>
            <a:r>
              <a:rPr lang="en-US" sz="1200" dirty="0">
                <a:latin typeface="+mn-lt"/>
              </a:rPr>
              <a:t>Story DA, Tait AR. Survey Research. Anesthesiology. 2019 Feb;130(2):192-202. </a:t>
            </a:r>
            <a:r>
              <a:rPr lang="en-US" sz="1200" dirty="0" err="1">
                <a:latin typeface="+mn-lt"/>
              </a:rPr>
              <a:t>doi</a:t>
            </a:r>
            <a:r>
              <a:rPr lang="en-US" sz="1200" dirty="0">
                <a:latin typeface="+mn-lt"/>
              </a:rPr>
              <a:t>: 10.1097/ALN.0000000000002436. PMID: 30688782.</a:t>
            </a:r>
          </a:p>
          <a:p>
            <a:r>
              <a:rPr lang="en-US" sz="1200" dirty="0">
                <a:latin typeface="+mn-lt"/>
              </a:rPr>
              <a:t>Brannan, G. D., </a:t>
            </a:r>
            <a:r>
              <a:rPr lang="en-US" sz="1200" dirty="0" err="1">
                <a:latin typeface="+mn-lt"/>
              </a:rPr>
              <a:t>Dogbey</a:t>
            </a:r>
            <a:r>
              <a:rPr lang="en-US" sz="1200" dirty="0">
                <a:latin typeface="+mn-lt"/>
              </a:rPr>
              <a:t>, G., and </a:t>
            </a:r>
            <a:r>
              <a:rPr lang="en-US" sz="1200" dirty="0" err="1">
                <a:latin typeface="+mn-lt"/>
              </a:rPr>
              <a:t>McCament</a:t>
            </a:r>
            <a:r>
              <a:rPr lang="en-US" sz="1200" dirty="0">
                <a:latin typeface="+mn-lt"/>
              </a:rPr>
              <a:t>, C.L. 2012. A psychometric analysis of research perceptions in osteopathic medical education. Medical Science Educator. 22(3S):151-61.</a:t>
            </a:r>
          </a:p>
          <a:p>
            <a:endParaRPr lang="en-US" sz="1200" dirty="0">
              <a:latin typeface="+mn-lt"/>
            </a:endParaRPr>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31</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660797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86406"/>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br>
              <a:rPr lang="en-US" altLang="en-US" sz="1400" b="0" dirty="0">
                <a:solidFill>
                  <a:prstClr val="black"/>
                </a:solidFill>
                <a:latin typeface="+mn-lt"/>
                <a:ea typeface=""/>
                <a:cs typeface="Arial" panose="020B0604020202020204" pitchFamily="34" charset="0"/>
              </a:rPr>
            </a:br>
            <a:r>
              <a:rPr lang="en-US" sz="1400" dirty="0">
                <a:latin typeface="+mn-lt"/>
              </a:rPr>
              <a:t>      </a:t>
            </a: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          GME Grants and Funding Sources</a:t>
            </a:r>
          </a:p>
          <a:p>
            <a:pPr algn="ctr">
              <a:defRPr/>
            </a:pPr>
            <a:r>
              <a:rPr lang="en-US" altLang="en-US" sz="1400" b="0" dirty="0">
                <a:solidFill>
                  <a:prstClr val="black"/>
                </a:solidFill>
                <a:latin typeface="+mn-lt"/>
                <a:ea typeface=""/>
                <a:cs typeface="Arial" panose="020B0604020202020204" pitchFamily="34" charset="0"/>
              </a:rPr>
              <a:t>         Tuesday, July 13,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defRPr/>
            </a:pPr>
            <a:r>
              <a:rPr lang="en-US" sz="1400" dirty="0">
                <a:latin typeface="+mn-lt"/>
              </a:rPr>
              <a:t>       ADS Update 2021</a:t>
            </a:r>
            <a:br>
              <a:rPr lang="en-US" sz="1400" dirty="0">
                <a:latin typeface="+mn-lt"/>
              </a:rPr>
            </a:br>
            <a:r>
              <a:rPr lang="en-US" altLang="en-US" sz="1400" b="0" dirty="0">
                <a:solidFill>
                  <a:prstClr val="black"/>
                </a:solidFill>
                <a:latin typeface="+mn-lt"/>
                <a:ea typeface=""/>
                <a:cs typeface="Arial" panose="020B0604020202020204" pitchFamily="34" charset="0"/>
              </a:rPr>
              <a:t>Thursday, July 29,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r>
              <a:rPr lang="en-US" altLang="en-US" sz="1400" b="0" dirty="0">
                <a:solidFill>
                  <a:prstClr val="black"/>
                </a:solidFill>
                <a:latin typeface="+mn-lt"/>
                <a:ea typeface=""/>
                <a:cs typeface="Arial" panose="020B0604020202020204" pitchFamily="34" charset="0"/>
              </a:rPr>
              <a:t>  </a:t>
            </a:r>
          </a:p>
          <a:p>
            <a:pPr algn="ctr">
              <a:lnSpc>
                <a:spcPct val="80000"/>
              </a:lnSpc>
              <a:defRPr/>
            </a:pPr>
            <a:r>
              <a:rPr lang="en-US" sz="1400" dirty="0">
                <a:latin typeface="+mn-lt"/>
              </a:rPr>
              <a:t>      Site Visits – What to Expect in 2021</a:t>
            </a:r>
            <a:br>
              <a:rPr lang="en-US" sz="1400" dirty="0">
                <a:latin typeface="+mn-lt"/>
              </a:rPr>
            </a:br>
            <a:r>
              <a:rPr lang="en-US" altLang="en-US" sz="1400" b="0" dirty="0">
                <a:solidFill>
                  <a:prstClr val="black"/>
                </a:solidFill>
                <a:latin typeface="+mn-lt"/>
                <a:ea typeface=""/>
                <a:cs typeface="Arial" panose="020B0604020202020204" pitchFamily="34" charset="0"/>
              </a:rPr>
              <a:t>Thursday, August 12,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         Holistic Review</a:t>
            </a:r>
            <a:br>
              <a:rPr lang="en-US" sz="1400" dirty="0">
                <a:latin typeface="+mn-lt"/>
              </a:rPr>
            </a:br>
            <a:r>
              <a:rPr lang="en-US" altLang="en-US" sz="1400" b="0" dirty="0">
                <a:solidFill>
                  <a:prstClr val="black"/>
                </a:solidFill>
                <a:latin typeface="+mn-lt"/>
                <a:ea typeface=""/>
                <a:cs typeface="Arial" panose="020B0604020202020204" pitchFamily="34" charset="0"/>
              </a:rPr>
              <a:t>Thursday, August 26,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r>
              <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rPr>
              <a:t> </a:t>
            </a: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32</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4708981"/>
          </a:xfrm>
          <a:prstGeom prst="rect">
            <a:avLst/>
          </a:prstGeom>
          <a:noFill/>
        </p:spPr>
        <p:txBody>
          <a:bodyPr wrap="square" rtlCol="0">
            <a:spAutoFit/>
          </a:bodyPr>
          <a:lstStyle/>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Impactful AIR &amp; APE – Bridging Data &amp; Action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GMEC Checkups – QIPS Edition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ACGME Surveys – What Now?</a:t>
            </a:r>
          </a:p>
          <a:p>
            <a:pPr algn="ctr"/>
            <a:endParaRPr lang="en-US" sz="1200" dirty="0">
              <a:solidFill>
                <a:srgbClr val="0070C0"/>
              </a:solidFill>
              <a:latin typeface="+mn-lt"/>
            </a:endParaRPr>
          </a:p>
          <a:p>
            <a:pPr algn="ctr"/>
            <a:r>
              <a:rPr lang="en-US" sz="1200" dirty="0">
                <a:solidFill>
                  <a:srgbClr val="0070C0"/>
                </a:solidFill>
                <a:latin typeface="+mn-lt"/>
              </a:rPr>
              <a:t>Other Approaches to CCC &amp; Evaluation</a:t>
            </a:r>
          </a:p>
          <a:p>
            <a:pPr algn="ctr"/>
            <a:endParaRPr lang="en-US" sz="1200" dirty="0">
              <a:solidFill>
                <a:srgbClr val="0070C0"/>
              </a:solidFill>
              <a:latin typeface="+mn-lt"/>
            </a:endParaRPr>
          </a:p>
          <a:p>
            <a:pPr algn="ctr"/>
            <a:r>
              <a:rPr lang="en-US" sz="1200" dirty="0">
                <a:solidFill>
                  <a:srgbClr val="0070C0"/>
                </a:solidFill>
                <a:latin typeface="+mn-lt"/>
              </a:rPr>
              <a:t>Lessons Learned from the Pandemic: Planning for the Next Disaster</a:t>
            </a:r>
          </a:p>
          <a:p>
            <a:pPr algn="ctr"/>
            <a:endParaRPr lang="en-US" sz="1200" dirty="0">
              <a:solidFill>
                <a:srgbClr val="0070C0"/>
              </a:solidFill>
              <a:latin typeface="+mn-lt"/>
            </a:endParaRPr>
          </a:p>
          <a:p>
            <a:pPr algn="ctr"/>
            <a:r>
              <a:rPr lang="en-US" sz="1200" dirty="0">
                <a:solidFill>
                  <a:srgbClr val="0070C0"/>
                </a:solidFill>
                <a:latin typeface="+mn-lt"/>
              </a:rPr>
              <a:t>Ask Partners – Spring Freebie</a:t>
            </a:r>
          </a:p>
          <a:p>
            <a:pPr algn="ctr"/>
            <a:endParaRPr lang="en-US" sz="1200" dirty="0">
              <a:solidFill>
                <a:srgbClr val="0070C0"/>
              </a:solidFill>
              <a:latin typeface="+mn-lt"/>
            </a:endParaRPr>
          </a:p>
          <a:p>
            <a:pPr algn="ctr"/>
            <a:r>
              <a:rPr lang="en-US" sz="1200" dirty="0">
                <a:solidFill>
                  <a:srgbClr val="0070C0"/>
                </a:solidFill>
                <a:latin typeface="+mn-lt"/>
              </a:rPr>
              <a:t>Digging for Data Part 3 </a:t>
            </a:r>
          </a:p>
          <a:p>
            <a:pPr algn="ctr"/>
            <a:endParaRPr lang="en-US" sz="1200" dirty="0">
              <a:solidFill>
                <a:srgbClr val="0070C0"/>
              </a:solidFill>
              <a:latin typeface="+mn-lt"/>
            </a:endParaRPr>
          </a:p>
          <a:p>
            <a:pPr algn="ctr"/>
            <a:r>
              <a:rPr lang="en-US" sz="1200" dirty="0">
                <a:solidFill>
                  <a:srgbClr val="0070C0"/>
                </a:solidFill>
                <a:latin typeface="+mn-lt"/>
              </a:rPr>
              <a:t>How to Maximize Virtual Learning Part 2 </a:t>
            </a:r>
          </a:p>
          <a:p>
            <a:pPr algn="ctr"/>
            <a:endParaRPr lang="en-US" sz="1200" dirty="0">
              <a:solidFill>
                <a:srgbClr val="0070C0"/>
              </a:solidFill>
              <a:latin typeface="+mn-lt"/>
            </a:endParaRPr>
          </a:p>
          <a:p>
            <a:pPr algn="ctr"/>
            <a:r>
              <a:rPr lang="en-US" sz="1200" dirty="0">
                <a:solidFill>
                  <a:srgbClr val="0070C0"/>
                </a:solidFill>
                <a:latin typeface="+mn-lt"/>
              </a:rPr>
              <a:t>Scholarly Work in Pandemic Times </a:t>
            </a:r>
          </a:p>
          <a:p>
            <a:pPr algn="ctr"/>
            <a:endParaRPr lang="en-US" sz="1200" dirty="0">
              <a:solidFill>
                <a:srgbClr val="0070C0"/>
              </a:solidFill>
              <a:latin typeface="+mn-lt"/>
            </a:endParaRPr>
          </a:p>
          <a:p>
            <a:pPr algn="ctr"/>
            <a:r>
              <a:rPr lang="en-US" sz="1200" dirty="0">
                <a:solidFill>
                  <a:srgbClr val="0070C0"/>
                </a:solidFill>
                <a:latin typeface="+mn-lt"/>
              </a:rPr>
              <a:t>How to Maximize Virtual Learning Par 1 </a:t>
            </a:r>
          </a:p>
          <a:p>
            <a:pPr algn="ctr"/>
            <a:endParaRPr lang="en-US" sz="1200" dirty="0">
              <a:solidFill>
                <a:srgbClr val="0070C0"/>
              </a:solidFill>
              <a:latin typeface="+mn-lt"/>
            </a:endParaRPr>
          </a:p>
          <a:p>
            <a:pPr algn="ctr"/>
            <a:r>
              <a:rPr lang="en-US" sz="1200" dirty="0">
                <a:solidFill>
                  <a:srgbClr val="0070C0"/>
                </a:solidFill>
                <a:latin typeface="+mn-lt"/>
              </a:rPr>
              <a:t>Quality Improvement in GME: 5 years later</a:t>
            </a:r>
          </a:p>
          <a:p>
            <a:pPr algn="ctr"/>
            <a:endParaRPr lang="en-US" sz="1200" dirty="0">
              <a:solidFill>
                <a:srgbClr val="0070C0"/>
              </a:solidFill>
              <a:latin typeface="+mn-lt"/>
            </a:endParaRPr>
          </a:p>
          <a:p>
            <a:pPr algn="ctr"/>
            <a:r>
              <a:rPr lang="en-US" sz="1200" dirty="0">
                <a:solidFill>
                  <a:srgbClr val="0070C0"/>
                </a:solidFill>
                <a:latin typeface="+mn-lt"/>
              </a:rPr>
              <a:t>How to Manage A Virtual Site Visit </a:t>
            </a: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2021</a:t>
            </a:r>
          </a:p>
        </p:txBody>
      </p:sp>
    </p:spTree>
    <p:custDataLst>
      <p:tags r:id="rId1"/>
    </p:custDataLst>
    <p:extLst>
      <p:ext uri="{BB962C8B-B14F-4D97-AF65-F5344CB8AC3E}">
        <p14:creationId xmlns:p14="http://schemas.microsoft.com/office/powerpoint/2010/main" val="1904785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7D689D8-EB33-814E-AEB2-95BE0FBFAF9F}"/>
              </a:ext>
            </a:extLst>
          </p:cNvPr>
          <p:cNvSpPr>
            <a:spLocks noGrp="1"/>
          </p:cNvSpPr>
          <p:nvPr>
            <p:ph type="title"/>
          </p:nvPr>
        </p:nvSpPr>
        <p:spPr>
          <a:xfrm>
            <a:off x="0" y="2344187"/>
            <a:ext cx="9144000" cy="1325563"/>
          </a:xfrm>
        </p:spPr>
        <p:txBody>
          <a:bodyPr/>
          <a:lstStyle/>
          <a:p>
            <a:pPr algn="ctr"/>
            <a:r>
              <a:rPr lang="en-US" i="1" dirty="0"/>
              <a:t>Thank You!</a:t>
            </a:r>
          </a:p>
        </p:txBody>
      </p:sp>
      <p:sp>
        <p:nvSpPr>
          <p:cNvPr id="3" name="Google Shape;77;p12">
            <a:extLst>
              <a:ext uri="{FF2B5EF4-FFF2-40B4-BE49-F238E27FC236}">
                <a16:creationId xmlns:a16="http://schemas.microsoft.com/office/drawing/2014/main" id="{678A45F9-366D-0944-BAF7-88506D727E58}"/>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4" name="Google Shape;78;p12">
            <a:extLst>
              <a:ext uri="{FF2B5EF4-FFF2-40B4-BE49-F238E27FC236}">
                <a16:creationId xmlns:a16="http://schemas.microsoft.com/office/drawing/2014/main" id="{204A1DA2-F6F1-9742-ADDE-B72262004E14}"/>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33</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265470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a:xfrm>
            <a:off x="7992532" y="6433131"/>
            <a:ext cx="522817" cy="365125"/>
          </a:xfrm>
        </p:spPr>
        <p:txBody>
          <a:bodyPr/>
          <a:lstStyle/>
          <a:p>
            <a:pPr>
              <a:defRPr/>
            </a:pPr>
            <a:fld id="{6AD68910-38FE-C240-95D4-C063CA8D3DE6}" type="slidenum">
              <a:rPr lang="en-US" altLang="en-US" smtClean="0"/>
              <a:pPr>
                <a:defRPr/>
              </a:pPr>
              <a:t>34</a:t>
            </a:fld>
            <a:endParaRPr lang="en-US" altLang="en-US" dirty="0"/>
          </a:p>
        </p:txBody>
      </p:sp>
      <p:pic>
        <p:nvPicPr>
          <p:cNvPr id="6" name="Picture 3">
            <a:extLst>
              <a:ext uri="{FF2B5EF4-FFF2-40B4-BE49-F238E27FC236}">
                <a16:creationId xmlns:a16="http://schemas.microsoft.com/office/drawing/2014/main" id="{33CDE63F-8254-C349-8236-48B0174E13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42E7CFA8-C95E-6942-B725-C18C0A8296C0}"/>
              </a:ext>
            </a:extLst>
          </p:cNvPr>
          <p:cNvSpPr txBox="1">
            <a:spLocks noChangeArrowheads="1"/>
          </p:cNvSpPr>
          <p:nvPr/>
        </p:nvSpPr>
        <p:spPr>
          <a:xfrm>
            <a:off x="838200" y="2146300"/>
            <a:ext cx="7677150" cy="38029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Arial" panose="020B0604020202020204" pitchFamily="34" charset="0"/>
              <a:buNone/>
              <a:defRPr/>
            </a:pPr>
            <a:r>
              <a:rPr lang="en-US" sz="2000" b="1" dirty="0"/>
              <a:t>    </a:t>
            </a:r>
            <a:r>
              <a:rPr lang="en-US" sz="2000" b="0" dirty="0"/>
              <a:t>Partners in Medical Education, Inc. provides comprehensive consulting services to the GME community.  </a:t>
            </a:r>
          </a:p>
          <a:p>
            <a:pPr algn="ctr" fontAlgn="auto">
              <a:lnSpc>
                <a:spcPct val="80000"/>
              </a:lnSpc>
              <a:spcAft>
                <a:spcPts val="0"/>
              </a:spcAft>
              <a:buFont typeface="Arial" panose="020B0604020202020204" pitchFamily="34" charset="0"/>
              <a:buNone/>
              <a:defRPr/>
            </a:pPr>
            <a:br>
              <a:rPr lang="en-US" sz="2000" b="0" dirty="0"/>
            </a:br>
            <a:br>
              <a:rPr lang="en-US" sz="2000" b="0" dirty="0"/>
            </a:br>
            <a:r>
              <a:rPr lang="en-US" b="1" dirty="0"/>
              <a:t>Partners in Medical Education</a:t>
            </a:r>
          </a:p>
          <a:p>
            <a:pPr algn="ctr" fontAlgn="auto">
              <a:lnSpc>
                <a:spcPct val="80000"/>
              </a:lnSpc>
              <a:spcAft>
                <a:spcPts val="0"/>
              </a:spcAft>
              <a:buFont typeface="Arial" panose="020B0604020202020204" pitchFamily="34" charset="0"/>
              <a:buNone/>
              <a:defRPr/>
            </a:pPr>
            <a:r>
              <a:rPr lang="en-US" sz="2000" b="0" dirty="0"/>
              <a:t>724-864-7320  |  </a:t>
            </a:r>
            <a:r>
              <a:rPr lang="en-US" sz="2000" b="0" dirty="0">
                <a:solidFill>
                  <a:srgbClr val="FF0000"/>
                </a:solidFill>
                <a:hlinkClick r:id="rId4"/>
              </a:rPr>
              <a:t>info@PartnersInMedEd.com</a:t>
            </a:r>
            <a:endParaRPr lang="en-US" sz="2000" b="0" dirty="0">
              <a:solidFill>
                <a:srgbClr val="FF0000"/>
              </a:solidFill>
            </a:endParaRPr>
          </a:p>
          <a:p>
            <a:pPr algn="ctr" fontAlgn="auto">
              <a:lnSpc>
                <a:spcPct val="80000"/>
              </a:lnSpc>
              <a:spcAft>
                <a:spcPts val="0"/>
              </a:spcAft>
              <a:buFont typeface="Wingdings" pitchFamily="2" charset="2"/>
              <a:buNone/>
              <a:defRPr/>
            </a:pPr>
            <a:endParaRPr lang="en-US" sz="2000" b="1" dirty="0"/>
          </a:p>
          <a:p>
            <a:pPr algn="ctr" fontAlgn="auto">
              <a:lnSpc>
                <a:spcPct val="80000"/>
              </a:lnSpc>
              <a:spcAft>
                <a:spcPts val="0"/>
              </a:spcAft>
              <a:buFont typeface="Arial" panose="020B0604020202020204" pitchFamily="34" charset="0"/>
              <a:buNone/>
              <a:defRPr/>
            </a:pPr>
            <a:r>
              <a:rPr lang="en-US" sz="2400" b="1" dirty="0"/>
              <a:t>Grace Brannan, PhD</a:t>
            </a:r>
          </a:p>
          <a:p>
            <a:pPr algn="ctr" fontAlgn="auto">
              <a:lnSpc>
                <a:spcPct val="80000"/>
              </a:lnSpc>
              <a:spcAft>
                <a:spcPts val="0"/>
              </a:spcAft>
              <a:buFont typeface="Arial" panose="020B0604020202020204" pitchFamily="34" charset="0"/>
              <a:buNone/>
              <a:defRPr/>
            </a:pPr>
            <a:r>
              <a:rPr lang="en-US" sz="2400" b="0" dirty="0"/>
              <a:t>  </a:t>
            </a:r>
            <a:r>
              <a:rPr lang="en-US" sz="2000" b="0" dirty="0">
                <a:hlinkClick r:id="rId5"/>
              </a:rPr>
              <a:t>gdbconsulting@outlook.com</a:t>
            </a:r>
            <a:endParaRPr lang="en-US" sz="2000" b="0" dirty="0"/>
          </a:p>
          <a:p>
            <a:pPr algn="ctr" fontAlgn="auto">
              <a:lnSpc>
                <a:spcPct val="80000"/>
              </a:lnSpc>
              <a:spcAft>
                <a:spcPts val="0"/>
              </a:spcAft>
              <a:buFont typeface="Arial" panose="020B0604020202020204" pitchFamily="34" charset="0"/>
              <a:buNone/>
              <a:defRPr/>
            </a:pPr>
            <a:endParaRPr lang="en-US" sz="2200" b="0" dirty="0"/>
          </a:p>
          <a:p>
            <a:pPr algn="ctr" fontAlgn="auto">
              <a:lnSpc>
                <a:spcPct val="80000"/>
              </a:lnSpc>
              <a:spcAft>
                <a:spcPts val="0"/>
              </a:spcAft>
              <a:buFont typeface="Arial" panose="020B0604020202020204" pitchFamily="34" charset="0"/>
              <a:buNone/>
              <a:defRPr/>
            </a:pPr>
            <a:r>
              <a:rPr lang="en-US" sz="1800" b="1" dirty="0"/>
              <a:t>www.PartnersInMedEd.com</a:t>
            </a:r>
            <a:endParaRPr lang="en-US" sz="2400" b="1" dirty="0"/>
          </a:p>
          <a:p>
            <a:pPr fontAlgn="auto">
              <a:lnSpc>
                <a:spcPct val="80000"/>
              </a:lnSpc>
              <a:spcAft>
                <a:spcPts val="0"/>
              </a:spcAft>
              <a:buFont typeface="Wingdings" pitchFamily="2" charset="2"/>
              <a:buNone/>
              <a:defRPr/>
            </a:pPr>
            <a:endParaRPr lang="en-US" b="1" dirty="0"/>
          </a:p>
        </p:txBody>
      </p:sp>
    </p:spTree>
    <p:extLst>
      <p:ext uri="{BB962C8B-B14F-4D97-AF65-F5344CB8AC3E}">
        <p14:creationId xmlns:p14="http://schemas.microsoft.com/office/powerpoint/2010/main" val="26205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Learning Objectives</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pPr marL="63500" marR="0" lvl="0" indent="0" algn="l" rtl="0">
              <a:lnSpc>
                <a:spcPct val="90000"/>
              </a:lnSpc>
              <a:spcBef>
                <a:spcPts val="1000"/>
              </a:spcBef>
              <a:spcAft>
                <a:spcPts val="0"/>
              </a:spcAft>
              <a:buClr>
                <a:schemeClr val="dk1"/>
              </a:buClr>
              <a:buSzPts val="2600"/>
              <a:buNone/>
            </a:pPr>
            <a:r>
              <a:rPr lang="en-US" sz="2400" dirty="0"/>
              <a:t>At the end of the session, participants will learn about:</a:t>
            </a:r>
          </a:p>
          <a:p>
            <a:pPr marL="406400" marR="0" lvl="0" indent="-342900" algn="l" rtl="0">
              <a:lnSpc>
                <a:spcPct val="90000"/>
              </a:lnSpc>
              <a:spcBef>
                <a:spcPts val="1000"/>
              </a:spcBef>
              <a:spcAft>
                <a:spcPts val="0"/>
              </a:spcAft>
              <a:buClr>
                <a:schemeClr val="dk1"/>
              </a:buClr>
              <a:buSzPts val="2600"/>
            </a:pPr>
            <a:endParaRPr lang="en-US" sz="2400" dirty="0"/>
          </a:p>
          <a:p>
            <a:pPr marL="457200" indent="-393700">
              <a:buClr>
                <a:schemeClr val="dk1"/>
              </a:buClr>
              <a:buSzPts val="2600"/>
              <a:buFont typeface="Arial"/>
              <a:buChar char="•"/>
            </a:pPr>
            <a:r>
              <a:rPr lang="en-US" sz="2400" dirty="0"/>
              <a:t>Survey research description and its application</a:t>
            </a:r>
          </a:p>
          <a:p>
            <a:pPr marL="457200" indent="-393700">
              <a:buClr>
                <a:schemeClr val="dk1"/>
              </a:buClr>
              <a:buSzPts val="2600"/>
              <a:buFont typeface="Arial"/>
              <a:buChar char="•"/>
            </a:pPr>
            <a:r>
              <a:rPr lang="en-US" sz="2400" dirty="0"/>
              <a:t>The basics of survey research</a:t>
            </a:r>
          </a:p>
          <a:p>
            <a:pPr marL="457200" indent="-393700">
              <a:buClr>
                <a:schemeClr val="dk1"/>
              </a:buClr>
              <a:buSzPts val="2600"/>
              <a:buFont typeface="Arial"/>
              <a:buChar char="•"/>
            </a:pPr>
            <a:r>
              <a:rPr lang="en-US" sz="2400" dirty="0"/>
              <a:t>Challenges with surveys</a:t>
            </a:r>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sz="2400" dirty="0"/>
          </a:p>
        </p:txBody>
      </p:sp>
      <p:pic>
        <p:nvPicPr>
          <p:cNvPr id="73" name="Google Shape;73;p2" descr="http://www.legaltells.com/blog/wp-content/uploads/2011/06/Consistency.jpg"/>
          <p:cNvPicPr preferRelativeResize="0"/>
          <p:nvPr/>
        </p:nvPicPr>
        <p:blipFill rotWithShape="1">
          <a:blip r:embed="rId3">
            <a:alphaModFix/>
          </a:blip>
          <a:srcRect/>
          <a:stretch/>
        </p:blipFill>
        <p:spPr>
          <a:xfrm>
            <a:off x="6718977" y="392535"/>
            <a:ext cx="1796267" cy="1533084"/>
          </a:xfrm>
          <a:prstGeom prst="rect">
            <a:avLst/>
          </a:prstGeom>
          <a:noFill/>
          <a:ln>
            <a:noFill/>
          </a:ln>
        </p:spPr>
      </p:pic>
      <p:sp>
        <p:nvSpPr>
          <p:cNvPr id="5" name="Google Shape;77;p12">
            <a:extLst>
              <a:ext uri="{FF2B5EF4-FFF2-40B4-BE49-F238E27FC236}">
                <a16:creationId xmlns:a16="http://schemas.microsoft.com/office/drawing/2014/main" id="{2487D1BC-FD4F-9C47-BF54-2D2E25A35A83}"/>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6809DB8E-7FB5-5445-B9E0-8C31DB1C2A0A}"/>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78185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What is Survey Research?</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Approach to determine “beliefs, knowledge, attitudes, opinions or satisfaction” (Gaur, et al. 2020).</a:t>
            </a:r>
            <a:endParaRPr lang="en-US" sz="3600" dirty="0"/>
          </a:p>
          <a:p>
            <a:endParaRPr lang="en-US" sz="2400" dirty="0"/>
          </a:p>
          <a:p>
            <a:endParaRPr lang="en-US" sz="2400" dirty="0"/>
          </a:p>
          <a:p>
            <a:r>
              <a:rPr lang="en-US" sz="2400" dirty="0"/>
              <a:t>It can be a stand-alone study or be part of a mixed methods design where it is paired with a qualitative method. </a:t>
            </a:r>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5299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Why Survey Research?</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Cost-effective</a:t>
            </a:r>
          </a:p>
          <a:p>
            <a:r>
              <a:rPr lang="en-US" sz="2400" dirty="0"/>
              <a:t>Wide reach</a:t>
            </a:r>
          </a:p>
          <a:p>
            <a:r>
              <a:rPr lang="en-US" sz="2400" dirty="0"/>
              <a:t>Flexibility</a:t>
            </a:r>
          </a:p>
          <a:p>
            <a:r>
              <a:rPr lang="en-US" sz="2400" dirty="0"/>
              <a:t>Quick means to obtain data</a:t>
            </a:r>
          </a:p>
          <a:p>
            <a:r>
              <a:rPr lang="en-US" sz="2400" dirty="0"/>
              <a:t>Relatively easy to implement and analyze</a:t>
            </a:r>
          </a:p>
          <a:p>
            <a:r>
              <a:rPr lang="en-US" sz="2400" dirty="0"/>
              <a:t>COVID-19 pandemic has led to an increase in survey-based research</a:t>
            </a:r>
          </a:p>
          <a:p>
            <a:endParaRPr lang="en-US" sz="2400" dirty="0"/>
          </a:p>
          <a:p>
            <a:pPr marL="0" indent="0">
              <a:buNone/>
            </a:pPr>
            <a:endParaRPr lang="en-US" sz="1800" dirty="0"/>
          </a:p>
          <a:p>
            <a:pPr marL="0" indent="0">
              <a:buNone/>
            </a:pPr>
            <a:r>
              <a:rPr lang="en-US" sz="1800" dirty="0"/>
              <a:t>	Gaur, et al., 2020.</a:t>
            </a:r>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74172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Some Applications</a:t>
            </a:r>
            <a:endParaRPr sz="3200" dirty="0"/>
          </a:p>
        </p:txBody>
      </p:sp>
      <p:sp>
        <p:nvSpPr>
          <p:cNvPr id="72" name="Google Shape;72;p2"/>
          <p:cNvSpPr txBox="1">
            <a:spLocks noGrp="1"/>
          </p:cNvSpPr>
          <p:nvPr>
            <p:ph type="body" idx="1"/>
          </p:nvPr>
        </p:nvSpPr>
        <p:spPr>
          <a:xfrm>
            <a:off x="735330" y="1535336"/>
            <a:ext cx="7886700" cy="1325701"/>
          </a:xfrm>
          <a:prstGeom prst="rect">
            <a:avLst/>
          </a:prstGeom>
          <a:noFill/>
          <a:ln>
            <a:noFill/>
          </a:ln>
        </p:spPr>
        <p:txBody>
          <a:bodyPr spcFirstLastPara="1" wrap="square" lIns="91425" tIns="91425" rIns="91425" bIns="91425" anchor="t" anchorCtr="0">
            <a:noAutofit/>
          </a:bodyPr>
          <a:lstStyle/>
          <a:p>
            <a:r>
              <a:rPr lang="en-US" sz="2400" dirty="0"/>
              <a:t>Patient satisfaction</a:t>
            </a:r>
          </a:p>
          <a:p>
            <a:endParaRPr lang="en-US" sz="2400" dirty="0"/>
          </a:p>
          <a:p>
            <a:r>
              <a:rPr lang="en-US" sz="2400" dirty="0"/>
              <a:t>Medical education</a:t>
            </a:r>
          </a:p>
          <a:p>
            <a:endParaRPr lang="en-US" sz="2400" dirty="0"/>
          </a:p>
          <a:p>
            <a:r>
              <a:rPr lang="en-US" sz="2400" dirty="0"/>
              <a:t>Healthcare workers’ attitudes/beliefs</a:t>
            </a:r>
          </a:p>
          <a:p>
            <a:endParaRPr lang="en-US" sz="2400" dirty="0"/>
          </a:p>
          <a:p>
            <a:r>
              <a:rPr lang="en-US" sz="2400" dirty="0"/>
              <a:t>Perceptions</a:t>
            </a:r>
          </a:p>
          <a:p>
            <a:endParaRPr lang="en-US" sz="2400" dirty="0"/>
          </a:p>
          <a:p>
            <a:r>
              <a:rPr lang="en-US" sz="2400" dirty="0"/>
              <a:t>Mixed Methods Research</a:t>
            </a:r>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43635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Elements of Survey Research</a:t>
            </a:r>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pPr marL="457200" indent="-457200">
              <a:buFont typeface="+mj-lt"/>
              <a:buAutoNum type="arabicPeriod"/>
            </a:pPr>
            <a:r>
              <a:rPr lang="en-US" sz="2400" dirty="0"/>
              <a:t>Objectives, Population, Sampling</a:t>
            </a:r>
          </a:p>
          <a:p>
            <a:pPr marL="457200" indent="-457200">
              <a:buFont typeface="+mj-lt"/>
              <a:buAutoNum type="arabicPeriod"/>
            </a:pPr>
            <a:r>
              <a:rPr lang="en-US" sz="2400" dirty="0"/>
              <a:t>Survey Design</a:t>
            </a:r>
          </a:p>
          <a:p>
            <a:pPr marL="914400" lvl="1" indent="-457200">
              <a:buFont typeface="+mj-lt"/>
              <a:buAutoNum type="alphaLcPeriod"/>
            </a:pPr>
            <a:r>
              <a:rPr lang="en-US" sz="2000" dirty="0"/>
              <a:t>Questions</a:t>
            </a:r>
          </a:p>
          <a:p>
            <a:pPr marL="914400" lvl="1" indent="-457200">
              <a:buFont typeface="+mj-lt"/>
              <a:buAutoNum type="alphaLcPeriod"/>
            </a:pPr>
            <a:r>
              <a:rPr lang="en-US" sz="2000" dirty="0"/>
              <a:t>Cover letter</a:t>
            </a:r>
          </a:p>
          <a:p>
            <a:pPr marL="457200" indent="-457200">
              <a:buFont typeface="+mj-lt"/>
              <a:buAutoNum type="arabicPeriod"/>
            </a:pPr>
            <a:r>
              <a:rPr lang="en-US" sz="2400" dirty="0"/>
              <a:t>Ethical Concerns</a:t>
            </a:r>
          </a:p>
          <a:p>
            <a:pPr marL="457200" indent="-457200">
              <a:buFont typeface="+mj-lt"/>
              <a:buAutoNum type="arabicPeriod"/>
            </a:pPr>
            <a:r>
              <a:rPr lang="en-US" sz="2400" dirty="0"/>
              <a:t>Survey Validity and Reliability</a:t>
            </a:r>
          </a:p>
          <a:p>
            <a:pPr marL="457200" indent="-457200">
              <a:buFont typeface="+mj-lt"/>
              <a:buAutoNum type="arabicPeriod"/>
            </a:pPr>
            <a:r>
              <a:rPr lang="en-US" sz="2400" dirty="0"/>
              <a:t>Dissemination</a:t>
            </a:r>
          </a:p>
          <a:p>
            <a:pPr marL="457200" indent="-457200">
              <a:buFont typeface="+mj-lt"/>
              <a:buAutoNum type="arabicPeriod"/>
            </a:pPr>
            <a:r>
              <a:rPr lang="en-US" sz="2400" dirty="0"/>
              <a:t>Data Cleaning and Analysis</a:t>
            </a:r>
          </a:p>
          <a:p>
            <a:pPr marL="457200" indent="-457200">
              <a:buFont typeface="+mj-lt"/>
              <a:buAutoNum type="arabicPeriod"/>
            </a:pPr>
            <a:endParaRPr lang="en-US" sz="2400" dirty="0"/>
          </a:p>
          <a:p>
            <a:pPr marL="0" indent="0" algn="ctr">
              <a:buNone/>
            </a:pPr>
            <a:r>
              <a:rPr lang="en-US" sz="1800" dirty="0"/>
              <a:t>Gaur et al., 2020</a:t>
            </a:r>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88010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1a. Objectives</a:t>
            </a:r>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This identifies what the study aims to accomplish</a:t>
            </a:r>
          </a:p>
          <a:p>
            <a:endParaRPr lang="en-US" sz="2400" dirty="0"/>
          </a:p>
          <a:p>
            <a:r>
              <a:rPr lang="en-US" sz="2400" dirty="0"/>
              <a:t>Dictate the research design and analysis</a:t>
            </a:r>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9</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745892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8581</TotalTime>
  <Words>2218</Words>
  <Application>Microsoft Office PowerPoint</Application>
  <PresentationFormat>On-screen Show (4:3)</PresentationFormat>
  <Paragraphs>557</Paragraphs>
  <Slides>34</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adelle</vt:lpstr>
      <vt:lpstr>Arial</vt:lpstr>
      <vt:lpstr>BlinkMacSystemFont</vt:lpstr>
      <vt:lpstr>Calibri</vt:lpstr>
      <vt:lpstr>Comic Sans MS</vt:lpstr>
      <vt:lpstr>Courier New</vt:lpstr>
      <vt:lpstr>Roboto</vt:lpstr>
      <vt:lpstr>Symbol</vt:lpstr>
      <vt:lpstr>Times New Roman</vt:lpstr>
      <vt:lpstr>Wingdings</vt:lpstr>
      <vt:lpstr>PME-2016</vt:lpstr>
      <vt:lpstr>Please Note…</vt:lpstr>
      <vt:lpstr>Survey Research</vt:lpstr>
      <vt:lpstr>Introducing Your Presenter…</vt:lpstr>
      <vt:lpstr>Learning Objectives</vt:lpstr>
      <vt:lpstr>What is Survey Research?</vt:lpstr>
      <vt:lpstr>Why Survey Research?</vt:lpstr>
      <vt:lpstr>Some Applications</vt:lpstr>
      <vt:lpstr>Elements of Survey Research</vt:lpstr>
      <vt:lpstr>1a. Objectives</vt:lpstr>
      <vt:lpstr>Objectives Examples</vt:lpstr>
      <vt:lpstr>1b. Population and Sampling</vt:lpstr>
      <vt:lpstr>2. Survey Design- Questionnaire </vt:lpstr>
      <vt:lpstr>2. Survey Design- Cover Letter</vt:lpstr>
      <vt:lpstr>2. Survey Design- Example Cover Letter</vt:lpstr>
      <vt:lpstr>3. Ethical Consideration</vt:lpstr>
      <vt:lpstr>4. Survey Validity and Reliability </vt:lpstr>
      <vt:lpstr>4. Survey Validity and Reliability </vt:lpstr>
      <vt:lpstr>4. Survey Validity and Reliability-Example Surveys </vt:lpstr>
      <vt:lpstr>WHO Perception Survey for Healthcare Workers (excerpt)</vt:lpstr>
      <vt:lpstr>5. Dissemination</vt:lpstr>
      <vt:lpstr>6. Data Cleaning and Analysis</vt:lpstr>
      <vt:lpstr>Example of a Mixed Methods Survey</vt:lpstr>
      <vt:lpstr>Example of a Mixed Methods Survey</vt:lpstr>
      <vt:lpstr>Example of a Mixed Methods Survey</vt:lpstr>
      <vt:lpstr>Limitations and Challenges</vt:lpstr>
      <vt:lpstr>Approaches and Best Practices</vt:lpstr>
      <vt:lpstr>Best Practices</vt:lpstr>
      <vt:lpstr>Best Practices</vt:lpstr>
      <vt:lpstr>Best Practices</vt:lpstr>
      <vt:lpstr>Key Take-Away</vt:lpstr>
      <vt:lpstr>References</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BJ Couch</cp:lastModifiedBy>
  <cp:revision>733</cp:revision>
  <cp:lastPrinted>2021-06-14T20:48:33Z</cp:lastPrinted>
  <dcterms:created xsi:type="dcterms:W3CDTF">2016-03-20T11:36:31Z</dcterms:created>
  <dcterms:modified xsi:type="dcterms:W3CDTF">2021-06-18T18:15:07Z</dcterms:modified>
</cp:coreProperties>
</file>