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308" r:id="rId2"/>
    <p:sldId id="287" r:id="rId3"/>
    <p:sldId id="288" r:id="rId4"/>
    <p:sldId id="256" r:id="rId5"/>
    <p:sldId id="311" r:id="rId6"/>
    <p:sldId id="310" r:id="rId7"/>
    <p:sldId id="312" r:id="rId8"/>
    <p:sldId id="313" r:id="rId9"/>
    <p:sldId id="314" r:id="rId10"/>
    <p:sldId id="296" r:id="rId11"/>
    <p:sldId id="292" r:id="rId12"/>
    <p:sldId id="293" r:id="rId13"/>
    <p:sldId id="315" r:id="rId14"/>
    <p:sldId id="297" r:id="rId15"/>
    <p:sldId id="316" r:id="rId16"/>
    <p:sldId id="298" r:id="rId17"/>
    <p:sldId id="317" r:id="rId18"/>
    <p:sldId id="318" r:id="rId19"/>
    <p:sldId id="300" r:id="rId20"/>
    <p:sldId id="301" r:id="rId21"/>
    <p:sldId id="302" r:id="rId22"/>
    <p:sldId id="303" r:id="rId23"/>
    <p:sldId id="304" r:id="rId24"/>
    <p:sldId id="299" r:id="rId25"/>
    <p:sldId id="305" r:id="rId26"/>
    <p:sldId id="307" r:id="rId27"/>
    <p:sldId id="306" r:id="rId28"/>
    <p:sldId id="284" r:id="rId29"/>
    <p:sldId id="400" r:id="rId30"/>
    <p:sldId id="322" r:id="rId3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VdYlYggn4g8oWS/CftYHm1riy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8A8077-9066-4F87-8FA1-6E9CC415DC1F}">
  <a:tblStyle styleId="{6C8A8077-9066-4F87-8FA1-6E9CC415D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E2DF2A-5F2B-4652-86DD-9CC912912F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09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92285-EECB-4C48-8C48-D1C8593DB0F2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46444050-AA85-4CD2-A982-E33F0266F75A}">
      <dgm:prSet phldrT="[Text]"/>
      <dgm:spPr/>
      <dgm:t>
        <a:bodyPr/>
        <a:lstStyle/>
        <a:p>
          <a:r>
            <a:rPr lang="en-US" dirty="0"/>
            <a:t>Frequency</a:t>
          </a:r>
        </a:p>
      </dgm:t>
    </dgm:pt>
    <dgm:pt modelId="{08769861-5D6E-4E58-811E-C0F6C5A597B0}" type="parTrans" cxnId="{784B2CDC-5CF7-445E-A1AC-5AA5A499F384}">
      <dgm:prSet/>
      <dgm:spPr/>
      <dgm:t>
        <a:bodyPr/>
        <a:lstStyle/>
        <a:p>
          <a:endParaRPr lang="en-US"/>
        </a:p>
      </dgm:t>
    </dgm:pt>
    <dgm:pt modelId="{FEF9A016-B987-44AF-BF81-2676C107BC99}" type="sibTrans" cxnId="{784B2CDC-5CF7-445E-A1AC-5AA5A499F384}">
      <dgm:prSet/>
      <dgm:spPr/>
      <dgm:t>
        <a:bodyPr/>
        <a:lstStyle/>
        <a:p>
          <a:endParaRPr lang="en-US"/>
        </a:p>
      </dgm:t>
    </dgm:pt>
    <dgm:pt modelId="{F3BE7CED-3264-486A-AC97-FDA12E42DC21}">
      <dgm:prSet phldrT="[Text]"/>
      <dgm:spPr/>
      <dgm:t>
        <a:bodyPr/>
        <a:lstStyle/>
        <a:p>
          <a:r>
            <a:rPr lang="en-US" dirty="0"/>
            <a:t>Charter</a:t>
          </a:r>
        </a:p>
      </dgm:t>
    </dgm:pt>
    <dgm:pt modelId="{1A1BA6FA-F374-434C-A1F4-6E29D806E664}" type="parTrans" cxnId="{04A9AC19-5B92-48C4-885C-DAC51FC16512}">
      <dgm:prSet/>
      <dgm:spPr/>
      <dgm:t>
        <a:bodyPr/>
        <a:lstStyle/>
        <a:p>
          <a:endParaRPr lang="en-US"/>
        </a:p>
      </dgm:t>
    </dgm:pt>
    <dgm:pt modelId="{09B4AE95-D6B3-423B-8E8A-76C71E008151}" type="sibTrans" cxnId="{04A9AC19-5B92-48C4-885C-DAC51FC16512}">
      <dgm:prSet/>
      <dgm:spPr/>
      <dgm:t>
        <a:bodyPr/>
        <a:lstStyle/>
        <a:p>
          <a:endParaRPr lang="en-US"/>
        </a:p>
      </dgm:t>
    </dgm:pt>
    <dgm:pt modelId="{DDA7135B-549F-4AF5-8643-5E5CF6CD88A3}">
      <dgm:prSet phldrT="[Text]"/>
      <dgm:spPr/>
      <dgm:t>
        <a:bodyPr/>
        <a:lstStyle/>
        <a:p>
          <a:r>
            <a:rPr lang="en-US" dirty="0"/>
            <a:t>Agenda</a:t>
          </a:r>
        </a:p>
      </dgm:t>
    </dgm:pt>
    <dgm:pt modelId="{5F49D092-36FA-4027-BBDA-0B5736195FA6}" type="parTrans" cxnId="{DE8F910D-D86C-46BE-9855-3A18179082EF}">
      <dgm:prSet/>
      <dgm:spPr/>
      <dgm:t>
        <a:bodyPr/>
        <a:lstStyle/>
        <a:p>
          <a:endParaRPr lang="en-US"/>
        </a:p>
      </dgm:t>
    </dgm:pt>
    <dgm:pt modelId="{9372F4AE-C972-4988-8835-D3A6C2572C85}" type="sibTrans" cxnId="{DE8F910D-D86C-46BE-9855-3A18179082EF}">
      <dgm:prSet/>
      <dgm:spPr/>
      <dgm:t>
        <a:bodyPr/>
        <a:lstStyle/>
        <a:p>
          <a:endParaRPr lang="en-US"/>
        </a:p>
      </dgm:t>
    </dgm:pt>
    <dgm:pt modelId="{5D68A80A-08D7-4287-93D5-C20DA2370A14}">
      <dgm:prSet phldrT="[Text]"/>
      <dgm:spPr/>
      <dgm:t>
        <a:bodyPr/>
        <a:lstStyle/>
        <a:p>
          <a:r>
            <a:rPr lang="en-US" dirty="0"/>
            <a:t>Minutes</a:t>
          </a:r>
        </a:p>
      </dgm:t>
    </dgm:pt>
    <dgm:pt modelId="{5866D7A9-8403-4825-898B-0FCF28536F73}" type="parTrans" cxnId="{9C56A023-6C80-4659-A752-FB5C22415CD7}">
      <dgm:prSet/>
      <dgm:spPr/>
      <dgm:t>
        <a:bodyPr/>
        <a:lstStyle/>
        <a:p>
          <a:endParaRPr lang="en-US"/>
        </a:p>
      </dgm:t>
    </dgm:pt>
    <dgm:pt modelId="{EB7B31A6-6D3D-4F57-893F-52DF64D3E8DD}" type="sibTrans" cxnId="{9C56A023-6C80-4659-A752-FB5C22415CD7}">
      <dgm:prSet/>
      <dgm:spPr/>
      <dgm:t>
        <a:bodyPr/>
        <a:lstStyle/>
        <a:p>
          <a:endParaRPr lang="en-US"/>
        </a:p>
      </dgm:t>
    </dgm:pt>
    <dgm:pt modelId="{FAB4BA5D-A304-4912-9838-8C8D944BAAA9}">
      <dgm:prSet phldrT="[Text]"/>
      <dgm:spPr/>
      <dgm:t>
        <a:bodyPr/>
        <a:lstStyle/>
        <a:p>
          <a:r>
            <a:rPr lang="en-US" dirty="0"/>
            <a:t>Subcommittees</a:t>
          </a:r>
        </a:p>
      </dgm:t>
    </dgm:pt>
    <dgm:pt modelId="{5B6AF274-266E-4D56-B227-6A776B929B07}" type="parTrans" cxnId="{F0797188-6197-496B-8BE9-D9A7F894C6F1}">
      <dgm:prSet/>
      <dgm:spPr/>
      <dgm:t>
        <a:bodyPr/>
        <a:lstStyle/>
        <a:p>
          <a:endParaRPr lang="en-US"/>
        </a:p>
      </dgm:t>
    </dgm:pt>
    <dgm:pt modelId="{8F802753-C6C2-492A-AC63-471F66355CC9}" type="sibTrans" cxnId="{F0797188-6197-496B-8BE9-D9A7F894C6F1}">
      <dgm:prSet/>
      <dgm:spPr/>
      <dgm:t>
        <a:bodyPr/>
        <a:lstStyle/>
        <a:p>
          <a:endParaRPr lang="en-US"/>
        </a:p>
      </dgm:t>
    </dgm:pt>
    <dgm:pt modelId="{B7D6EED6-0567-44BD-9FB7-FEC7D15234A7}" type="pres">
      <dgm:prSet presAssocID="{EAE92285-EECB-4C48-8C48-D1C8593DB0F2}" presName="diagram" presStyleCnt="0">
        <dgm:presLayoutVars>
          <dgm:dir/>
          <dgm:resizeHandles val="exact"/>
        </dgm:presLayoutVars>
      </dgm:prSet>
      <dgm:spPr/>
    </dgm:pt>
    <dgm:pt modelId="{75328AA0-1E7B-4F80-8F17-5A51549C7B25}" type="pres">
      <dgm:prSet presAssocID="{46444050-AA85-4CD2-A982-E33F0266F75A}" presName="node" presStyleLbl="node1" presStyleIdx="0" presStyleCnt="5">
        <dgm:presLayoutVars>
          <dgm:bulletEnabled val="1"/>
        </dgm:presLayoutVars>
      </dgm:prSet>
      <dgm:spPr/>
    </dgm:pt>
    <dgm:pt modelId="{48F073D1-3D0D-478B-8FAD-7FCA2AA65E7F}" type="pres">
      <dgm:prSet presAssocID="{FEF9A016-B987-44AF-BF81-2676C107BC99}" presName="sibTrans" presStyleCnt="0"/>
      <dgm:spPr/>
    </dgm:pt>
    <dgm:pt modelId="{BD04601A-DC1A-44A4-BC93-4B988F92F988}" type="pres">
      <dgm:prSet presAssocID="{F3BE7CED-3264-486A-AC97-FDA12E42DC21}" presName="node" presStyleLbl="node1" presStyleIdx="1" presStyleCnt="5">
        <dgm:presLayoutVars>
          <dgm:bulletEnabled val="1"/>
        </dgm:presLayoutVars>
      </dgm:prSet>
      <dgm:spPr/>
    </dgm:pt>
    <dgm:pt modelId="{7BCD3D2F-2735-4E31-B4C4-068AAB344107}" type="pres">
      <dgm:prSet presAssocID="{09B4AE95-D6B3-423B-8E8A-76C71E008151}" presName="sibTrans" presStyleCnt="0"/>
      <dgm:spPr/>
    </dgm:pt>
    <dgm:pt modelId="{6CE49857-5E2D-4848-B66C-A7CA4F6EBA11}" type="pres">
      <dgm:prSet presAssocID="{DDA7135B-549F-4AF5-8643-5E5CF6CD88A3}" presName="node" presStyleLbl="node1" presStyleIdx="2" presStyleCnt="5">
        <dgm:presLayoutVars>
          <dgm:bulletEnabled val="1"/>
        </dgm:presLayoutVars>
      </dgm:prSet>
      <dgm:spPr/>
    </dgm:pt>
    <dgm:pt modelId="{C3C14BA9-135C-46BB-9199-2688E93CC5FB}" type="pres">
      <dgm:prSet presAssocID="{9372F4AE-C972-4988-8835-D3A6C2572C85}" presName="sibTrans" presStyleCnt="0"/>
      <dgm:spPr/>
    </dgm:pt>
    <dgm:pt modelId="{1637F8B9-31C7-4C01-A572-B2D0D9910A4B}" type="pres">
      <dgm:prSet presAssocID="{5D68A80A-08D7-4287-93D5-C20DA2370A14}" presName="node" presStyleLbl="node1" presStyleIdx="3" presStyleCnt="5">
        <dgm:presLayoutVars>
          <dgm:bulletEnabled val="1"/>
        </dgm:presLayoutVars>
      </dgm:prSet>
      <dgm:spPr/>
    </dgm:pt>
    <dgm:pt modelId="{946042C9-9082-4A47-9480-482BE5FD8B67}" type="pres">
      <dgm:prSet presAssocID="{EB7B31A6-6D3D-4F57-893F-52DF64D3E8DD}" presName="sibTrans" presStyleCnt="0"/>
      <dgm:spPr/>
    </dgm:pt>
    <dgm:pt modelId="{23130CF0-650F-40FE-BD50-656AA07A9FE6}" type="pres">
      <dgm:prSet presAssocID="{FAB4BA5D-A304-4912-9838-8C8D944BAAA9}" presName="node" presStyleLbl="node1" presStyleIdx="4" presStyleCnt="5">
        <dgm:presLayoutVars>
          <dgm:bulletEnabled val="1"/>
        </dgm:presLayoutVars>
      </dgm:prSet>
      <dgm:spPr/>
    </dgm:pt>
  </dgm:ptLst>
  <dgm:cxnLst>
    <dgm:cxn modelId="{85F1EF09-0BE4-4BC5-B349-AD17E197A3EB}" type="presOf" srcId="{EAE92285-EECB-4C48-8C48-D1C8593DB0F2}" destId="{B7D6EED6-0567-44BD-9FB7-FEC7D15234A7}" srcOrd="0" destOrd="0" presId="urn:microsoft.com/office/officeart/2005/8/layout/default"/>
    <dgm:cxn modelId="{DE8F910D-D86C-46BE-9855-3A18179082EF}" srcId="{EAE92285-EECB-4C48-8C48-D1C8593DB0F2}" destId="{DDA7135B-549F-4AF5-8643-5E5CF6CD88A3}" srcOrd="2" destOrd="0" parTransId="{5F49D092-36FA-4027-BBDA-0B5736195FA6}" sibTransId="{9372F4AE-C972-4988-8835-D3A6C2572C85}"/>
    <dgm:cxn modelId="{04A9AC19-5B92-48C4-885C-DAC51FC16512}" srcId="{EAE92285-EECB-4C48-8C48-D1C8593DB0F2}" destId="{F3BE7CED-3264-486A-AC97-FDA12E42DC21}" srcOrd="1" destOrd="0" parTransId="{1A1BA6FA-F374-434C-A1F4-6E29D806E664}" sibTransId="{09B4AE95-D6B3-423B-8E8A-76C71E008151}"/>
    <dgm:cxn modelId="{4317F721-6425-4CC4-9A31-13C60298E0E5}" type="presOf" srcId="{5D68A80A-08D7-4287-93D5-C20DA2370A14}" destId="{1637F8B9-31C7-4C01-A572-B2D0D9910A4B}" srcOrd="0" destOrd="0" presId="urn:microsoft.com/office/officeart/2005/8/layout/default"/>
    <dgm:cxn modelId="{9C56A023-6C80-4659-A752-FB5C22415CD7}" srcId="{EAE92285-EECB-4C48-8C48-D1C8593DB0F2}" destId="{5D68A80A-08D7-4287-93D5-C20DA2370A14}" srcOrd="3" destOrd="0" parTransId="{5866D7A9-8403-4825-898B-0FCF28536F73}" sibTransId="{EB7B31A6-6D3D-4F57-893F-52DF64D3E8DD}"/>
    <dgm:cxn modelId="{6ACAEB34-000C-4C75-B42F-0760ADE0E47F}" type="presOf" srcId="{FAB4BA5D-A304-4912-9838-8C8D944BAAA9}" destId="{23130CF0-650F-40FE-BD50-656AA07A9FE6}" srcOrd="0" destOrd="0" presId="urn:microsoft.com/office/officeart/2005/8/layout/default"/>
    <dgm:cxn modelId="{E4131A3E-EAF1-4735-99FC-D000B2CD6F13}" type="presOf" srcId="{46444050-AA85-4CD2-A982-E33F0266F75A}" destId="{75328AA0-1E7B-4F80-8F17-5A51549C7B25}" srcOrd="0" destOrd="0" presId="urn:microsoft.com/office/officeart/2005/8/layout/default"/>
    <dgm:cxn modelId="{85BE8559-35D2-49F3-8579-77BC6D7C1A27}" type="presOf" srcId="{F3BE7CED-3264-486A-AC97-FDA12E42DC21}" destId="{BD04601A-DC1A-44A4-BC93-4B988F92F988}" srcOrd="0" destOrd="0" presId="urn:microsoft.com/office/officeart/2005/8/layout/default"/>
    <dgm:cxn modelId="{F0797188-6197-496B-8BE9-D9A7F894C6F1}" srcId="{EAE92285-EECB-4C48-8C48-D1C8593DB0F2}" destId="{FAB4BA5D-A304-4912-9838-8C8D944BAAA9}" srcOrd="4" destOrd="0" parTransId="{5B6AF274-266E-4D56-B227-6A776B929B07}" sibTransId="{8F802753-C6C2-492A-AC63-471F66355CC9}"/>
    <dgm:cxn modelId="{61A7EE97-7050-4539-BCD7-70B5E160A9B2}" type="presOf" srcId="{DDA7135B-549F-4AF5-8643-5E5CF6CD88A3}" destId="{6CE49857-5E2D-4848-B66C-A7CA4F6EBA11}" srcOrd="0" destOrd="0" presId="urn:microsoft.com/office/officeart/2005/8/layout/default"/>
    <dgm:cxn modelId="{784B2CDC-5CF7-445E-A1AC-5AA5A499F384}" srcId="{EAE92285-EECB-4C48-8C48-D1C8593DB0F2}" destId="{46444050-AA85-4CD2-A982-E33F0266F75A}" srcOrd="0" destOrd="0" parTransId="{08769861-5D6E-4E58-811E-C0F6C5A597B0}" sibTransId="{FEF9A016-B987-44AF-BF81-2676C107BC99}"/>
    <dgm:cxn modelId="{6E9DEC85-81BF-4EF2-A9AC-2B8C11CC81A0}" type="presParOf" srcId="{B7D6EED6-0567-44BD-9FB7-FEC7D15234A7}" destId="{75328AA0-1E7B-4F80-8F17-5A51549C7B25}" srcOrd="0" destOrd="0" presId="urn:microsoft.com/office/officeart/2005/8/layout/default"/>
    <dgm:cxn modelId="{3763D13B-943F-4684-9351-709530C52FD1}" type="presParOf" srcId="{B7D6EED6-0567-44BD-9FB7-FEC7D15234A7}" destId="{48F073D1-3D0D-478B-8FAD-7FCA2AA65E7F}" srcOrd="1" destOrd="0" presId="urn:microsoft.com/office/officeart/2005/8/layout/default"/>
    <dgm:cxn modelId="{4C94DA78-0D73-4B5F-88F7-1035ACC26974}" type="presParOf" srcId="{B7D6EED6-0567-44BD-9FB7-FEC7D15234A7}" destId="{BD04601A-DC1A-44A4-BC93-4B988F92F988}" srcOrd="2" destOrd="0" presId="urn:microsoft.com/office/officeart/2005/8/layout/default"/>
    <dgm:cxn modelId="{413F9B6A-435F-48CD-9E90-27DBC958F923}" type="presParOf" srcId="{B7D6EED6-0567-44BD-9FB7-FEC7D15234A7}" destId="{7BCD3D2F-2735-4E31-B4C4-068AAB344107}" srcOrd="3" destOrd="0" presId="urn:microsoft.com/office/officeart/2005/8/layout/default"/>
    <dgm:cxn modelId="{F931B231-AE32-4832-B679-6C6FA579A556}" type="presParOf" srcId="{B7D6EED6-0567-44BD-9FB7-FEC7D15234A7}" destId="{6CE49857-5E2D-4848-B66C-A7CA4F6EBA11}" srcOrd="4" destOrd="0" presId="urn:microsoft.com/office/officeart/2005/8/layout/default"/>
    <dgm:cxn modelId="{77074E08-36A9-445B-A323-55AF03E5072F}" type="presParOf" srcId="{B7D6EED6-0567-44BD-9FB7-FEC7D15234A7}" destId="{C3C14BA9-135C-46BB-9199-2688E93CC5FB}" srcOrd="5" destOrd="0" presId="urn:microsoft.com/office/officeart/2005/8/layout/default"/>
    <dgm:cxn modelId="{AC8B51E6-A3E8-4973-A2C4-45A596FF47CD}" type="presParOf" srcId="{B7D6EED6-0567-44BD-9FB7-FEC7D15234A7}" destId="{1637F8B9-31C7-4C01-A572-B2D0D9910A4B}" srcOrd="6" destOrd="0" presId="urn:microsoft.com/office/officeart/2005/8/layout/default"/>
    <dgm:cxn modelId="{D4468EB8-3F03-4DBE-88A9-D1D26779A773}" type="presParOf" srcId="{B7D6EED6-0567-44BD-9FB7-FEC7D15234A7}" destId="{946042C9-9082-4A47-9480-482BE5FD8B67}" srcOrd="7" destOrd="0" presId="urn:microsoft.com/office/officeart/2005/8/layout/default"/>
    <dgm:cxn modelId="{45A53B5E-0F6D-4A4C-A73E-4762FF3CAEA0}" type="presParOf" srcId="{B7D6EED6-0567-44BD-9FB7-FEC7D15234A7}" destId="{23130CF0-650F-40FE-BD50-656AA07A9F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28AA0-1E7B-4F80-8F17-5A51549C7B25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Frequency</a:t>
          </a:r>
        </a:p>
      </dsp:txBody>
      <dsp:txXfrm>
        <a:off x="916483" y="1984"/>
        <a:ext cx="2030015" cy="1218009"/>
      </dsp:txXfrm>
    </dsp:sp>
    <dsp:sp modelId="{BD04601A-DC1A-44A4-BC93-4B988F92F988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Charter</a:t>
          </a:r>
        </a:p>
      </dsp:txBody>
      <dsp:txXfrm>
        <a:off x="3149500" y="1984"/>
        <a:ext cx="2030015" cy="1218009"/>
      </dsp:txXfrm>
    </dsp:sp>
    <dsp:sp modelId="{6CE49857-5E2D-4848-B66C-A7CA4F6EBA11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Agenda</a:t>
          </a:r>
        </a:p>
      </dsp:txBody>
      <dsp:txXfrm>
        <a:off x="916483" y="1422995"/>
        <a:ext cx="2030015" cy="1218009"/>
      </dsp:txXfrm>
    </dsp:sp>
    <dsp:sp modelId="{1637F8B9-31C7-4C01-A572-B2D0D9910A4B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Minutes</a:t>
          </a:r>
        </a:p>
      </dsp:txBody>
      <dsp:txXfrm>
        <a:off x="3149500" y="1422995"/>
        <a:ext cx="2030015" cy="1218009"/>
      </dsp:txXfrm>
    </dsp:sp>
    <dsp:sp modelId="{23130CF0-650F-40FE-BD50-656AA07A9FE6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Subcommittees</a:t>
          </a: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0870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0673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Inc. Copyright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5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Inc. Copyright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hyperlink" Target="mailto:Carmela@partnersinmeded.com" TargetMode="External"/><Relationship Id="rId4" Type="http://schemas.openxmlformats.org/officeDocument/2006/relationships/hyperlink" Target="mailto:Amy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E3227-733B-4FEE-8AA6-F8283F28F3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B1397-DD45-4F9A-990F-62D7280FD4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9E79BF-F6C4-4C77-85F1-222B1F194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members may be included as determined by the GMEC</a:t>
            </a:r>
          </a:p>
          <a:p>
            <a:r>
              <a:rPr lang="en-US" dirty="0"/>
              <a:t>Subcommittees</a:t>
            </a:r>
          </a:p>
          <a:p>
            <a:pPr lvl="1"/>
            <a:r>
              <a:rPr lang="en-US" dirty="0"/>
              <a:t>Must include a peer selected resident/fellow if carrying out GMEC responsibilities</a:t>
            </a:r>
          </a:p>
          <a:p>
            <a:pPr lvl="1" indent="-393700">
              <a:buSzPts val="2600"/>
            </a:pPr>
            <a:r>
              <a:rPr lang="en-US" dirty="0"/>
              <a:t>Tip for double peer selection</a:t>
            </a:r>
          </a:p>
          <a:p>
            <a:pPr lvl="1" indent="-393700">
              <a:buSzPts val="2600"/>
            </a:pPr>
            <a:r>
              <a:rPr lang="en-US" dirty="0"/>
              <a:t>May include people who are not on full GMEC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7B9191-9B84-410E-9FC9-4383E1B2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 </a:t>
            </a:r>
          </a:p>
        </p:txBody>
      </p:sp>
      <p:grpSp>
        <p:nvGrpSpPr>
          <p:cNvPr id="6" name="Google Shape;245;p19">
            <a:extLst>
              <a:ext uri="{FF2B5EF4-FFF2-40B4-BE49-F238E27FC236}">
                <a16:creationId xmlns:a16="http://schemas.microsoft.com/office/drawing/2014/main" id="{BB117C4E-A52A-47E7-86C3-C10B44B98C0E}"/>
              </a:ext>
            </a:extLst>
          </p:cNvPr>
          <p:cNvGrpSpPr/>
          <p:nvPr/>
        </p:nvGrpSpPr>
        <p:grpSpPr>
          <a:xfrm>
            <a:off x="1528288" y="4692074"/>
            <a:ext cx="5812971" cy="1653284"/>
            <a:chOff x="3797779" y="5390594"/>
            <a:chExt cx="3477772" cy="1011328"/>
          </a:xfrm>
        </p:grpSpPr>
        <p:sp>
          <p:nvSpPr>
            <p:cNvPr id="7" name="Google Shape;246;p19">
              <a:extLst>
                <a:ext uri="{FF2B5EF4-FFF2-40B4-BE49-F238E27FC236}">
                  <a16:creationId xmlns:a16="http://schemas.microsoft.com/office/drawing/2014/main" id="{52260D12-C81E-477B-8358-95EAA0C15641}"/>
                </a:ext>
              </a:extLst>
            </p:cNvPr>
            <p:cNvSpPr/>
            <p:nvPr/>
          </p:nvSpPr>
          <p:spPr>
            <a:xfrm>
              <a:off x="4734158" y="5465896"/>
              <a:ext cx="2470561" cy="936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dirty="0"/>
                <a:t>CITATION ALERT</a:t>
              </a:r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Each meeting must include attendance by at least one resident/fellow. Take attendance and identify roles of members on attendance sheet.  Track attendance and ensure members attend at least 50% of meetings.</a:t>
              </a:r>
              <a:endParaRPr lang="en-US"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8" name="Google Shape;247;p19" descr="Marketing">
              <a:extLst>
                <a:ext uri="{FF2B5EF4-FFF2-40B4-BE49-F238E27FC236}">
                  <a16:creationId xmlns:a16="http://schemas.microsoft.com/office/drawing/2014/main" id="{ABCE94AA-9FA6-4813-AEC4-1A6F2E1F78A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003691" y="5393340"/>
              <a:ext cx="659635" cy="839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48;p19">
              <a:extLst>
                <a:ext uri="{FF2B5EF4-FFF2-40B4-BE49-F238E27FC236}">
                  <a16:creationId xmlns:a16="http://schemas.microsoft.com/office/drawing/2014/main" id="{0864B3D3-EB53-476A-B3E8-0880FFA9940F}"/>
                </a:ext>
              </a:extLst>
            </p:cNvPr>
            <p:cNvSpPr/>
            <p:nvPr/>
          </p:nvSpPr>
          <p:spPr>
            <a:xfrm>
              <a:off x="3797779" y="5390594"/>
              <a:ext cx="3477772" cy="841844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E2CF1-4E94-4857-80BE-77A0AE61D0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B981AA-C31E-4089-849B-9447431DDF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4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B7BFC-82BD-49F4-9F7F-7E8FD39E2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Amy</a:t>
            </a:r>
            <a:r>
              <a:rPr lang="en-US" dirty="0"/>
              <a:t>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C4BAD-09A0-4846-A7A8-6C6DC1F3B04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3680" y="2505075"/>
            <a:ext cx="4264502" cy="3684588"/>
          </a:xfrm>
        </p:spPr>
        <p:txBody>
          <a:bodyPr/>
          <a:lstStyle/>
          <a:p>
            <a:pPr marL="520700" indent="-457200"/>
            <a:r>
              <a:rPr lang="en-US" dirty="0"/>
              <a:t>The DIO/Associate DIO</a:t>
            </a:r>
          </a:p>
          <a:p>
            <a:pPr marL="520700" indent="-457200"/>
            <a:r>
              <a:rPr lang="en-US" dirty="0"/>
              <a:t>Large GMEC vs. Site GMEC</a:t>
            </a:r>
          </a:p>
          <a:p>
            <a:pPr marL="520700" indent="-457200"/>
            <a:r>
              <a:rPr lang="en-US" dirty="0"/>
              <a:t>Residents/fellows from each specialty</a:t>
            </a:r>
          </a:p>
          <a:p>
            <a:pPr marL="520700" indent="-457200"/>
            <a:r>
              <a:rPr lang="en-US" dirty="0"/>
              <a:t>Coordinators 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3B37-1CD8-406A-A1AC-E0D4D677BAD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u="sng" dirty="0"/>
              <a:t>Tori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F0852-6F21-45AE-88B5-D5ED91FAC564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dirty="0"/>
              <a:t>DIO</a:t>
            </a:r>
          </a:p>
          <a:p>
            <a:r>
              <a:rPr lang="en-US" dirty="0"/>
              <a:t>Reps from each consortium member</a:t>
            </a:r>
          </a:p>
          <a:p>
            <a:r>
              <a:rPr lang="en-US" dirty="0"/>
              <a:t>Do not have resident reps from all specialties</a:t>
            </a:r>
          </a:p>
          <a:p>
            <a:r>
              <a:rPr lang="en-US" dirty="0"/>
              <a:t>Peer-selected coordinator*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BA2D00-2E1E-423E-8567-7F832728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It's Done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392746"/>
            <a:ext cx="2438400" cy="1876425"/>
          </a:xfrm>
          <a:prstGeom prst="rect">
            <a:avLst/>
          </a:prstGeom>
        </p:spPr>
      </p:pic>
      <p:sp>
        <p:nvSpPr>
          <p:cNvPr id="9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Partners In Medical Education, Inc. Copyright 2022</a:t>
            </a:r>
            <a:endParaRPr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23224-F64B-44DF-A322-F00F58567E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553F79-D41A-4798-AEDD-96B4C9D94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education</a:t>
            </a:r>
          </a:p>
          <a:p>
            <a:endParaRPr lang="en-US" dirty="0"/>
          </a:p>
          <a:p>
            <a:r>
              <a:rPr lang="en-US" dirty="0"/>
              <a:t>Institutional requirements??!!</a:t>
            </a:r>
          </a:p>
          <a:p>
            <a:endParaRPr lang="en-US" dirty="0"/>
          </a:p>
          <a:p>
            <a:r>
              <a:rPr lang="en-US" dirty="0"/>
              <a:t>Coordinators meeting standing agenda item</a:t>
            </a:r>
          </a:p>
          <a:p>
            <a:pPr indent="-393700">
              <a:buSzPts val="2600"/>
            </a:pPr>
            <a:endParaRPr lang="en-US" dirty="0"/>
          </a:p>
          <a:p>
            <a:r>
              <a:rPr lang="en-US" dirty="0"/>
              <a:t>Sometimes more important that they know</a:t>
            </a:r>
          </a:p>
          <a:p>
            <a:pPr lvl="1" indent="-393700">
              <a:buSzPts val="2600"/>
            </a:pPr>
            <a:endParaRPr lang="en-US" dirty="0"/>
          </a:p>
          <a:p>
            <a:pPr lvl="1" indent="-393700">
              <a:buSzPts val="2600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BECA2-F140-4B9A-83BD-38EA0532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Coordinators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363980"/>
            <a:ext cx="2609850" cy="17526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E4D0A-336D-4CF4-B8CF-5C4C1AABC7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44BC4-73C6-480B-8147-5000237BE7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0952063"/>
              </p:ext>
            </p:extLst>
          </p:nvPr>
        </p:nvGraphicFramePr>
        <p:xfrm>
          <a:off x="1582057" y="18179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932FD1-CB5F-4ACE-AB7F-1C72863B03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D797-AB05-4AAC-86A1-A8A30901AD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AF90D5-3169-4817-904E-A096BF08E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</a:t>
            </a:r>
          </a:p>
          <a:p>
            <a:pPr lvl="1"/>
            <a:r>
              <a:rPr lang="en-US" dirty="0"/>
              <a:t>Must meet a minimum of once every quarter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Best Practices</a:t>
            </a:r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lvl="2"/>
            <a:r>
              <a:rPr lang="en-US" dirty="0"/>
              <a:t>Meet monthly </a:t>
            </a:r>
          </a:p>
          <a:p>
            <a:pPr lvl="2"/>
            <a:r>
              <a:rPr lang="en-US" dirty="0"/>
              <a:t>Schedule in advance for the year</a:t>
            </a:r>
          </a:p>
          <a:p>
            <a:pPr marL="546100" lvl="1" indent="0">
              <a:buNone/>
            </a:pPr>
            <a:endParaRPr lang="en-US" dirty="0"/>
          </a:p>
          <a:p>
            <a:r>
              <a:rPr lang="en-US" dirty="0"/>
              <a:t>Charter</a:t>
            </a:r>
          </a:p>
          <a:p>
            <a:pPr lvl="1"/>
            <a:r>
              <a:rPr lang="en-US" dirty="0"/>
              <a:t>Identifies scope and operational guidelines</a:t>
            </a:r>
          </a:p>
          <a:p>
            <a:pPr lvl="1"/>
            <a:r>
              <a:rPr lang="en-US" dirty="0"/>
              <a:t>GMEC review annually</a:t>
            </a:r>
          </a:p>
          <a:p>
            <a:pPr lvl="1"/>
            <a:r>
              <a:rPr lang="en-US" dirty="0"/>
              <a:t>Update when changes to ACGME Institutional Requirements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D12956-8921-4C34-9FD1-A1EDA400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334962"/>
            <a:ext cx="2306955" cy="1514475"/>
          </a:xfrm>
          <a:prstGeom prst="rect">
            <a:avLst/>
          </a:prstGeom>
        </p:spPr>
      </p:pic>
      <p:pic>
        <p:nvPicPr>
          <p:cNvPr id="5" name="Google Shape;213;p16" descr="Tools">
            <a:extLst>
              <a:ext uri="{FF2B5EF4-FFF2-40B4-BE49-F238E27FC236}">
                <a16:creationId xmlns:a16="http://schemas.microsoft.com/office/drawing/2014/main" id="{CE55A864-122F-4EFD-A6B2-A85D1389C1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2799" y="358801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2;p16">
            <a:extLst>
              <a:ext uri="{FF2B5EF4-FFF2-40B4-BE49-F238E27FC236}">
                <a16:creationId xmlns:a16="http://schemas.microsoft.com/office/drawing/2014/main" id="{178BB5B3-79D9-4E2E-B501-781E529AA109}"/>
              </a:ext>
            </a:extLst>
          </p:cNvPr>
          <p:cNvSpPr txBox="1"/>
          <p:nvPr/>
        </p:nvSpPr>
        <p:spPr>
          <a:xfrm>
            <a:off x="6740440" y="3722065"/>
            <a:ext cx="22742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TOOL: Template Charter for GMEC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01493-DA5F-43C2-81BB-FC7C76211E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34D4F-F719-48BD-B76D-0FC10A626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  <a:p>
            <a:pPr lvl="1"/>
            <a:r>
              <a:rPr lang="en-US" dirty="0"/>
              <a:t>GME related vs. GMEC responsibility</a:t>
            </a:r>
          </a:p>
          <a:p>
            <a:pPr lvl="1"/>
            <a:r>
              <a:rPr lang="en-US" dirty="0"/>
              <a:t>Standardize agenda</a:t>
            </a:r>
          </a:p>
          <a:p>
            <a:pPr lvl="1"/>
            <a:r>
              <a:rPr lang="en-US" dirty="0"/>
              <a:t>Structure agenda for effective oversight</a:t>
            </a:r>
          </a:p>
          <a:p>
            <a:r>
              <a:rPr lang="en-US" dirty="0"/>
              <a:t>Minutes</a:t>
            </a:r>
          </a:p>
          <a:p>
            <a:pPr lvl="1"/>
            <a:r>
              <a:rPr lang="en-US" dirty="0"/>
              <a:t>The GMEC must maintain meeting minutes that document execution of all required GMEC functions and responsibilities</a:t>
            </a:r>
          </a:p>
          <a:p>
            <a:pPr lvl="1"/>
            <a:r>
              <a:rPr lang="en-US" dirty="0"/>
              <a:t>Indicate the requirement in the minutes template</a:t>
            </a:r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6" name="Google Shape;213;p16" descr="Tools">
            <a:extLst>
              <a:ext uri="{FF2B5EF4-FFF2-40B4-BE49-F238E27FC236}">
                <a16:creationId xmlns:a16="http://schemas.microsoft.com/office/drawing/2014/main" id="{CE55A864-122F-4EFD-A6B2-A85D1389C1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526" y="14174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2;p16">
            <a:extLst>
              <a:ext uri="{FF2B5EF4-FFF2-40B4-BE49-F238E27FC236}">
                <a16:creationId xmlns:a16="http://schemas.microsoft.com/office/drawing/2014/main" id="{178BB5B3-79D9-4E2E-B501-781E529AA109}"/>
              </a:ext>
            </a:extLst>
          </p:cNvPr>
          <p:cNvSpPr txBox="1"/>
          <p:nvPr/>
        </p:nvSpPr>
        <p:spPr>
          <a:xfrm>
            <a:off x="7007073" y="1685574"/>
            <a:ext cx="22742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TOOL: Template GMEC Agenda</a:t>
            </a:r>
          </a:p>
        </p:txBody>
      </p:sp>
      <p:grpSp>
        <p:nvGrpSpPr>
          <p:cNvPr id="10" name="Google Shape;245;p19">
            <a:extLst>
              <a:ext uri="{FF2B5EF4-FFF2-40B4-BE49-F238E27FC236}">
                <a16:creationId xmlns:a16="http://schemas.microsoft.com/office/drawing/2014/main" id="{BB117C4E-A52A-47E7-86C3-C10B44B98C0E}"/>
              </a:ext>
            </a:extLst>
          </p:cNvPr>
          <p:cNvGrpSpPr/>
          <p:nvPr/>
        </p:nvGrpSpPr>
        <p:grpSpPr>
          <a:xfrm>
            <a:off x="1833089" y="5204552"/>
            <a:ext cx="5812971" cy="1203095"/>
            <a:chOff x="3797779" y="5268711"/>
            <a:chExt cx="3477772" cy="948462"/>
          </a:xfrm>
        </p:grpSpPr>
        <p:sp>
          <p:nvSpPr>
            <p:cNvPr id="11" name="Google Shape;246;p19">
              <a:extLst>
                <a:ext uri="{FF2B5EF4-FFF2-40B4-BE49-F238E27FC236}">
                  <a16:creationId xmlns:a16="http://schemas.microsoft.com/office/drawing/2014/main" id="{52260D12-C81E-477B-8358-95EAA0C15641}"/>
                </a:ext>
              </a:extLst>
            </p:cNvPr>
            <p:cNvSpPr/>
            <p:nvPr/>
          </p:nvSpPr>
          <p:spPr>
            <a:xfrm>
              <a:off x="4651270" y="5368226"/>
              <a:ext cx="2470561" cy="848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dirty="0"/>
                <a:t>CITATION ALERT</a:t>
              </a:r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Document discussion, actions and responsible party. </a:t>
              </a:r>
              <a:r>
                <a:rPr lang="en-US" dirty="0"/>
                <a:t>Provide evidence of voting if applicable.  Follow-up on items as indicated in previous minutes.</a:t>
              </a:r>
              <a:endParaRPr lang="en-US"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2" name="Google Shape;247;p19" descr="Marketing">
              <a:extLst>
                <a:ext uri="{FF2B5EF4-FFF2-40B4-BE49-F238E27FC236}">
                  <a16:creationId xmlns:a16="http://schemas.microsoft.com/office/drawing/2014/main" id="{ABCE94AA-9FA6-4813-AEC4-1A6F2E1F78A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36151" y="5268711"/>
              <a:ext cx="659635" cy="839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248;p19">
              <a:extLst>
                <a:ext uri="{FF2B5EF4-FFF2-40B4-BE49-F238E27FC236}">
                  <a16:creationId xmlns:a16="http://schemas.microsoft.com/office/drawing/2014/main" id="{0864B3D3-EB53-476A-B3E8-0880FFA9940F}"/>
                </a:ext>
              </a:extLst>
            </p:cNvPr>
            <p:cNvSpPr/>
            <p:nvPr/>
          </p:nvSpPr>
          <p:spPr>
            <a:xfrm>
              <a:off x="3797779" y="5300194"/>
              <a:ext cx="3477772" cy="841844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FD68D-64DC-4522-A140-2366E2214F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6719E-7C4F-4BC4-A8D6-195123231D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1F0EB-74A6-4F5D-8828-41D5A0B32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Subcommittees</a:t>
            </a:r>
          </a:p>
          <a:p>
            <a:pPr lvl="1"/>
            <a:r>
              <a:rPr lang="en-US" dirty="0"/>
              <a:t>May be established to carry out portions of the GMEC’s responsibilities</a:t>
            </a:r>
          </a:p>
          <a:p>
            <a:pPr lvl="1"/>
            <a:r>
              <a:rPr lang="en-US" dirty="0"/>
              <a:t>Potential Subcommittees:</a:t>
            </a:r>
          </a:p>
          <a:p>
            <a:pPr lvl="2"/>
            <a:r>
              <a:rPr lang="en-US" dirty="0"/>
              <a:t>Executive/Accreditation</a:t>
            </a:r>
          </a:p>
          <a:p>
            <a:pPr lvl="2"/>
            <a:r>
              <a:rPr lang="en-US" dirty="0"/>
              <a:t>Well-Being</a:t>
            </a:r>
          </a:p>
          <a:p>
            <a:pPr lvl="2"/>
            <a:r>
              <a:rPr lang="en-US" dirty="0"/>
              <a:t>QIPS</a:t>
            </a:r>
          </a:p>
          <a:p>
            <a:pPr lvl="2"/>
            <a:r>
              <a:rPr lang="en-US" dirty="0"/>
              <a:t>CLER</a:t>
            </a:r>
          </a:p>
          <a:p>
            <a:pPr lvl="2"/>
            <a:r>
              <a:rPr lang="en-US" dirty="0"/>
              <a:t>Faculty Development</a:t>
            </a:r>
          </a:p>
          <a:p>
            <a:pPr lvl="2"/>
            <a:r>
              <a:rPr lang="en-US" dirty="0"/>
              <a:t>Policies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1AF66-9FCD-4263-A57A-94817335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pic>
        <p:nvPicPr>
          <p:cNvPr id="1028" name="Picture 4" descr="Subcommittee on Bylaws to be appointed – WA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4" y="3381867"/>
            <a:ext cx="3640570" cy="26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213;p16" descr="Tools">
            <a:extLst>
              <a:ext uri="{FF2B5EF4-FFF2-40B4-BE49-F238E27FC236}">
                <a16:creationId xmlns:a16="http://schemas.microsoft.com/office/drawing/2014/main" id="{CE55A864-122F-4EFD-A6B2-A85D1389C1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611" y="128085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2;p16">
            <a:extLst>
              <a:ext uri="{FF2B5EF4-FFF2-40B4-BE49-F238E27FC236}">
                <a16:creationId xmlns:a16="http://schemas.microsoft.com/office/drawing/2014/main" id="{178BB5B3-79D9-4E2E-B501-781E529AA109}"/>
              </a:ext>
            </a:extLst>
          </p:cNvPr>
          <p:cNvSpPr txBox="1"/>
          <p:nvPr/>
        </p:nvSpPr>
        <p:spPr>
          <a:xfrm>
            <a:off x="6991268" y="1280858"/>
            <a:ext cx="227425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TOOL: GMEC Subcommittee Charter Template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A7FC-3B6B-4039-B212-4DDFA3FB18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E23F8-92CA-4887-8593-75E36FEDA0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7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records your GMEC minutes?</a:t>
            </a:r>
          </a:p>
          <a:p>
            <a:r>
              <a:rPr lang="en-US" dirty="0"/>
              <a:t>How often does your GMEC meet?  How often do your subcommittees meet?</a:t>
            </a:r>
          </a:p>
          <a:p>
            <a:r>
              <a:rPr lang="en-US" dirty="0"/>
              <a:t>What GMEC subcommittees do you have?</a:t>
            </a:r>
          </a:p>
          <a:p>
            <a:r>
              <a:rPr lang="en-US" dirty="0"/>
              <a:t>How does your GMEC review and approve subcommittee actions/reports?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Done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69854-D582-4216-925A-39D00E5A66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FA422-F16C-461F-BA20-1332CDEB3F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7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 Responsibilities</a:t>
            </a:r>
          </a:p>
        </p:txBody>
      </p:sp>
      <p:sp>
        <p:nvSpPr>
          <p:cNvPr id="6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/>
              <a:t>Partners In Medical Education, Inc. Copyright 2022</a:t>
            </a:r>
            <a:endParaRPr sz="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29DC6-5423-488F-B5DA-A13533D5C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88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64332-B75C-4E63-AC5A-183F05F17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Oversight of:</a:t>
            </a:r>
          </a:p>
          <a:p>
            <a:r>
              <a:rPr lang="en-US" dirty="0"/>
              <a:t>Accreditation status </a:t>
            </a:r>
          </a:p>
          <a:p>
            <a:r>
              <a:rPr lang="en-US" dirty="0"/>
              <a:t>the quality of the GME learning and working environment within the Sponsoring Institution, each of its ACGME accredited programs, and its participating sites</a:t>
            </a:r>
          </a:p>
          <a:p>
            <a:r>
              <a:rPr lang="en-US" dirty="0"/>
              <a:t>The quality of the educational experience in each program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5C383-D506-413D-ACF2-F78FFB79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E569D-1056-40D3-A07A-05180E43F2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3208C-0C33-49C4-AE21-17CAD1024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AD46-1839-4F2E-BDA0-10A7C04B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ABC's of GMEC: Part One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96B3C-872B-49C8-BB4D-0853A7C0D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04" y="4564215"/>
            <a:ext cx="7245398" cy="1116242"/>
          </a:xfrm>
        </p:spPr>
        <p:txBody>
          <a:bodyPr>
            <a:normAutofit fontScale="25000" lnSpcReduction="20000"/>
          </a:bodyPr>
          <a:lstStyle/>
          <a:p>
            <a:endParaRPr lang="en-US" sz="2500" b="1" dirty="0"/>
          </a:p>
          <a:p>
            <a:endParaRPr lang="en-US" sz="2500" b="1" dirty="0"/>
          </a:p>
          <a:p>
            <a:r>
              <a:rPr lang="en-US" sz="8000" b="1" dirty="0"/>
              <a:t>Presented by:  Victoria Hanlon, MS, CHCP</a:t>
            </a:r>
          </a:p>
          <a:p>
            <a:r>
              <a:rPr lang="en-US" sz="8000" b="1" dirty="0"/>
              <a:t>			 </a:t>
            </a:r>
            <a:r>
              <a:rPr lang="en-US" sz="8000" b="1" dirty="0">
                <a:effectLst/>
              </a:rPr>
              <a:t>Amy </a:t>
            </a:r>
            <a:r>
              <a:rPr lang="en-US" sz="8000" b="1" dirty="0"/>
              <a:t>Durante</a:t>
            </a:r>
            <a:r>
              <a:rPr lang="en-US" sz="8000" b="1" dirty="0">
                <a:effectLst/>
              </a:rPr>
              <a:t>, MHA</a:t>
            </a:r>
            <a:r>
              <a:rPr lang="en-US" sz="8000" b="1" dirty="0"/>
              <a:t> </a:t>
            </a:r>
            <a:endParaRPr lang="en-US" sz="8000" dirty="0"/>
          </a:p>
          <a:p>
            <a:endParaRPr lang="en-US" sz="2500" b="1" dirty="0">
              <a:effectLst/>
              <a:ea typeface="Times New Roman" panose="02020603050405020304" pitchFamily="18" charset="0"/>
            </a:endParaRPr>
          </a:p>
          <a:p>
            <a:endParaRPr lang="en-US" sz="2500" b="1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332B5-5A12-4D14-A54F-301115360AA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Inc.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7BDB-A8FE-4627-B925-4346860A08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8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42CD4D-20F1-4FCF-92C5-7A0ED3322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APE's and self studies</a:t>
            </a:r>
          </a:p>
          <a:p>
            <a:r>
              <a:rPr lang="en-US" dirty="0"/>
              <a:t>ACGME-accredited programs’ implementation of institutional policy(</a:t>
            </a:r>
            <a:r>
              <a:rPr lang="en-US" dirty="0" err="1"/>
              <a:t>ies</a:t>
            </a:r>
            <a:r>
              <a:rPr lang="en-US" dirty="0"/>
              <a:t>) for vacation and leaves of absence, including medical, parental, and caregiver leaves of absence, at least annually</a:t>
            </a:r>
          </a:p>
          <a:p>
            <a:r>
              <a:rPr lang="en-US" dirty="0"/>
              <a:t>All processes related to reductions and closures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3AA13-A357-41B1-9AE6-15ACDA5D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4426902"/>
            <a:ext cx="2619375" cy="17430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49D95-813E-4C41-9BEB-F7D1A65FA8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9AA70-E9C2-4724-B333-35450EFFC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3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DB3A99-8163-4A6C-B825-7C78AB0C8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Institutional policies and procedures</a:t>
            </a:r>
          </a:p>
          <a:p>
            <a:r>
              <a:rPr lang="en-US" dirty="0"/>
              <a:t>GMEC subcommittees</a:t>
            </a:r>
          </a:p>
          <a:p>
            <a:r>
              <a:rPr lang="en-US" dirty="0"/>
              <a:t>Annual recommendations of the residents/fellows salaries</a:t>
            </a:r>
          </a:p>
          <a:p>
            <a:r>
              <a:rPr lang="en-US" dirty="0"/>
              <a:t>New program requests</a:t>
            </a:r>
          </a:p>
          <a:p>
            <a:r>
              <a:rPr lang="en-US" dirty="0"/>
              <a:t>Request for complement changes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E84E37-4A5A-4CFE-B170-11D660CD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Approval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4715192"/>
            <a:ext cx="2952750" cy="15525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B6700-46DB-4F0B-8B93-923A3CDF06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580E-CFF5-4141-B2B8-3150A20878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5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CE9CAA-77B7-4BF9-A432-4CA7A1A17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major changes</a:t>
            </a:r>
          </a:p>
          <a:p>
            <a:r>
              <a:rPr lang="en-US" dirty="0"/>
              <a:t>Additions and deletions of participating sites</a:t>
            </a:r>
          </a:p>
          <a:p>
            <a:r>
              <a:rPr lang="en-US" dirty="0"/>
              <a:t>Appointment of new Program Directors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7754D-AB6C-4A55-B9B9-6ADF61D8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Approval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45" y="3825875"/>
            <a:ext cx="2952750" cy="15430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18790-EAB5-4992-A2BA-5CB890A47B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10CE4-EF6E-4025-BF56-736457BF2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8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655DA-477B-4CCE-9228-09EEF3558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Progress reports requested by review committee</a:t>
            </a:r>
          </a:p>
          <a:p>
            <a:r>
              <a:rPr lang="en-US" dirty="0"/>
              <a:t>Responses to CLER reports</a:t>
            </a:r>
          </a:p>
          <a:p>
            <a:r>
              <a:rPr lang="en-US" dirty="0"/>
              <a:t>Requests for exceptions to clinical and educational work hour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3C180-7DA3-44D7-A19E-87D6AEBF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Approval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10" y="3994467"/>
            <a:ext cx="2095500" cy="2181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829EA-C146-4CD7-9D0E-5E6253E18E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86579-EFE1-4ACE-B349-864CF7DD38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0B6E6-D442-4A3E-81F7-0446A0FE5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Voluntary withdrawal of a program </a:t>
            </a:r>
          </a:p>
          <a:p>
            <a:r>
              <a:rPr lang="en-US" dirty="0"/>
              <a:t>Requests for appeal of an adverse action by a Review Committee</a:t>
            </a:r>
          </a:p>
          <a:p>
            <a:r>
              <a:rPr lang="en-US" dirty="0"/>
              <a:t>Exceptionally qualified candidates for resident/fellow appointments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D828C6-E4AA-4D14-B7E6-F421EEDB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Approval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57" y="3983037"/>
            <a:ext cx="2143125" cy="21431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32487-0965-4389-A0D5-51A630DAC1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8D8D2-B091-4BCC-8928-50D5284DC9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3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99D31E-C8DB-4639-A135-3E901A8EA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8210550" cy="4438905"/>
          </a:xfrm>
        </p:spPr>
        <p:txBody>
          <a:bodyPr/>
          <a:lstStyle/>
          <a:p>
            <a:r>
              <a:rPr lang="en-US" dirty="0"/>
              <a:t>A lot of pre-work from the Department of Academic Affairs office</a:t>
            </a:r>
          </a:p>
          <a:p>
            <a:pPr lvl="1"/>
            <a:r>
              <a:rPr lang="en-US" dirty="0"/>
              <a:t>Request forms for prior approval </a:t>
            </a:r>
          </a:p>
          <a:p>
            <a:pPr lvl="1"/>
            <a:r>
              <a:rPr lang="en-US" dirty="0"/>
              <a:t>Provide due dates to programs</a:t>
            </a:r>
          </a:p>
          <a:p>
            <a:r>
              <a:rPr lang="en-US" dirty="0"/>
              <a:t>Not everything discussed at each meeting</a:t>
            </a:r>
          </a:p>
          <a:p>
            <a:r>
              <a:rPr lang="en-US" dirty="0"/>
              <a:t>Summary of information</a:t>
            </a:r>
          </a:p>
          <a:p>
            <a:r>
              <a:rPr lang="en-US" dirty="0"/>
              <a:t>Set up agenda template</a:t>
            </a:r>
          </a:p>
          <a:p>
            <a:pPr marL="63500" indent="0">
              <a:buNone/>
            </a:pPr>
            <a:endParaRPr lang="en-US" dirty="0"/>
          </a:p>
          <a:p>
            <a:pPr marL="63500" indent="0" algn="ctr">
              <a:buNone/>
            </a:pPr>
            <a:r>
              <a:rPr lang="en-US" b="1" dirty="0"/>
              <a:t>More importantly don’t leave it out</a:t>
            </a:r>
          </a:p>
          <a:p>
            <a:pPr marL="6350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E71DD-7EC0-4356-A4B2-9D2A4FF3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Cram It All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35" y="163512"/>
            <a:ext cx="1847850" cy="153320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0EFF6-3117-4B61-8C30-CE8A1509A7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6E7D8-801C-4DE7-B106-40D09B8B2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6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GME meetings with programs to be discussed </a:t>
            </a:r>
          </a:p>
          <a:p>
            <a:r>
              <a:rPr lang="en-US" dirty="0"/>
              <a:t>Throwing under the bus</a:t>
            </a:r>
          </a:p>
          <a:p>
            <a:r>
              <a:rPr lang="en-US" dirty="0"/>
              <a:t>Look back at last year for items</a:t>
            </a:r>
          </a:p>
          <a:p>
            <a:r>
              <a:rPr lang="en-US" dirty="0"/>
              <a:t>Everything in the minutes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Leave It Out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60" y="4200525"/>
            <a:ext cx="2971800" cy="15430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2B220D-9A87-40AC-8679-5CFF120573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456D4-8B8F-43B8-98AB-5CB10D27CA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1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AB6B57-B71B-48F1-9058-6D10EB1FC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657600"/>
            <a:ext cx="7886700" cy="2519363"/>
          </a:xfrm>
        </p:spPr>
        <p:txBody>
          <a:bodyPr/>
          <a:lstStyle/>
          <a:p>
            <a:pPr marL="63500" indent="0" algn="ctr">
              <a:buNone/>
            </a:pPr>
            <a:r>
              <a:rPr lang="en-US" dirty="0"/>
              <a:t>Join us for The ABC’s of GMEC Part 2 to learn how to maximize oversight!</a:t>
            </a:r>
          </a:p>
          <a:p>
            <a:pPr marL="63500" indent="0" algn="ctr">
              <a:buNone/>
            </a:pPr>
            <a:r>
              <a:rPr lang="en-US" dirty="0"/>
              <a:t>May 19,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45" y="817245"/>
            <a:ext cx="1885950" cy="24193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7E59E-5E09-41F4-9538-030EA04268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BA87D-E1B5-43D4-8765-12BB035EB0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5E4592-45F9-4FAE-85BF-BDB8E6035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“Air your dirty laundry”</a:t>
            </a:r>
          </a:p>
          <a:p>
            <a:r>
              <a:rPr lang="en-US" dirty="0"/>
              <a:t>Preparation for GMEC meetings is key</a:t>
            </a:r>
          </a:p>
          <a:p>
            <a:r>
              <a:rPr lang="en-US" dirty="0"/>
              <a:t>Create templates for programs and for reporting</a:t>
            </a:r>
          </a:p>
          <a:p>
            <a:r>
              <a:rPr lang="en-US" dirty="0"/>
              <a:t>Keep up with changes in IRs and CPRs</a:t>
            </a:r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Closing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78" y="4384530"/>
            <a:ext cx="2952750" cy="15525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1D5D7-9B3B-46CA-8853-3D7CE4CB0C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6AF71-6CFA-412E-A6F2-B11B63DEBA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    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   Getting to the Next Stage – Prog. Improve II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March 24,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April 12,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ADS 2022: Part I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April 28,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The ABCs of GMEC: Part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Thursday, May 19,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May 24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May 19.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5003730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Moral Injury in Healthcare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Streamlining Your Special Review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- Program Improvement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Digging for Data IV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Back to Basics – GME for New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Leveraging RMS Technology for the Medicare Cost Report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Successful Coordinator? You Must Be C-C-Crazy!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A4FE05-04E8-4325-A736-FB7D6033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429000"/>
            <a:ext cx="3943350" cy="3048174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/>
              <a:t>Received her Bachelors Degree in Health Information Management from Kean University</a:t>
            </a:r>
          </a:p>
          <a:p>
            <a:r>
              <a:rPr lang="en-US" sz="1800" dirty="0"/>
              <a:t>Began her career in Graduate Medical Education (GME) at Hospital for Special Surgery as the Radiology Fellowship Program Coordinator</a:t>
            </a:r>
          </a:p>
          <a:p>
            <a:r>
              <a:rPr lang="en-US" sz="1800" dirty="0"/>
              <a:t>Received her Masters degree in Healthcare Administration from Seton Hall University</a:t>
            </a:r>
          </a:p>
          <a:p>
            <a:r>
              <a:rPr lang="en-US" sz="1800" dirty="0"/>
              <a:t>Continued her career in GME at Lutheran Medical Center as the OB/GYN Residency Coordinator</a:t>
            </a:r>
          </a:p>
          <a:p>
            <a:r>
              <a:rPr lang="en-US" sz="1800" dirty="0"/>
              <a:t>Is currently the Manager of GME and Academic Affairs at Staten Island University Hospital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231FF-963B-47EF-84D5-108F33D689F7}"/>
              </a:ext>
            </a:extLst>
          </p:cNvPr>
          <p:cNvSpPr txBox="1"/>
          <p:nvPr/>
        </p:nvSpPr>
        <p:spPr>
          <a:xfrm>
            <a:off x="4925228" y="3373939"/>
            <a:ext cx="3943350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90000"/>
              </a:lnSpc>
              <a:spcAft>
                <a:spcPts val="120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E5539-8DF0-4001-80C9-D8EA211422DA}"/>
              </a:ext>
            </a:extLst>
          </p:cNvPr>
          <p:cNvSpPr txBox="1"/>
          <p:nvPr/>
        </p:nvSpPr>
        <p:spPr>
          <a:xfrm>
            <a:off x="4823627" y="2973829"/>
            <a:ext cx="3800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chemeClr val="dk1"/>
                </a:solidFill>
                <a:latin typeface="Calibri"/>
                <a:cs typeface="Calibri"/>
              </a:rPr>
              <a:t>Victoria Hanlon, MS, CHCP</a:t>
            </a:r>
            <a:endParaRPr lang="en-US" sz="2000" b="1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A769B-269F-48DF-AD43-B5EE4DBD99B8}"/>
              </a:ext>
            </a:extLst>
          </p:cNvPr>
          <p:cNvSpPr txBox="1"/>
          <p:nvPr/>
        </p:nvSpPr>
        <p:spPr>
          <a:xfrm>
            <a:off x="196281" y="2998399"/>
            <a:ext cx="38008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chemeClr val="dk1"/>
                </a:solidFill>
                <a:latin typeface="Calibri"/>
                <a:cs typeface="Calibri"/>
              </a:rPr>
              <a:t>                      Amy Durante, MHA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1087177"/>
            <a:ext cx="2374777" cy="194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A959D1-BEDF-4C56-851E-918F1569072B}"/>
              </a:ext>
            </a:extLst>
          </p:cNvPr>
          <p:cNvSpPr txBox="1"/>
          <p:nvPr/>
        </p:nvSpPr>
        <p:spPr>
          <a:xfrm>
            <a:off x="2241755" y="509788"/>
            <a:ext cx="600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Introducing Your Presenters…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DA4FE05-04E8-4325-A736-FB7D603362FF}"/>
              </a:ext>
            </a:extLst>
          </p:cNvPr>
          <p:cNvSpPr txBox="1">
            <a:spLocks/>
          </p:cNvSpPr>
          <p:nvPr/>
        </p:nvSpPr>
        <p:spPr>
          <a:xfrm>
            <a:off x="4743450" y="3429000"/>
            <a:ext cx="3943350" cy="304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Current DIO at a Sponsoring Institution with 19 programs</a:t>
            </a:r>
          </a:p>
          <a:p>
            <a:r>
              <a:rPr lang="en-US" sz="1800" dirty="0"/>
              <a:t>Been a member of Chair of a GMEC for 11 years</a:t>
            </a:r>
          </a:p>
          <a:p>
            <a:pPr marL="63500" indent="0">
              <a:buFont typeface="Arial"/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389416-ED63-4B8E-A58B-8EF6B5526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1" y="1033008"/>
            <a:ext cx="1932039" cy="19653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086BF-3B40-44B1-841E-484ABF704F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6B309-BE48-4DCC-9464-EA552240AD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4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422679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Amy Durante, MHA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4"/>
              </a:rPr>
              <a:t>Amy@partnersinmeded.com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Tori Hanlon, MS, CHCP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>
                <a:hlinkClick r:id="rId5"/>
              </a:rPr>
              <a:t>Tori@partnersinmeded.com</a:t>
            </a:r>
            <a:endParaRPr lang="en-US" sz="1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18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5C2FF-984A-46AD-8081-CF7F69C090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600E6-BB34-46A5-9F7E-3903372F5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body" idx="1"/>
          </p:nvPr>
        </p:nvSpPr>
        <p:spPr>
          <a:xfrm>
            <a:off x="462150" y="2004167"/>
            <a:ext cx="8219700" cy="4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fontAlgn="base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Understand the essential components of GMECs, including structure and personnel</a:t>
            </a:r>
            <a:endParaRPr lang="en-US" sz="2800" dirty="0">
              <a:latin typeface="Calibri"/>
              <a:ea typeface="Noto Sans Symbols"/>
              <a:cs typeface="Noto Sans Symbols"/>
            </a:endParaRPr>
          </a:p>
          <a:p>
            <a:pPr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Discuss strategies for organizing GMECs to ensure compliance with ACGME expectations and requirements</a:t>
            </a:r>
          </a:p>
          <a:p>
            <a:pPr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Noto Sans Symbols"/>
              </a:rPr>
              <a:t>Identify GMEC responsibilities and provide tools to ensure your GMEC is meeting these responsibilities</a:t>
            </a:r>
          </a:p>
          <a:p>
            <a:pPr marR="0" lvl="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000" dirty="0">
              <a:effectLst/>
              <a:ea typeface="Noto Sans Symbols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●"/>
            </a:pPr>
            <a:endParaRPr lang="en-US" sz="3000" dirty="0">
              <a:latin typeface="Calibri"/>
              <a:ea typeface="Noto Sans Symbols"/>
              <a:cs typeface="Noto Sans Symbols"/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D4DB7F-0E90-4882-BC13-144B5184E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1C524-682C-4A3E-9177-E6600C082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algn="ctr">
              <a:buNone/>
            </a:pPr>
            <a:r>
              <a:rPr lang="en-US" i="1" dirty="0"/>
              <a:t>The DIO, in collaboration with a GMEC, must have authority and responsibility for the oversight and administration of each of the Sponsoring Institution’s ACGME-accredited programs, as well as for ensuring compliance with the ACGME Institutional, Common, specialty/subspecialty-specific Program, and Recognition Requirements.</a:t>
            </a:r>
          </a:p>
          <a:p>
            <a:pPr marL="63500" indent="0" algn="ctr">
              <a:buNone/>
            </a:pPr>
            <a:endParaRPr lang="en-US" i="1" dirty="0"/>
          </a:p>
          <a:p>
            <a:pPr marL="63500" indent="0" algn="ctr">
              <a:buNone/>
            </a:pPr>
            <a:endParaRPr lang="en-US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GMEC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10FF3-5E53-4619-9259-8448CF918D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D46BD-608A-4630-99D9-37B7F204B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8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Decision-making authority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Biggest mistakes</a:t>
            </a:r>
          </a:p>
          <a:p>
            <a:pPr lvl="2"/>
            <a:r>
              <a:rPr lang="en-US" dirty="0"/>
              <a:t>Informational only</a:t>
            </a:r>
          </a:p>
          <a:p>
            <a:pPr lvl="2"/>
            <a:r>
              <a:rPr lang="en-US" dirty="0"/>
              <a:t>Lack of appropriate membership or structure</a:t>
            </a:r>
          </a:p>
          <a:p>
            <a:pPr lvl="2"/>
            <a:r>
              <a:rPr lang="en-US" dirty="0"/>
              <a:t>Lack of documentation</a:t>
            </a:r>
          </a:p>
          <a:p>
            <a:pPr marL="546100" lvl="1" indent="0">
              <a:buNone/>
            </a:pPr>
            <a:endParaRPr lang="en-US" dirty="0"/>
          </a:p>
          <a:p>
            <a:r>
              <a:rPr lang="en-US" dirty="0"/>
              <a:t>Programs’ business IS the GMEC’s business</a:t>
            </a:r>
          </a:p>
          <a:p>
            <a:pPr lvl="1"/>
            <a:r>
              <a:rPr lang="en-US" dirty="0"/>
              <a:t>Differentiate between program information and program oversight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GMEC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EACF-E4BA-404E-9AF1-D3C5AA7C2F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04AB9-DE0B-4630-9F4C-419523ED9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8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GMEC demonstrate oversight?</a:t>
            </a:r>
          </a:p>
          <a:p>
            <a:pPr lvl="1"/>
            <a:r>
              <a:rPr lang="en-US" dirty="0"/>
              <a:t>Review &amp; discussion of data as identified in IR I.B.4.a).(1-6)</a:t>
            </a:r>
          </a:p>
          <a:p>
            <a:pPr lvl="1"/>
            <a:r>
              <a:rPr lang="en-US" dirty="0"/>
              <a:t>Documentation in GMEC minutes (this is your proof to the ACGME)</a:t>
            </a:r>
          </a:p>
          <a:p>
            <a:pPr lvl="1"/>
            <a:r>
              <a:rPr lang="en-US" dirty="0"/>
              <a:t>APEs (program), AIR (SI) &amp; Special Reviews (underperforming programs)</a:t>
            </a:r>
          </a:p>
          <a:p>
            <a:pPr marL="635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624944" y="4156364"/>
            <a:ext cx="2743200" cy="1847273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Will be focus of webinar Part 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4C64C-C23E-48CC-BE46-12FA989CC2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Partners In Medical Education, Inc.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F42C9-DFA0-46F9-AC89-C95DD8DE9E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Components of GMECs</a:t>
            </a:r>
          </a:p>
        </p:txBody>
      </p:sp>
      <p:sp>
        <p:nvSpPr>
          <p:cNvPr id="6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/>
              <a:t>Partners In Medical Education, Inc. Copyright 2022</a:t>
            </a:r>
            <a:endParaRPr sz="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06F97-C158-49B6-B2A3-B176E966A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6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369432"/>
              </p:ext>
            </p:extLst>
          </p:nvPr>
        </p:nvGraphicFramePr>
        <p:xfrm>
          <a:off x="628650" y="1738313"/>
          <a:ext cx="78867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750698373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031642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Multi-program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program 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9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5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PDs</a:t>
                      </a:r>
                      <a:r>
                        <a:rPr lang="en-US" baseline="0" dirty="0"/>
                        <a:t> (minimum of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 (if not the DIO)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Residents/Fellows</a:t>
                      </a:r>
                      <a:r>
                        <a:rPr lang="en-US" baseline="0" dirty="0"/>
                        <a:t> (peer-selected; minimum of 2 from among programs)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Residents/Fellows (peer-selected; minimum of 2; one permitted if program</a:t>
                      </a:r>
                      <a:r>
                        <a:rPr lang="en-US" baseline="0" dirty="0"/>
                        <a:t> only has one trainee)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4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  <a:r>
                        <a:rPr lang="en-US" baseline="0" dirty="0"/>
                        <a:t> improvement or patient safety officer or designee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or designee responsible for monitoring quality improvement</a:t>
                      </a:r>
                      <a:r>
                        <a:rPr lang="en-US" baseline="0" dirty="0"/>
                        <a:t> or patient safety (if not the PD or DIO)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7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of the program’s core faculty members other than the PD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37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or more individuals</a:t>
                      </a:r>
                      <a:r>
                        <a:rPr lang="en-US" baseline="0" dirty="0"/>
                        <a:t> actively involved in GME, are outside the program, and are not the DIO or QIPS member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6178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7" name="Google Shape;79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Partners In Medical Education, Inc. Copyright 2022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578FE7-F849-40D3-A4D2-39D2F8237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9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1708</Words>
  <Application>Microsoft Office PowerPoint</Application>
  <PresentationFormat>On-screen Show (4:3)</PresentationFormat>
  <Paragraphs>357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Wingdings</vt:lpstr>
      <vt:lpstr>Arial</vt:lpstr>
      <vt:lpstr>Comic Sans MS</vt:lpstr>
      <vt:lpstr>PME-2016</vt:lpstr>
      <vt:lpstr>Please Note…</vt:lpstr>
      <vt:lpstr>The ABC's of GMEC: Part One </vt:lpstr>
      <vt:lpstr>PowerPoint Presentation</vt:lpstr>
      <vt:lpstr>LEARNING OBJECTIVES</vt:lpstr>
      <vt:lpstr>Importance of GMEC</vt:lpstr>
      <vt:lpstr>Importance of GMEC</vt:lpstr>
      <vt:lpstr>Oversight</vt:lpstr>
      <vt:lpstr>Essential Components of GMECs</vt:lpstr>
      <vt:lpstr>Membership</vt:lpstr>
      <vt:lpstr>Membership </vt:lpstr>
      <vt:lpstr>How It's Done</vt:lpstr>
      <vt:lpstr>Program Coordinators</vt:lpstr>
      <vt:lpstr>Structure</vt:lpstr>
      <vt:lpstr>Structure</vt:lpstr>
      <vt:lpstr>Structure</vt:lpstr>
      <vt:lpstr>Structure</vt:lpstr>
      <vt:lpstr>How It’s Done</vt:lpstr>
      <vt:lpstr>GMEC Responsibilities</vt:lpstr>
      <vt:lpstr>Responsibilities</vt:lpstr>
      <vt:lpstr>Responsibilities</vt:lpstr>
      <vt:lpstr>Review and Approval</vt:lpstr>
      <vt:lpstr>Review and Approval</vt:lpstr>
      <vt:lpstr>Review and Approval </vt:lpstr>
      <vt:lpstr>Review and Approval</vt:lpstr>
      <vt:lpstr>How To Cram It All In</vt:lpstr>
      <vt:lpstr>Don’t Leave It Out </vt:lpstr>
      <vt:lpstr>PowerPoint Presentation</vt:lpstr>
      <vt:lpstr>Closing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Microsoft Office User</dc:creator>
  <cp:lastModifiedBy>BJ Schwartz</cp:lastModifiedBy>
  <cp:revision>322</cp:revision>
  <dcterms:created xsi:type="dcterms:W3CDTF">2016-03-20T11:36:31Z</dcterms:created>
  <dcterms:modified xsi:type="dcterms:W3CDTF">2022-03-08T17:26:33Z</dcterms:modified>
</cp:coreProperties>
</file>