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6412" r:id="rId1"/>
  </p:sldMasterIdLst>
  <p:notesMasterIdLst>
    <p:notesMasterId r:id="rId44"/>
  </p:notesMasterIdLst>
  <p:sldIdLst>
    <p:sldId id="256" r:id="rId2"/>
    <p:sldId id="296" r:id="rId3"/>
    <p:sldId id="257" r:id="rId4"/>
    <p:sldId id="258" r:id="rId5"/>
    <p:sldId id="282" r:id="rId6"/>
    <p:sldId id="267" r:id="rId7"/>
    <p:sldId id="266" r:id="rId8"/>
    <p:sldId id="263" r:id="rId9"/>
    <p:sldId id="269" r:id="rId10"/>
    <p:sldId id="262" r:id="rId11"/>
    <p:sldId id="260" r:id="rId12"/>
    <p:sldId id="268" r:id="rId13"/>
    <p:sldId id="273" r:id="rId14"/>
    <p:sldId id="283" r:id="rId15"/>
    <p:sldId id="261" r:id="rId16"/>
    <p:sldId id="270" r:id="rId17"/>
    <p:sldId id="274" r:id="rId18"/>
    <p:sldId id="284" r:id="rId19"/>
    <p:sldId id="264" r:id="rId20"/>
    <p:sldId id="275" r:id="rId21"/>
    <p:sldId id="285" r:id="rId22"/>
    <p:sldId id="276" r:id="rId23"/>
    <p:sldId id="295" r:id="rId24"/>
    <p:sldId id="279" r:id="rId25"/>
    <p:sldId id="277" r:id="rId26"/>
    <p:sldId id="287" r:id="rId27"/>
    <p:sldId id="288" r:id="rId28"/>
    <p:sldId id="280" r:id="rId29"/>
    <p:sldId id="281" r:id="rId30"/>
    <p:sldId id="265" r:id="rId31"/>
    <p:sldId id="289" r:id="rId32"/>
    <p:sldId id="272" r:id="rId33"/>
    <p:sldId id="290" r:id="rId34"/>
    <p:sldId id="271" r:id="rId35"/>
    <p:sldId id="291" r:id="rId36"/>
    <p:sldId id="292" r:id="rId37"/>
    <p:sldId id="293" r:id="rId38"/>
    <p:sldId id="294" r:id="rId39"/>
    <p:sldId id="286" r:id="rId40"/>
    <p:sldId id="259" r:id="rId41"/>
    <p:sldId id="298" r:id="rId42"/>
    <p:sldId id="297" r:id="rId4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154"/>
    <p:restoredTop sz="94590"/>
  </p:normalViewPr>
  <p:slideViewPr>
    <p:cSldViewPr snapToGrid="0" snapToObjects="1">
      <p:cViewPr>
        <p:scale>
          <a:sx n="90" d="100"/>
          <a:sy n="90" d="100"/>
        </p:scale>
        <p:origin x="1560" y="4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49" Type="http://schemas.microsoft.com/office/2015/10/relationships/revisionInfo" Target="revisionInfo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BE93E-5F7F-184D-A4E8-94CA3862B532}" type="datetimeFigureOut">
              <a:rPr lang="en-US" smtClean="0"/>
              <a:t>9/22/17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D67206-340A-194E-9A97-1CE564B498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315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251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D67206-340A-194E-9A97-1CE564B4980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28421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98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1743DA7-34FC-504A-B92E-0B05F71BEB33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40211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01367026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34356888"/>
      </p:ext>
    </p:extLst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810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6AC1577-D165-894F-A2E8-2E5C1B17494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88699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F936355-F024-8C42-A5F5-6F05435583B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3100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55B5787-11C4-AF40-8375-AA391F8B86DD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0381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5025EC8-843F-094B-B467-B8DEAEA065F8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0490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111FBDE-2D36-6A49-83F8-2BBFB586505C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506549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600">
                <a:latin typeface="Arial" charset="0"/>
                <a:ea typeface="Arial" charset="0"/>
                <a:cs typeface="Arial" charset="0"/>
              </a:defRPr>
            </a:lvl1pPr>
            <a:lvl2pPr>
              <a:defRPr sz="2200">
                <a:latin typeface="Arial" charset="0"/>
                <a:ea typeface="Arial" charset="0"/>
                <a:cs typeface="Arial" charset="0"/>
              </a:defRPr>
            </a:lvl2pPr>
            <a:lvl3pPr>
              <a:defRPr sz="1800">
                <a:latin typeface="Arial" charset="0"/>
                <a:ea typeface="Arial" charset="0"/>
                <a:cs typeface="Arial" charset="0"/>
              </a:defRPr>
            </a:lvl3pPr>
            <a:lvl4pPr>
              <a:defRPr sz="1400">
                <a:latin typeface="Arial" charset="0"/>
                <a:ea typeface="Arial" charset="0"/>
                <a:cs typeface="Arial" charset="0"/>
              </a:defRPr>
            </a:lvl4pPr>
            <a:lvl5pPr>
              <a:defRPr sz="1200">
                <a:latin typeface="Arial" charset="0"/>
                <a:ea typeface="Arial" charset="0"/>
                <a:cs typeface="Arial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0DE7DD9-96F1-6E43-A8F9-4B502D1EE7DB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73876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5E9A17-9C8D-1B4D-8899-8FD1CDB01285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13022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lvl1pPr algn="r">
              <a:defRPr sz="1000"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fld id="{A9D05994-BE46-7048-AC8D-587C147F5A32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 b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/>
              <a:t>Presented by Partners in Medical Education, Inc. 2016</a:t>
            </a:r>
          </a:p>
        </p:txBody>
      </p:sp>
    </p:spTree>
    <p:extLst>
      <p:ext uri="{BB962C8B-B14F-4D97-AF65-F5344CB8AC3E}">
        <p14:creationId xmlns:p14="http://schemas.microsoft.com/office/powerpoint/2010/main" val="1895564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6413" r:id="rId1"/>
    <p:sldLayoutId id="2147486414" r:id="rId2"/>
    <p:sldLayoutId id="2147486415" r:id="rId3"/>
    <p:sldLayoutId id="2147486416" r:id="rId4"/>
    <p:sldLayoutId id="2147486417" r:id="rId5"/>
    <p:sldLayoutId id="2147486418" r:id="rId6"/>
    <p:sldLayoutId id="2147486419" r:id="rId7"/>
    <p:sldLayoutId id="2147486420" r:id="rId8"/>
    <p:sldLayoutId id="2147486421" r:id="rId9"/>
    <p:sldLayoutId id="2147486422" r:id="rId10"/>
    <p:sldLayoutId id="214748642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nymag.com/scienceofus/2017/04/two-types-of-millennials.html" TargetMode="External"/><Relationship Id="rId4" Type="http://schemas.openxmlformats.org/officeDocument/2006/relationships/hyperlink" Target="https://www.forbes.com/sites/kaytiezimmerman/2017/08/26/top-10-companies-millennials-want-to-work-for/#616397db453c" TargetMode="External"/><Relationship Id="rId5" Type="http://schemas.openxmlformats.org/officeDocument/2006/relationships/hyperlink" Target="https://www.businessknowhow.com/manage/millenials.htm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ncbi.nlm.nih.gov/pmc/articles/PMC3244307/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hyperlink" Target="http://www.partnersinmeded.com/" TargetMode="External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tori@partnersinmeded.com" TargetMode="External"/><Relationship Id="rId4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info@PartnersInMedEd.com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Millennial Learner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959" y="4497514"/>
            <a:ext cx="7278687" cy="1109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948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080" y="1494347"/>
            <a:ext cx="6099048" cy="426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370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Wellness committee requests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Work life balance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Call schedule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Emergency Medicine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Gym on site</a:t>
            </a:r>
          </a:p>
          <a:p>
            <a:pPr marL="0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Millennial Trainees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1253526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024670"/>
            <a:ext cx="7886700" cy="4438905"/>
          </a:xfrm>
        </p:spPr>
        <p:txBody>
          <a:bodyPr/>
          <a:lstStyle/>
          <a:p>
            <a:r>
              <a:rPr lang="en-US" dirty="0"/>
              <a:t>Remediation or probation??!!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Immediate </a:t>
            </a:r>
            <a:r>
              <a:rPr lang="en-US" dirty="0"/>
              <a:t>feedback and </a:t>
            </a:r>
            <a:r>
              <a:rPr lang="en-US" dirty="0" smtClean="0"/>
              <a:t>praise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Electronic medical </a:t>
            </a:r>
            <a:r>
              <a:rPr lang="en-US" dirty="0" smtClean="0"/>
              <a:t>records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Millennial </a:t>
            </a:r>
            <a:r>
              <a:rPr lang="en-US" dirty="0" smtClean="0"/>
              <a:t>Trainees Cont.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1141" y="3665718"/>
            <a:ext cx="3204209" cy="213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260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Frustrated </a:t>
            </a:r>
            <a:r>
              <a:rPr lang="en-US" dirty="0" smtClean="0"/>
              <a:t>advocates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Call </a:t>
            </a:r>
            <a:r>
              <a:rPr lang="en-US" dirty="0"/>
              <a:t>right after send </a:t>
            </a:r>
            <a:r>
              <a:rPr lang="en-US" dirty="0" smtClean="0"/>
              <a:t>email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Workplace conflict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Hierarchy??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When I was a resident” – Program Directors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Millennial Trainees Cont.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91529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38819" y="2035685"/>
            <a:ext cx="7886700" cy="4438905"/>
          </a:xfrm>
        </p:spPr>
        <p:txBody>
          <a:bodyPr/>
          <a:lstStyle/>
          <a:p>
            <a:r>
              <a:rPr lang="en-US" dirty="0"/>
              <a:t>Less communication with patients</a:t>
            </a:r>
          </a:p>
          <a:p>
            <a:endParaRPr lang="en-US" dirty="0"/>
          </a:p>
          <a:p>
            <a:r>
              <a:rPr lang="en-US" dirty="0"/>
              <a:t>Read a book?  I’ll just look up the answer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Millennial Trainees Cont.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25" y="3877134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348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Decision making impact to rank #1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Location, reputation, resident satisfaction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Lowest – research experience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Affect ranking in a positive way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sz="2600" dirty="0" smtClean="0"/>
              <a:t>Salary</a:t>
            </a:r>
          </a:p>
          <a:p>
            <a:pPr marL="457200" lvl="1" indent="0">
              <a:buNone/>
            </a:pPr>
            <a:endParaRPr lang="en-US" sz="2600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Asked Them	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547823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3. Information </a:t>
            </a:r>
            <a:r>
              <a:rPr lang="en-US" dirty="0"/>
              <a:t>received during interview</a:t>
            </a:r>
          </a:p>
          <a:p>
            <a:pPr marL="0" indent="0">
              <a:buNone/>
            </a:pPr>
            <a:r>
              <a:rPr lang="en-US" dirty="0" smtClean="0"/>
              <a:t>	Sample </a:t>
            </a:r>
            <a:r>
              <a:rPr lang="en-US" dirty="0"/>
              <a:t>Schedule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Asked Them	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500" y="3365500"/>
            <a:ext cx="3213100" cy="2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4675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024670"/>
            <a:ext cx="7886700" cy="4438905"/>
          </a:xfrm>
        </p:spPr>
        <p:txBody>
          <a:bodyPr/>
          <a:lstStyle/>
          <a:p>
            <a:r>
              <a:rPr lang="en-US" dirty="0" smtClean="0"/>
              <a:t>Generational differences</a:t>
            </a:r>
          </a:p>
          <a:p>
            <a:endParaRPr lang="en-US" dirty="0"/>
          </a:p>
          <a:p>
            <a:r>
              <a:rPr lang="en-US" dirty="0" smtClean="0"/>
              <a:t>Nurtured by parents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September 11, school shootings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Participation trophy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Appreciate and Understand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17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986" y="4244122"/>
            <a:ext cx="3561064" cy="2003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8157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994226"/>
            <a:ext cx="7886700" cy="4438905"/>
          </a:xfrm>
        </p:spPr>
        <p:txBody>
          <a:bodyPr/>
          <a:lstStyle/>
          <a:p>
            <a:r>
              <a:rPr lang="en-US" dirty="0"/>
              <a:t>Home life balance – work to live </a:t>
            </a:r>
          </a:p>
          <a:p>
            <a:endParaRPr lang="en-US" dirty="0"/>
          </a:p>
          <a:p>
            <a:r>
              <a:rPr lang="en-US" dirty="0"/>
              <a:t>Individuality</a:t>
            </a:r>
          </a:p>
          <a:p>
            <a:endParaRPr lang="en-US" dirty="0" smtClean="0"/>
          </a:p>
          <a:p>
            <a:r>
              <a:rPr lang="en-US" dirty="0" smtClean="0"/>
              <a:t>Do your research – learn about “them”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Appreciate and </a:t>
            </a:r>
            <a:r>
              <a:rPr lang="en-US" dirty="0" smtClean="0"/>
              <a:t>Understand Cont.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925476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Cooperative learning style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Brainstorming together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Millennials </a:t>
            </a:r>
            <a:r>
              <a:rPr lang="en-US" dirty="0"/>
              <a:t>ask “what is my job” and go about figuring out the best, fastest way to complete that task.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“They” Work/Learn?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19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382" y="1982871"/>
            <a:ext cx="3138678" cy="175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19008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021158" y="1076271"/>
            <a:ext cx="4593344" cy="5097310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b="1" dirty="0"/>
              <a:t>Amy Lefkovic, </a:t>
            </a:r>
            <a:r>
              <a:rPr lang="en-US" b="1" dirty="0" smtClean="0"/>
              <a:t>MHA</a:t>
            </a:r>
          </a:p>
          <a:p>
            <a:pPr marL="0" indent="0">
              <a:buNone/>
            </a:pPr>
            <a:endParaRPr lang="en-US" b="1" dirty="0"/>
          </a:p>
          <a:p>
            <a:r>
              <a:rPr lang="en-US" sz="1900" dirty="0" smtClean="0"/>
              <a:t>Received </a:t>
            </a:r>
            <a:r>
              <a:rPr lang="en-US" sz="1900" dirty="0"/>
              <a:t>her Bachelors Degree in Health Information Management from Kean University</a:t>
            </a:r>
          </a:p>
          <a:p>
            <a:r>
              <a:rPr lang="en-US" sz="1900" dirty="0"/>
              <a:t>Began her career in Graduate Medical Education (GME) at Hospital for Special Surgery as the Radiology Fellowship Program Coordinator</a:t>
            </a:r>
          </a:p>
          <a:p>
            <a:r>
              <a:rPr lang="en-US" sz="1900" dirty="0"/>
              <a:t>Received her Masters degree in Healthcare Administration from Seton Hall University</a:t>
            </a:r>
          </a:p>
          <a:p>
            <a:r>
              <a:rPr lang="en-US" sz="1900" dirty="0"/>
              <a:t>Continued her career in GME at Lutheran Medical Center as the OB/GYN Residency Coordinator</a:t>
            </a:r>
          </a:p>
          <a:p>
            <a:r>
              <a:rPr lang="en-US" sz="1900" dirty="0"/>
              <a:t>Is currently the Manager of GME and Academic Affairs at Staten Island University Hospital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Introducing Your </a:t>
            </a:r>
            <a:r>
              <a:rPr lang="en-US" dirty="0" smtClean="0"/>
              <a:t>Presenter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56022" y="1659831"/>
            <a:ext cx="2703470" cy="349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479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178733"/>
            <a:ext cx="7886700" cy="4438905"/>
          </a:xfrm>
        </p:spPr>
        <p:txBody>
          <a:bodyPr/>
          <a:lstStyle/>
          <a:p>
            <a:r>
              <a:rPr lang="en-US" dirty="0" smtClean="0"/>
              <a:t>Flipped classroom</a:t>
            </a:r>
          </a:p>
          <a:p>
            <a:endParaRPr lang="en-US" dirty="0"/>
          </a:p>
          <a:p>
            <a:r>
              <a:rPr lang="en-US" dirty="0" smtClean="0"/>
              <a:t>Ask them to show you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Way We Teach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271" y="3550862"/>
            <a:ext cx="3667296" cy="2440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1162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994225"/>
            <a:ext cx="7886700" cy="4438905"/>
          </a:xfrm>
        </p:spPr>
        <p:txBody>
          <a:bodyPr/>
          <a:lstStyle/>
          <a:p>
            <a:r>
              <a:rPr lang="en-US" dirty="0"/>
              <a:t>Jeopardy/games</a:t>
            </a:r>
          </a:p>
          <a:p>
            <a:endParaRPr lang="en-US" dirty="0"/>
          </a:p>
          <a:p>
            <a:r>
              <a:rPr lang="en-US" dirty="0"/>
              <a:t>Interactive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Incorporate technology – where applicable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Changing the Way We </a:t>
            </a:r>
            <a:r>
              <a:rPr lang="en-US" dirty="0" smtClean="0"/>
              <a:t>Teach Cont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9629" y="1736534"/>
            <a:ext cx="3557071" cy="1991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219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81" y="1938969"/>
            <a:ext cx="3671543" cy="2823246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22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938969"/>
            <a:ext cx="3816350" cy="2823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5339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/>
          </a:p>
          <a:p>
            <a:pPr marL="0" indent="0" algn="ctr">
              <a:buNone/>
            </a:pPr>
            <a:r>
              <a:rPr lang="en-US" sz="8000" dirty="0" smtClean="0"/>
              <a:t>Don't stray too far</a:t>
            </a:r>
            <a:endParaRPr lang="en-US" sz="8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05081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24</a:t>
            </a:fld>
            <a:endParaRPr lang="en-US" alt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8997" y="1784734"/>
            <a:ext cx="6914784" cy="2972144"/>
          </a:xfrm>
        </p:spPr>
      </p:pic>
    </p:spTree>
    <p:extLst>
      <p:ext uri="{BB962C8B-B14F-4D97-AF65-F5344CB8AC3E}">
        <p14:creationId xmlns:p14="http://schemas.microsoft.com/office/powerpoint/2010/main" val="13517721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Clearly defined policies and procedures</a:t>
            </a:r>
          </a:p>
          <a:p>
            <a:endParaRPr lang="en-US" dirty="0"/>
          </a:p>
          <a:p>
            <a:r>
              <a:rPr lang="en-US" dirty="0" smtClean="0"/>
              <a:t>Daily structure</a:t>
            </a:r>
          </a:p>
          <a:p>
            <a:endParaRPr lang="en-US" dirty="0"/>
          </a:p>
          <a:p>
            <a:r>
              <a:rPr lang="en-US" dirty="0" smtClean="0"/>
              <a:t>Goals and objectives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the Way We Teach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25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068529"/>
            <a:ext cx="3786886" cy="1852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82969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189750"/>
            <a:ext cx="7886700" cy="4438905"/>
          </a:xfrm>
        </p:spPr>
        <p:txBody>
          <a:bodyPr/>
          <a:lstStyle/>
          <a:p>
            <a:r>
              <a:rPr lang="en-US" dirty="0" smtClean="0"/>
              <a:t>Wellness committee – we are here for you</a:t>
            </a:r>
          </a:p>
          <a:p>
            <a:endParaRPr lang="en-US" dirty="0"/>
          </a:p>
          <a:p>
            <a:r>
              <a:rPr lang="en-US" dirty="0" smtClean="0"/>
              <a:t>Professionalism committee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 Just </a:t>
            </a:r>
            <a:r>
              <a:rPr lang="en-US" dirty="0"/>
              <a:t>the Way We Teach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26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14" y="4131325"/>
            <a:ext cx="4409276" cy="1662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4496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090598"/>
            <a:ext cx="7886700" cy="4438905"/>
          </a:xfrm>
        </p:spPr>
        <p:txBody>
          <a:bodyPr/>
          <a:lstStyle/>
          <a:p>
            <a:r>
              <a:rPr lang="en-US" dirty="0"/>
              <a:t>Activities </a:t>
            </a:r>
          </a:p>
          <a:p>
            <a:pPr marL="0" indent="0">
              <a:buNone/>
            </a:pPr>
            <a:r>
              <a:rPr lang="en-US" dirty="0" smtClean="0"/>
              <a:t>	Great </a:t>
            </a:r>
            <a:r>
              <a:rPr lang="en-US" dirty="0"/>
              <a:t>escape room</a:t>
            </a:r>
          </a:p>
          <a:p>
            <a:pPr marL="0" indent="0">
              <a:buNone/>
            </a:pPr>
            <a:r>
              <a:rPr lang="en-US" dirty="0" smtClean="0"/>
              <a:t>	Retreat </a:t>
            </a:r>
            <a:r>
              <a:rPr lang="en-US" dirty="0"/>
              <a:t>with </a:t>
            </a:r>
            <a:r>
              <a:rPr lang="en-US" dirty="0" smtClean="0"/>
              <a:t>faculty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Movie </a:t>
            </a:r>
            <a:r>
              <a:rPr lang="en-US" dirty="0"/>
              <a:t>night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the Way We Teach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969455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994225"/>
            <a:ext cx="7886700" cy="4438905"/>
          </a:xfrm>
        </p:spPr>
        <p:txBody>
          <a:bodyPr/>
          <a:lstStyle/>
          <a:p>
            <a:r>
              <a:rPr lang="en-US" dirty="0"/>
              <a:t>Rules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Immediate feedback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Clear boundaries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 Just the Way We Teach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204" y="3423932"/>
            <a:ext cx="3296297" cy="2469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62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4888" y="964404"/>
            <a:ext cx="5747511" cy="4774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38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</a:t>
            </a:r>
            <a:r>
              <a:rPr lang="en-US" dirty="0"/>
              <a:t>review the characteristics of millennials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examine the differences in learning styles of millennials 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To </a:t>
            </a:r>
            <a:r>
              <a:rPr lang="en-US" dirty="0"/>
              <a:t>explore new approaches for teaching GME to millennials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Goals and Objectives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900" y="4755510"/>
            <a:ext cx="3555013" cy="1421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46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189750"/>
            <a:ext cx="7886700" cy="4438905"/>
          </a:xfrm>
        </p:spPr>
        <p:txBody>
          <a:bodyPr/>
          <a:lstStyle/>
          <a:p>
            <a:r>
              <a:rPr lang="en-US" dirty="0" smtClean="0"/>
              <a:t>Enabling </a:t>
            </a:r>
          </a:p>
          <a:p>
            <a:endParaRPr lang="en-US" dirty="0"/>
          </a:p>
          <a:p>
            <a:r>
              <a:rPr lang="en-US" dirty="0" smtClean="0"/>
              <a:t>Sabotage when become attending</a:t>
            </a:r>
          </a:p>
          <a:p>
            <a:endParaRPr lang="en-US" dirty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Disadvantages to Change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30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8221" y="3307642"/>
            <a:ext cx="17526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158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969584"/>
            <a:ext cx="7886700" cy="4438905"/>
          </a:xfrm>
        </p:spPr>
        <p:txBody>
          <a:bodyPr/>
          <a:lstStyle/>
          <a:p>
            <a:r>
              <a:rPr lang="en-US" dirty="0"/>
              <a:t>Go too far</a:t>
            </a:r>
          </a:p>
          <a:p>
            <a:endParaRPr lang="en-US" dirty="0"/>
          </a:p>
          <a:p>
            <a:r>
              <a:rPr lang="en-US" dirty="0"/>
              <a:t>What about them?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Disadvantages to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5200" y="3529583"/>
            <a:ext cx="4002750" cy="2676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1540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123649"/>
            <a:ext cx="7886700" cy="4438905"/>
          </a:xfrm>
        </p:spPr>
        <p:txBody>
          <a:bodyPr/>
          <a:lstStyle/>
          <a:p>
            <a:r>
              <a:rPr lang="en-US" dirty="0" smtClean="0"/>
              <a:t>We learn something new</a:t>
            </a:r>
          </a:p>
          <a:p>
            <a:endParaRPr lang="en-US" dirty="0"/>
          </a:p>
          <a:p>
            <a:r>
              <a:rPr lang="en-US" dirty="0" smtClean="0"/>
              <a:t>They learn how they know</a:t>
            </a:r>
          </a:p>
          <a:p>
            <a:endParaRPr lang="en-US" dirty="0"/>
          </a:p>
          <a:p>
            <a:r>
              <a:rPr lang="en-US" dirty="0" smtClean="0"/>
              <a:t>Evaluation of programs teaching techniques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 to Change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32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75" y="2123649"/>
            <a:ext cx="2809875" cy="1628775"/>
          </a:xfrm>
          <a:prstGeom prst="rect">
            <a:avLst/>
          </a:prstGeom>
          <a:effectLst>
            <a:outerShdw blurRad="50800" dist="50800" dir="5400000" sx="1000" sy="10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7756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079581"/>
            <a:ext cx="7886700" cy="4438905"/>
          </a:xfrm>
        </p:spPr>
        <p:txBody>
          <a:bodyPr/>
          <a:lstStyle/>
          <a:p>
            <a:r>
              <a:rPr lang="en-US" dirty="0"/>
              <a:t>Clear definitions </a:t>
            </a:r>
          </a:p>
          <a:p>
            <a:endParaRPr lang="en-US" dirty="0"/>
          </a:p>
          <a:p>
            <a:r>
              <a:rPr lang="en-US" dirty="0"/>
              <a:t>Doctors of the </a:t>
            </a:r>
            <a:r>
              <a:rPr lang="en-US" dirty="0" smtClean="0"/>
              <a:t>future</a:t>
            </a:r>
          </a:p>
          <a:p>
            <a:endParaRPr lang="en-US" dirty="0"/>
          </a:p>
          <a:p>
            <a:r>
              <a:rPr lang="en-US" dirty="0" smtClean="0"/>
              <a:t>ACGME survey results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Advantages to Change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33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361" y="2336839"/>
            <a:ext cx="2524125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6785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994225"/>
            <a:ext cx="7886700" cy="4438905"/>
          </a:xfrm>
        </p:spPr>
        <p:txBody>
          <a:bodyPr/>
          <a:lstStyle/>
          <a:p>
            <a:r>
              <a:rPr lang="en-US" dirty="0" smtClean="0"/>
              <a:t>Confidentiality </a:t>
            </a:r>
          </a:p>
          <a:p>
            <a:endParaRPr lang="en-US" dirty="0"/>
          </a:p>
          <a:p>
            <a:r>
              <a:rPr lang="en-US" dirty="0" smtClean="0"/>
              <a:t>Create an environment of inquiry</a:t>
            </a:r>
          </a:p>
          <a:p>
            <a:endParaRPr lang="en-US" dirty="0"/>
          </a:p>
          <a:p>
            <a:r>
              <a:rPr lang="en-US" dirty="0" smtClean="0"/>
              <a:t>Satisfied with feedback after assignments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ACGME??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34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3348" y="4534559"/>
            <a:ext cx="309562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3890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Provided goals and objectives for assignments</a:t>
            </a:r>
          </a:p>
          <a:p>
            <a:endParaRPr lang="en-US" dirty="0"/>
          </a:p>
          <a:p>
            <a:r>
              <a:rPr lang="en-US" dirty="0" smtClean="0"/>
              <a:t>Appropriate balance for education</a:t>
            </a:r>
          </a:p>
          <a:p>
            <a:endParaRPr lang="en-US" dirty="0"/>
          </a:p>
          <a:p>
            <a:r>
              <a:rPr lang="en-US" dirty="0" smtClean="0"/>
              <a:t>Satisfied with opportunities for scholarly activity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Conferences?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Time to work on it?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ACGME??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576266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Education (not) compromised by service obligations</a:t>
            </a:r>
          </a:p>
          <a:p>
            <a:endParaRPr lang="en-US" dirty="0"/>
          </a:p>
          <a:p>
            <a:r>
              <a:rPr lang="en-US" dirty="0" smtClean="0"/>
              <a:t>Electronic medical records are effective</a:t>
            </a:r>
          </a:p>
          <a:p>
            <a:endParaRPr lang="en-US" dirty="0"/>
          </a:p>
          <a:p>
            <a:r>
              <a:rPr lang="en-US" dirty="0" smtClean="0"/>
              <a:t>Satisfied with process to deal with problems and concerns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ACGME??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810563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2035686"/>
            <a:ext cx="7886700" cy="4438905"/>
          </a:xfrm>
        </p:spPr>
        <p:txBody>
          <a:bodyPr/>
          <a:lstStyle/>
          <a:p>
            <a:r>
              <a:rPr lang="en-US" dirty="0" smtClean="0"/>
              <a:t>Residents can raise concerns without fear</a:t>
            </a:r>
          </a:p>
          <a:p>
            <a:endParaRPr lang="en-US" dirty="0"/>
          </a:p>
          <a:p>
            <a:r>
              <a:rPr lang="en-US" dirty="0" smtClean="0"/>
              <a:t>Information (not) lost during shift changes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ACGME??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37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712" y="3633430"/>
            <a:ext cx="3204448" cy="2336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184851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38</a:t>
            </a:fld>
            <a:endParaRPr lang="en-US" alt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54" y="1819656"/>
            <a:ext cx="7155515" cy="4083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716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Not Alone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39</a:t>
            </a:fld>
            <a:endParaRPr lang="en-US" alt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298" y="1840370"/>
            <a:ext cx="7117403" cy="432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39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Also known as Generation Y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Born after 1980 and before 1997, 2000, 2005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Newest generation to enter the workforce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Millennial??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</a:t>
            </a:r>
            <a:r>
              <a:rPr lang="en-US" dirty="0" smtClean="0"/>
              <a:t>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4238000"/>
            <a:ext cx="2609635" cy="193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103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https://www.ncbi.nlm.nih.gov/pmc/articles/PMC3244307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nymag.com/scienceofus/2017/04/two-types-of-millennials.html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https://www.forbes.com/sites/kaytiezimmerman/2017/08/26/top-10-companies-millennials-want-to-work-for/#</a:t>
            </a:r>
            <a:r>
              <a:rPr lang="en-US" dirty="0" smtClean="0">
                <a:hlinkClick r:id="rId4"/>
              </a:rPr>
              <a:t>616397db453c</a:t>
            </a:r>
            <a:endParaRPr lang="en-US" dirty="0" smtClean="0"/>
          </a:p>
          <a:p>
            <a:r>
              <a:rPr lang="en-US" dirty="0">
                <a:hlinkClick r:id="rId5"/>
              </a:rPr>
              <a:t>https://www.businessknowhow.com/manage/millenials.htm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529526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126073" y="10045"/>
            <a:ext cx="4038600" cy="500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What do They Do Up </a:t>
            </a:r>
            <a:b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  <a:t>There in the GME Office?</a:t>
            </a:r>
            <a:br>
              <a:rPr lang="en-US" sz="14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4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   Breaking Bad News to Residents: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 A Five Stage Process for Giving Instructive Feedback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AOA to ACGME – 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What are you Waiting For?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GMEC &amp; Program Oversight</a:t>
            </a: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Lean Six Sigma for GME Support 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Staff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Initial &amp; Pre-Accreditation:</a:t>
            </a:r>
            <a:b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 Annual Date 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>Updates</a:t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Can I Do That? Becoming an Integral Member of the GME Education Team</a:t>
            </a:r>
            <a: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  <a:t/>
            </a:r>
            <a:br>
              <a:rPr lang="en-US" sz="1500" dirty="0">
                <a:solidFill>
                  <a:srgbClr val="0070C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r>
              <a:rPr lang="en-US" sz="15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Getting the Most Out of Your Resident Interview</a:t>
            </a: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660112" y="5293080"/>
            <a:ext cx="3037468" cy="875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Contact us today to learn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how our Educational Passports can save you time &amp; money! </a:t>
            </a:r>
          </a:p>
          <a:p>
            <a:pPr marL="342900" indent="-342900" algn="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400" i="1" dirty="0"/>
              <a:t>724-864-7320</a:t>
            </a:r>
          </a:p>
        </p:txBody>
      </p:sp>
      <p:pic>
        <p:nvPicPr>
          <p:cNvPr id="10" name="Picture 9" descr="Media-Play-02-256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8197" y="398857"/>
            <a:ext cx="6858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 descr="Calendar-Date-256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2964" y="398857"/>
            <a:ext cx="685800" cy="685800"/>
          </a:xfrm>
          <a:prstGeom prst="rect">
            <a:avLst/>
          </a:prstGeom>
        </p:spPr>
      </p:pic>
      <p:pic>
        <p:nvPicPr>
          <p:cNvPr id="12" name="Picture 11" descr="InstCustomIconLarge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85587" y="5436019"/>
            <a:ext cx="457200" cy="457200"/>
          </a:xfrm>
          <a:prstGeom prst="rect">
            <a:avLst/>
          </a:prstGeom>
        </p:spPr>
      </p:pic>
      <p:pic>
        <p:nvPicPr>
          <p:cNvPr id="13" name="Picture 12" descr="InstIconLarge.png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423769" y="5668275"/>
            <a:ext cx="457200" cy="457200"/>
          </a:xfrm>
          <a:prstGeom prst="rect">
            <a:avLst/>
          </a:prstGeom>
        </p:spPr>
      </p:pic>
      <p:pic>
        <p:nvPicPr>
          <p:cNvPr id="14" name="Picture 13" descr="InstPlusIconLarge.pn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2787" y="5126595"/>
            <a:ext cx="457200" cy="4572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057" y="5258194"/>
            <a:ext cx="79216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41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Presented by Partners in Medical Education, Inc. 2017</a:t>
            </a: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276741" y="10045"/>
            <a:ext cx="4467256" cy="5736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</a:t>
            </a:r>
            <a:r>
              <a:rPr lang="en-US" sz="1800" dirty="0" smtClean="0">
                <a:solidFill>
                  <a:srgbClr val="00A600"/>
                </a:solidFill>
                <a:latin typeface="Arial" charset="0"/>
                <a:cs typeface="Arial" charset="0"/>
              </a:rPr>
              <a:t>Webinars</a:t>
            </a:r>
            <a:r>
              <a:rPr lang="en-US" altLang="en-US" sz="1600" dirty="0" smtClean="0">
                <a:solidFill>
                  <a:prstClr val="black"/>
                </a:solidFill>
                <a:ea typeface=""/>
                <a:cs typeface=""/>
              </a:rPr>
              <a:t> </a:t>
            </a:r>
            <a:br>
              <a:rPr lang="en-US" altLang="en-US" sz="1600" dirty="0" smtClean="0">
                <a:solidFill>
                  <a:prstClr val="black"/>
                </a:solidFill>
                <a:ea typeface=""/>
                <a:cs typeface=""/>
              </a:rPr>
            </a:br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 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>
                <a:solidFill>
                  <a:prstClr val="black"/>
                </a:solidFill>
                <a:ea typeface=""/>
                <a:cs typeface=""/>
              </a:rPr>
              <a:t> </a:t>
            </a: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Quality Improvement: Are You Meeting the New Requirements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Tuesday,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October 10,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</a:p>
          <a:p>
            <a:pPr algn="ctr"/>
            <a:endParaRPr lang="en-US" altLang="en-US" sz="1600" b="0" dirty="0" smtClean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     2017 Common Program </a:t>
            </a:r>
            <a:b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Requirements Update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Thursday,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October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19,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Bullying in the Workplace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Thursday,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November 2,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12:00pm – 1:00pm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altLang="en-US" sz="160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      Meet the Experts – Fall Freebie</a:t>
            </a: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/>
            </a:r>
            <a:b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</a:b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Tuesday,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November </a:t>
            </a:r>
            <a:r>
              <a:rPr lang="en-US" altLang="en-US" sz="1600" b="0" dirty="0" smtClean="0">
                <a:solidFill>
                  <a:prstClr val="black"/>
                </a:solidFill>
                <a:latin typeface="+mn-lt"/>
                <a:ea typeface=""/>
                <a:cs typeface=""/>
              </a:rPr>
              <a:t>14, </a:t>
            </a:r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2017</a:t>
            </a:r>
          </a:p>
          <a:p>
            <a:pPr algn="ctr"/>
            <a:r>
              <a:rPr lang="en-US" altLang="en-US" sz="1600" b="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+mn-lt"/>
              <a:ea typeface=""/>
              <a:cs typeface=""/>
            </a:endParaRPr>
          </a:p>
          <a:p>
            <a:pPr algn="ctr"/>
            <a:endParaRPr lang="en-US" altLang="en-US" sz="1500" dirty="0">
              <a:latin typeface="+mn-lt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500" dirty="0">
                <a:latin typeface="Arial" charset="0"/>
                <a:hlinkClick r:id="rId10"/>
              </a:rPr>
              <a:t>www.PartnersInMedEd.com</a:t>
            </a: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r>
              <a:rPr lang="en-US" altLang="en-US" sz="1800" dirty="0">
                <a:latin typeface="Arial" charset="0"/>
              </a:rPr>
              <a:t>Partners</a:t>
            </a:r>
            <a:r>
              <a:rPr lang="en-US" altLang="en-US" sz="1800" baseline="30000" dirty="0">
                <a:latin typeface="Arial" charset="0"/>
              </a:rPr>
              <a:t>®</a:t>
            </a:r>
            <a:r>
              <a:rPr lang="en-US" altLang="en-US" sz="1800" dirty="0">
                <a:latin typeface="Arial" charset="0"/>
              </a:rPr>
              <a:t> Snippets</a:t>
            </a:r>
            <a:endParaRPr lang="en-US" sz="1600" dirty="0">
              <a:latin typeface="Arial" charset="0"/>
              <a:cs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20787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984250" y="2565400"/>
            <a:ext cx="7531100" cy="33274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/>
              <a:t>    </a:t>
            </a:r>
            <a:r>
              <a:rPr lang="en-US" sz="2000" dirty="0"/>
              <a:t>Partners in Medical Education, Inc. provides comprehensive consulting services to the GME community.  </a:t>
            </a:r>
          </a:p>
          <a:p>
            <a:pPr algn="ctr">
              <a:lnSpc>
                <a:spcPct val="80000"/>
              </a:lnSpc>
              <a:buNone/>
              <a:defRPr/>
            </a:pPr>
            <a:endParaRPr lang="en-US" sz="2000" dirty="0">
              <a:solidFill>
                <a:srgbClr val="336600"/>
              </a:solidFill>
              <a:latin typeface="Lucida Bright" pitchFamily="18" charset="0"/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b="1" dirty="0"/>
              <a:t>Partners in Medical Education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/>
              <a:t>724-864-7320  |  </a:t>
            </a:r>
            <a:r>
              <a:rPr lang="en-US" sz="2000" dirty="0">
                <a:solidFill>
                  <a:srgbClr val="FF0000"/>
                </a:solidFill>
                <a:hlinkClick r:id="rId2"/>
              </a:rPr>
              <a:t>info@PartnersInMedEd.com</a:t>
            </a:r>
            <a:endParaRPr lang="en-US" sz="2000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b="1" dirty="0"/>
          </a:p>
          <a:p>
            <a:pPr marL="0" indent="0" algn="ctr">
              <a:buNone/>
              <a:defRPr/>
            </a:pPr>
            <a:r>
              <a:rPr lang="en-US" sz="2000" b="1" dirty="0" smtClean="0">
                <a:latin typeface="+mn-lt"/>
              </a:rPr>
              <a:t>Amy </a:t>
            </a:r>
            <a:r>
              <a:rPr lang="en-US" sz="2000" b="1" dirty="0">
                <a:latin typeface="+mn-lt"/>
              </a:rPr>
              <a:t>Lefkovic, </a:t>
            </a:r>
            <a:r>
              <a:rPr lang="en-US" sz="2000" b="1" dirty="0" smtClean="0">
                <a:latin typeface="+mn-lt"/>
              </a:rPr>
              <a:t>MHA</a:t>
            </a:r>
            <a:endParaRPr lang="en-US" sz="2000" dirty="0">
              <a:latin typeface="+mn-lt"/>
            </a:endParaRPr>
          </a:p>
          <a:p>
            <a:pPr algn="ctr">
              <a:lnSpc>
                <a:spcPct val="80000"/>
              </a:lnSpc>
              <a:buNone/>
              <a:defRPr/>
            </a:pPr>
            <a:r>
              <a:rPr lang="en-US" sz="2000" dirty="0">
                <a:latin typeface="+mn-lt"/>
              </a:rPr>
              <a:t> </a:t>
            </a:r>
            <a:r>
              <a:rPr lang="en-US" sz="2100" dirty="0" smtClean="0">
                <a:hlinkClick r:id="rId3"/>
              </a:rPr>
              <a:t>amy@partnersinmeded.com</a:t>
            </a:r>
            <a:endParaRPr lang="en-US" sz="2100" dirty="0"/>
          </a:p>
          <a:p>
            <a:pPr marL="0" indent="0">
              <a:buNone/>
            </a:pPr>
            <a:endParaRPr lang="en-US" sz="1800" b="1" dirty="0">
              <a:solidFill>
                <a:srgbClr val="FF0000"/>
              </a:solidFill>
            </a:endParaRP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1800" b="1" dirty="0"/>
              <a:t>www.PartnersInMedEd.com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b="1" dirty="0"/>
          </a:p>
        </p:txBody>
      </p:sp>
      <p:pic>
        <p:nvPicPr>
          <p:cNvPr id="7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8925" y="484910"/>
            <a:ext cx="3768064" cy="15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79"/>
          <p:cNvSpPr txBox="1">
            <a:spLocks noGrp="1"/>
          </p:cNvSpPr>
          <p:nvPr>
            <p:ph type="sldNum" idx="4294967295"/>
          </p:nvPr>
        </p:nvSpPr>
        <p:spPr>
          <a:xfrm>
            <a:off x="6457950" y="643313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-US" dirty="0" smtClean="0">
                <a:solidFill>
                  <a:schemeClr val="dk1"/>
                </a:solidFill>
                <a:sym typeface="Arial"/>
              </a:rPr>
              <a:t>42</a:t>
            </a:r>
            <a:endParaRPr lang="en-US" sz="10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3028950" y="6433130"/>
            <a:ext cx="3086100" cy="3651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95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Casual dress</a:t>
            </a:r>
          </a:p>
          <a:p>
            <a:endParaRPr lang="en-US" dirty="0"/>
          </a:p>
          <a:p>
            <a:r>
              <a:rPr lang="en-US" dirty="0"/>
              <a:t>Social media </a:t>
            </a:r>
            <a:r>
              <a:rPr lang="en-US" dirty="0" smtClean="0"/>
              <a:t>obsessed</a:t>
            </a:r>
          </a:p>
          <a:p>
            <a:endParaRPr lang="en-US" dirty="0"/>
          </a:p>
          <a:p>
            <a:r>
              <a:rPr lang="en-US" dirty="0"/>
              <a:t>Me? A Millennial?</a:t>
            </a:r>
          </a:p>
          <a:p>
            <a:pPr marL="0" indent="0">
              <a:buNone/>
            </a:pPr>
            <a:r>
              <a:rPr lang="en-US" dirty="0" smtClean="0"/>
              <a:t>	“</a:t>
            </a:r>
            <a:r>
              <a:rPr lang="en-US" dirty="0"/>
              <a:t>No one had to tell me that!” 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Millennial??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4024" y="1828196"/>
            <a:ext cx="3858768" cy="2572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49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Communicate in snippets</a:t>
            </a:r>
          </a:p>
          <a:p>
            <a:endParaRPr lang="en-US" dirty="0" smtClean="0"/>
          </a:p>
          <a:p>
            <a:r>
              <a:rPr lang="en-US" dirty="0"/>
              <a:t>Generation “me”</a:t>
            </a:r>
          </a:p>
          <a:p>
            <a:pPr marL="0" indent="0">
              <a:buNone/>
            </a:pPr>
            <a:r>
              <a:rPr lang="en-US" dirty="0" smtClean="0"/>
              <a:t>	Assertive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	Entitled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Millennial</a:t>
            </a:r>
            <a:r>
              <a:rPr lang="en-US" dirty="0" smtClean="0"/>
              <a:t>?? Cont</a:t>
            </a:r>
            <a:r>
              <a:rPr lang="en-US" dirty="0"/>
              <a:t>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500" y="2628900"/>
            <a:ext cx="3505200" cy="3416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814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28650" y="1473654"/>
            <a:ext cx="7886700" cy="443890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Lazy unless passionate </a:t>
            </a:r>
          </a:p>
          <a:p>
            <a:endParaRPr lang="en-US" dirty="0" smtClean="0"/>
          </a:p>
          <a:p>
            <a:r>
              <a:rPr lang="en-US" dirty="0" smtClean="0"/>
              <a:t>Rely on parents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Travel…what is onboarding??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 Millennial</a:t>
            </a:r>
            <a:r>
              <a:rPr lang="en-US" dirty="0" smtClean="0"/>
              <a:t>?? Cont.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6363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1. Microsoft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2</a:t>
            </a:r>
            <a:r>
              <a:rPr lang="en-US" dirty="0" smtClean="0"/>
              <a:t>. Walt </a:t>
            </a:r>
            <a:r>
              <a:rPr lang="en-US" dirty="0"/>
              <a:t>Disney Company</a:t>
            </a:r>
          </a:p>
          <a:p>
            <a:pPr marL="0" indent="0">
              <a:buNone/>
            </a:pPr>
            <a:r>
              <a:rPr lang="en-US" dirty="0" smtClean="0"/>
              <a:t>3. HP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</a:t>
            </a:r>
            <a:r>
              <a:rPr lang="en-US" dirty="0" smtClean="0"/>
              <a:t>. Google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</a:t>
            </a:r>
            <a:r>
              <a:rPr lang="en-US" dirty="0" smtClean="0"/>
              <a:t>. Apple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6. Boeing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They Work??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22" y="3669175"/>
            <a:ext cx="3568145" cy="237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376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7</a:t>
            </a:r>
            <a:r>
              <a:rPr lang="en-US" dirty="0"/>
              <a:t>. Intel</a:t>
            </a:r>
          </a:p>
          <a:p>
            <a:pPr marL="0" indent="0">
              <a:buNone/>
            </a:pPr>
            <a:r>
              <a:rPr lang="en-US" dirty="0"/>
              <a:t>8. Caterpillar</a:t>
            </a:r>
          </a:p>
          <a:p>
            <a:pPr marL="0" indent="0">
              <a:buNone/>
            </a:pPr>
            <a:r>
              <a:rPr lang="en-US" dirty="0"/>
              <a:t>9. Amazon.com</a:t>
            </a:r>
          </a:p>
          <a:p>
            <a:pPr marL="0" indent="0">
              <a:buNone/>
            </a:pPr>
            <a:r>
              <a:rPr lang="en-US" dirty="0" smtClean="0"/>
              <a:t>10</a:t>
            </a:r>
            <a:r>
              <a:rPr lang="en-US" dirty="0"/>
              <a:t>. Lockheed Martin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They Work</a:t>
            </a:r>
            <a:r>
              <a:rPr lang="en-US" dirty="0" smtClean="0"/>
              <a:t>?? Cont.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Presented by Partners in Medical Education, Inc. 2017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422" y="3669175"/>
            <a:ext cx="3568145" cy="2374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1114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ME-2016" id="{CDBB09D6-2E31-6544-8AD6-22CA05291743}" vid="{98D09D54-364A-314E-A8DE-A1E776F54B8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PME-2016</Template>
  <TotalTime>682</TotalTime>
  <Words>1084</Words>
  <Application>Microsoft Macintosh PowerPoint</Application>
  <PresentationFormat>On-screen Show (4:3)</PresentationFormat>
  <Paragraphs>346</Paragraphs>
  <Slides>42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9" baseType="lpstr">
      <vt:lpstr>Calibri</vt:lpstr>
      <vt:lpstr>Comic Sans MS</vt:lpstr>
      <vt:lpstr>Lucida Bright</vt:lpstr>
      <vt:lpstr>ＭＳ Ｐゴシック</vt:lpstr>
      <vt:lpstr>Wingdings</vt:lpstr>
      <vt:lpstr>Arial</vt:lpstr>
      <vt:lpstr>PME-2016</vt:lpstr>
      <vt:lpstr>The Millennial Learner</vt:lpstr>
      <vt:lpstr>Introducing Your Presenter </vt:lpstr>
      <vt:lpstr>Goals and Objectives</vt:lpstr>
      <vt:lpstr>What is a Millennial??</vt:lpstr>
      <vt:lpstr>What is a Millennial??</vt:lpstr>
      <vt:lpstr>What is a Millennial?? Cont.</vt:lpstr>
      <vt:lpstr>What is a Millennial?? Cont.</vt:lpstr>
      <vt:lpstr>Where Do They Work??</vt:lpstr>
      <vt:lpstr>Where Do They Work?? Cont.</vt:lpstr>
      <vt:lpstr>PowerPoint Presentation</vt:lpstr>
      <vt:lpstr>Millennial Trainees </vt:lpstr>
      <vt:lpstr>Millennial Trainees Cont. </vt:lpstr>
      <vt:lpstr>Millennial Trainees Cont. </vt:lpstr>
      <vt:lpstr>Millennial Trainees Cont. </vt:lpstr>
      <vt:lpstr>We Asked Them </vt:lpstr>
      <vt:lpstr>We Asked Them </vt:lpstr>
      <vt:lpstr>Appreciate and Understand</vt:lpstr>
      <vt:lpstr>Appreciate and Understand Cont. </vt:lpstr>
      <vt:lpstr>How Do “They” Work/Learn?</vt:lpstr>
      <vt:lpstr>Changing the Way We Teach</vt:lpstr>
      <vt:lpstr>Changing the Way We Teach Cont.</vt:lpstr>
      <vt:lpstr>PowerPoint Presentation</vt:lpstr>
      <vt:lpstr>Important</vt:lpstr>
      <vt:lpstr>PowerPoint Presentation</vt:lpstr>
      <vt:lpstr>Not Just the Way We Teach</vt:lpstr>
      <vt:lpstr>Not Just the Way We Teach</vt:lpstr>
      <vt:lpstr>Not Just the Way We Teach</vt:lpstr>
      <vt:lpstr>Not Just the Way We Teach</vt:lpstr>
      <vt:lpstr>PowerPoint Presentation</vt:lpstr>
      <vt:lpstr>Disadvantages to Change</vt:lpstr>
      <vt:lpstr>Disadvantages to Change</vt:lpstr>
      <vt:lpstr>Advantages to Change</vt:lpstr>
      <vt:lpstr>Advantages to Change</vt:lpstr>
      <vt:lpstr>ACGME??</vt:lpstr>
      <vt:lpstr>ACGME??</vt:lpstr>
      <vt:lpstr>ACGME??</vt:lpstr>
      <vt:lpstr>ACGME??</vt:lpstr>
      <vt:lpstr>PowerPoint Presentation</vt:lpstr>
      <vt:lpstr>You Are Not Alone</vt:lpstr>
      <vt:lpstr>References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15.0022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51</cp:revision>
  <dcterms:created xsi:type="dcterms:W3CDTF">2016-03-20T11:36:31Z</dcterms:created>
  <dcterms:modified xsi:type="dcterms:W3CDTF">2017-09-22T17:10:29Z</dcterms:modified>
</cp:coreProperties>
</file>