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12" r:id="rId1"/>
  </p:sldMasterIdLst>
  <p:notesMasterIdLst>
    <p:notesMasterId r:id="rId29"/>
  </p:notesMasterIdLst>
  <p:sldIdLst>
    <p:sldId id="256" r:id="rId2"/>
    <p:sldId id="289" r:id="rId3"/>
    <p:sldId id="290" r:id="rId4"/>
    <p:sldId id="291" r:id="rId5"/>
    <p:sldId id="292" r:id="rId6"/>
    <p:sldId id="293" r:id="rId7"/>
    <p:sldId id="263" r:id="rId8"/>
    <p:sldId id="294" r:id="rId9"/>
    <p:sldId id="295" r:id="rId10"/>
    <p:sldId id="296" r:id="rId11"/>
    <p:sldId id="283" r:id="rId12"/>
    <p:sldId id="297" r:id="rId13"/>
    <p:sldId id="298" r:id="rId14"/>
    <p:sldId id="299" r:id="rId15"/>
    <p:sldId id="300" r:id="rId16"/>
    <p:sldId id="279" r:id="rId17"/>
    <p:sldId id="301" r:id="rId18"/>
    <p:sldId id="302" r:id="rId19"/>
    <p:sldId id="303" r:id="rId20"/>
    <p:sldId id="304" r:id="rId21"/>
    <p:sldId id="274" r:id="rId22"/>
    <p:sldId id="280" r:id="rId23"/>
    <p:sldId id="284" r:id="rId24"/>
    <p:sldId id="282" r:id="rId25"/>
    <p:sldId id="276" r:id="rId26"/>
    <p:sldId id="285" r:id="rId27"/>
    <p:sldId id="286" r:id="rId2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78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0"/>
    <p:restoredTop sz="94617"/>
  </p:normalViewPr>
  <p:slideViewPr>
    <p:cSldViewPr snapToGrid="0" snapToObjects="1">
      <p:cViewPr varScale="1">
        <p:scale>
          <a:sx n="95" d="100"/>
          <a:sy n="95" d="100"/>
        </p:scale>
        <p:origin x="91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E93E-5F7F-184D-A4E8-94CA3862B532}" type="datetimeFigureOut">
              <a:rPr lang="en-US" smtClean="0"/>
              <a:t>2/3/17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67206-340A-194E-9A97-1CE564B49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01DC-9367-F348-824C-872EF85B0F5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48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39763"/>
            <a:ext cx="4268788" cy="3201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16989" y="4055019"/>
            <a:ext cx="5735898" cy="3841720"/>
          </a:xfrm>
          <a:prstGeom prst="rect">
            <a:avLst/>
          </a:prstGeom>
        </p:spPr>
        <p:txBody>
          <a:bodyPr lIns="93198" tIns="93198" rIns="93198" bIns="93198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0446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060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Presented by Partners in Medical Education, Inc.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hyperlink" Target="http://www.partnersinmeded.com/" TargetMode="External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hyperlink" Target="mailto:info@PartnersInMedEd.com" TargetMode="External"/><Relationship Id="rId5" Type="http://schemas.openxmlformats.org/officeDocument/2006/relationships/image" Target="../media/image28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STRESS FREE  RECIPE </a:t>
            </a:r>
            <a:r>
              <a:rPr lang="en-US" sz="2800" b="0" dirty="0">
                <a:latin typeface="+mn-lt"/>
              </a:rPr>
              <a:t>Dealing with Burnout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379782" cy="1116242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                        		Presented By :</a:t>
            </a:r>
          </a:p>
          <a:p>
            <a:r>
              <a:rPr lang="en-US" dirty="0">
                <a:latin typeface="+mj-lt"/>
              </a:rPr>
              <a:t>          		Joyce  Fiodembo, RN and  Wellness Nurse</a:t>
            </a:r>
          </a:p>
        </p:txBody>
      </p:sp>
    </p:spTree>
    <p:extLst>
      <p:ext uri="{BB962C8B-B14F-4D97-AF65-F5344CB8AC3E}">
        <p14:creationId xmlns:p14="http://schemas.microsoft.com/office/powerpoint/2010/main" val="57948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/>
              <a:t>HEART</a:t>
            </a:r>
          </a:p>
          <a:p>
            <a:r>
              <a:rPr lang="en-US" sz="2800" dirty="0"/>
              <a:t>DIGESTIVE SYSTEM</a:t>
            </a:r>
          </a:p>
          <a:p>
            <a:r>
              <a:rPr lang="en-US" sz="2800" dirty="0"/>
              <a:t>PSYCHOLOGICALLY</a:t>
            </a:r>
          </a:p>
          <a:p>
            <a:r>
              <a:rPr lang="en-US" sz="2800" dirty="0"/>
              <a:t>IMMUNITY</a:t>
            </a:r>
          </a:p>
          <a:p>
            <a:r>
              <a:rPr lang="en-US" dirty="0"/>
              <a:t>ADDED WEIGHT</a:t>
            </a:r>
          </a:p>
          <a:p>
            <a:r>
              <a:rPr lang="en-US" dirty="0"/>
              <a:t>HEADACHES</a:t>
            </a:r>
          </a:p>
          <a:p>
            <a:r>
              <a:rPr lang="en-US" dirty="0"/>
              <a:t>FATIGUE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202" y="1951906"/>
            <a:ext cx="4103148" cy="357000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50577" y="-74746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en-US" dirty="0" smtClean="0"/>
          </a:p>
          <a:p>
            <a:pPr algn="ctr" fontAlgn="auto">
              <a:spcAft>
                <a:spcPts val="0"/>
              </a:spcAft>
            </a:pPr>
            <a:r>
              <a:rPr lang="en-US" dirty="0" smtClean="0"/>
              <a:t>How Stress Affects Your Body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681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242" y="1353684"/>
            <a:ext cx="6951216" cy="498227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564776" y="-115088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en-US" dirty="0" smtClean="0"/>
          </a:p>
          <a:p>
            <a:pPr algn="ctr" fontAlgn="auto">
              <a:spcAft>
                <a:spcPts val="0"/>
              </a:spcAft>
            </a:pPr>
            <a:r>
              <a:rPr lang="en-US" dirty="0" smtClean="0"/>
              <a:t>Frustration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312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A~ Accept it &amp; do nothing</a:t>
            </a:r>
          </a:p>
          <a:p>
            <a:pPr marL="0" indent="0">
              <a:buNone/>
            </a:pPr>
            <a:r>
              <a:rPr lang="en-US" sz="3600" dirty="0"/>
              <a:t>B~ Change the Situation</a:t>
            </a:r>
          </a:p>
          <a:p>
            <a:pPr marL="0" indent="0">
              <a:buNone/>
            </a:pPr>
            <a:r>
              <a:rPr lang="en-US" sz="3600" dirty="0"/>
              <a:t>C~ Walk Away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rgbClr val="C00000"/>
                </a:solidFill>
              </a:rPr>
              <a:t>Don’t blame other people for your choice!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50577" y="-74746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en-US" dirty="0" smtClean="0"/>
          </a:p>
          <a:p>
            <a:pPr algn="ctr" fontAlgn="auto">
              <a:spcAft>
                <a:spcPts val="0"/>
              </a:spcAft>
            </a:pPr>
            <a:r>
              <a:rPr lang="en-US" dirty="0" smtClean="0"/>
              <a:t>Negotiate with your Employer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484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down the cause</a:t>
            </a:r>
          </a:p>
          <a:p>
            <a:r>
              <a:rPr lang="en-US" dirty="0"/>
              <a:t>Take time out</a:t>
            </a:r>
          </a:p>
          <a:p>
            <a:r>
              <a:rPr lang="en-US" dirty="0"/>
              <a:t>Recognize your limitations</a:t>
            </a:r>
          </a:p>
          <a:p>
            <a:r>
              <a:rPr lang="en-US" dirty="0"/>
              <a:t>Set Priorities &amp; deal with your challenges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AVOID</a:t>
            </a:r>
          </a:p>
          <a:p>
            <a:r>
              <a:rPr lang="en-US" dirty="0"/>
              <a:t>Overworking</a:t>
            </a:r>
          </a:p>
          <a:p>
            <a:r>
              <a:rPr lang="en-US" dirty="0"/>
              <a:t>Hoping it will go away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742950" y="-115088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en-US" dirty="0" smtClean="0"/>
          </a:p>
          <a:p>
            <a:pPr algn="ctr" fontAlgn="auto">
              <a:spcAft>
                <a:spcPts val="0"/>
              </a:spcAft>
            </a:pPr>
            <a:r>
              <a:rPr lang="en-US" dirty="0" smtClean="0"/>
              <a:t>Negotiate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38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623" y="1275381"/>
            <a:ext cx="5233594" cy="504949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50577" y="-74746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en-US" dirty="0" smtClean="0"/>
          </a:p>
          <a:p>
            <a:pPr algn="ctr" fontAlgn="auto">
              <a:spcAft>
                <a:spcPts val="0"/>
              </a:spcAft>
            </a:pPr>
            <a:r>
              <a:rPr lang="en-US" dirty="0" smtClean="0"/>
              <a:t>You will ALWAYS Have Email!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71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781850"/>
            <a:ext cx="7886700" cy="4438905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Not the first thing</a:t>
            </a:r>
          </a:p>
          <a:p>
            <a:r>
              <a:rPr lang="en-US" sz="2400" dirty="0"/>
              <a:t>Unsubscribe</a:t>
            </a:r>
          </a:p>
          <a:p>
            <a:r>
              <a:rPr lang="en-US" sz="2400" dirty="0"/>
              <a:t>Separate email</a:t>
            </a:r>
          </a:p>
          <a:p>
            <a:r>
              <a:rPr lang="en-US" sz="2400" dirty="0"/>
              <a:t>15 minutes at a time </a:t>
            </a:r>
          </a:p>
          <a:p>
            <a:r>
              <a:rPr lang="en-US" sz="2400" dirty="0"/>
              <a:t>Use folders if possible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Only 3% need you to take action</a:t>
            </a:r>
          </a:p>
          <a:p>
            <a:r>
              <a:rPr lang="en-US" sz="2400" dirty="0"/>
              <a:t>They all cannot be </a:t>
            </a:r>
            <a:r>
              <a:rPr lang="en-US" sz="2400" dirty="0">
                <a:solidFill>
                  <a:srgbClr val="FF0000"/>
                </a:solidFill>
              </a:rPr>
              <a:t>“Priority #1”</a:t>
            </a:r>
          </a:p>
          <a:p>
            <a:r>
              <a:rPr lang="en-US" sz="2400" dirty="0"/>
              <a:t>Use auto–reply messages</a:t>
            </a:r>
          </a:p>
          <a:p>
            <a:r>
              <a:rPr lang="en-US" sz="2400" dirty="0"/>
              <a:t>Clear your inbox daily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Remember, email is other people’s agenda – Not Yours!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591670" y="-141981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en-US" dirty="0" smtClean="0"/>
          </a:p>
          <a:p>
            <a:pPr algn="ctr" fontAlgn="auto">
              <a:spcAft>
                <a:spcPts val="0"/>
              </a:spcAft>
            </a:pPr>
            <a:r>
              <a:rPr lang="en-US" dirty="0" smtClean="0"/>
              <a:t>Email TIPS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322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7262" y="246466"/>
            <a:ext cx="6526006" cy="1325563"/>
          </a:xfrm>
        </p:spPr>
        <p:txBody>
          <a:bodyPr/>
          <a:lstStyle/>
          <a:p>
            <a:r>
              <a:rPr lang="en-US" dirty="0" smtClean="0"/>
              <a:t>Troublemaker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3295" y="1679606"/>
            <a:ext cx="6657409" cy="44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09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200" dirty="0"/>
              <a:t>Be clear where the boundaries lie</a:t>
            </a:r>
          </a:p>
          <a:p>
            <a:r>
              <a:rPr lang="en-US" sz="3200" dirty="0"/>
              <a:t>State your expectations</a:t>
            </a:r>
          </a:p>
          <a:p>
            <a:r>
              <a:rPr lang="en-US" sz="3200" dirty="0"/>
              <a:t>No! is a complete sentence</a:t>
            </a:r>
          </a:p>
          <a:p>
            <a:r>
              <a:rPr lang="en-US" sz="3200" dirty="0"/>
              <a:t>Setting boundaries relieves pressure at 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Set Healthy Boundaries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620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8" y="1642369"/>
            <a:ext cx="8309499" cy="471830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209621" y="108603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Exercises to </a:t>
            </a:r>
            <a:r>
              <a:rPr lang="en-US" smtClean="0"/>
              <a:t>Manage Stress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903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293" y="1242613"/>
            <a:ext cx="4281708" cy="494690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334181" y="116402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Practice Mindfulness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736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676400" y="45720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charset="2"/>
              <a:buNone/>
            </a:pPr>
            <a:r>
              <a:rPr lang="en-US" altLang="en-US" sz="3600" b="1" dirty="0" smtClean="0">
                <a:solidFill>
                  <a:schemeClr val="tx1"/>
                </a:solidFill>
                <a:latin typeface="Lucida Bright" charset="0"/>
                <a:ea typeface="ＭＳ Ｐゴシック" charset="-128"/>
              </a:rPr>
              <a:t>Introducing Your Presenter…</a:t>
            </a:r>
            <a:endParaRPr lang="en-US" altLang="en-US" sz="3600" b="1" i="1" dirty="0">
              <a:solidFill>
                <a:schemeClr val="tx1"/>
              </a:solidFill>
              <a:latin typeface="Lucida Bright" charset="0"/>
              <a:ea typeface="ＭＳ Ｐゴシック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1119" y="1228165"/>
            <a:ext cx="552786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latin typeface="+mn-lt"/>
              </a:rPr>
              <a:t>Joyce </a:t>
            </a:r>
            <a:r>
              <a:rPr lang="en-US" sz="1500" dirty="0" smtClean="0">
                <a:latin typeface="+mn-lt"/>
              </a:rPr>
              <a:t>Fiodembo </a:t>
            </a:r>
            <a:r>
              <a:rPr lang="en-US" sz="1500" dirty="0">
                <a:latin typeface="+mn-lt"/>
              </a:rPr>
              <a:t>is a Wellness Nurse Speaker and </a:t>
            </a:r>
            <a:r>
              <a:rPr lang="en-US" sz="1500" dirty="0" smtClean="0">
                <a:latin typeface="+mn-lt"/>
              </a:rPr>
              <a:t>Author. Joyce</a:t>
            </a:r>
            <a:r>
              <a:rPr lang="en-US" sz="1500" dirty="0">
                <a:latin typeface="+mn-lt"/>
              </a:rPr>
              <a:t> got her Nursing Degree from Cicely McDonnel School of Nursing in Nairobi, Kenya. </a:t>
            </a:r>
            <a:r>
              <a:rPr lang="en-US" sz="1500" dirty="0" smtClean="0">
                <a:latin typeface="+mn-lt"/>
              </a:rPr>
              <a:t>She </a:t>
            </a:r>
            <a:r>
              <a:rPr lang="en-US" sz="1500" dirty="0">
                <a:latin typeface="+mn-lt"/>
              </a:rPr>
              <a:t>also holds a Bachelors Degree from the Pan Africa Christian </a:t>
            </a:r>
            <a:r>
              <a:rPr lang="en-US" sz="1500" dirty="0" smtClean="0">
                <a:latin typeface="+mn-lt"/>
              </a:rPr>
              <a:t>University. She </a:t>
            </a:r>
            <a:r>
              <a:rPr lang="en-US" sz="1500" dirty="0">
                <a:latin typeface="+mn-lt"/>
              </a:rPr>
              <a:t>migrated to Ohio from Kenya in 2002. </a:t>
            </a:r>
            <a:r>
              <a:rPr lang="en-US" sz="1500" dirty="0" smtClean="0">
                <a:latin typeface="+mn-lt"/>
              </a:rPr>
              <a:t>She </a:t>
            </a:r>
            <a:r>
              <a:rPr lang="en-US" sz="1500" dirty="0">
                <a:latin typeface="+mn-lt"/>
              </a:rPr>
              <a:t>is the Founder of the award-winning website; International Nurse Support. The site mentors nurses to thrive in their career</a:t>
            </a:r>
            <a:r>
              <a:rPr lang="en-US" sz="1500" dirty="0" smtClean="0">
                <a:latin typeface="+mn-lt"/>
              </a:rPr>
              <a:t>.</a:t>
            </a:r>
          </a:p>
          <a:p>
            <a:endParaRPr lang="en-US" sz="1500" dirty="0">
              <a:latin typeface="+mn-lt"/>
            </a:endParaRPr>
          </a:p>
          <a:p>
            <a:r>
              <a:rPr lang="en-US" sz="1500" dirty="0">
                <a:latin typeface="+mn-lt"/>
              </a:rPr>
              <a:t>Stress in the health field is now a huge problem that cannot be </a:t>
            </a:r>
            <a:r>
              <a:rPr lang="en-US" sz="1500" dirty="0" smtClean="0">
                <a:latin typeface="+mn-lt"/>
              </a:rPr>
              <a:t>ignored. When</a:t>
            </a:r>
            <a:r>
              <a:rPr lang="en-US" sz="1500" dirty="0">
                <a:latin typeface="+mn-lt"/>
              </a:rPr>
              <a:t> Joyce started her nursing career, she too was excited with all the opportunities to work.  </a:t>
            </a:r>
            <a:r>
              <a:rPr lang="en-US" sz="1500" dirty="0" smtClean="0">
                <a:latin typeface="+mn-lt"/>
              </a:rPr>
              <a:t>But </a:t>
            </a:r>
            <a:r>
              <a:rPr lang="en-US" sz="1500" dirty="0">
                <a:latin typeface="+mn-lt"/>
              </a:rPr>
              <a:t>soon the long 12 to 14 hour shifts began to affect </a:t>
            </a:r>
            <a:r>
              <a:rPr lang="en-US" sz="1500" dirty="0" smtClean="0">
                <a:latin typeface="+mn-lt"/>
              </a:rPr>
              <a:t>her</a:t>
            </a:r>
            <a:r>
              <a:rPr lang="en-US" sz="1500" dirty="0" smtClean="0">
                <a:latin typeface="+mn-lt"/>
              </a:rPr>
              <a:t>. </a:t>
            </a:r>
            <a:r>
              <a:rPr lang="en-US" sz="1500" dirty="0" smtClean="0">
                <a:latin typeface="+mn-lt"/>
              </a:rPr>
              <a:t>She </a:t>
            </a:r>
            <a:r>
              <a:rPr lang="en-US" sz="1500" dirty="0">
                <a:latin typeface="+mn-lt"/>
              </a:rPr>
              <a:t>started feeling the stress and exhaustion and was quickly sliding down the slope to burnout.</a:t>
            </a:r>
          </a:p>
          <a:p>
            <a:endParaRPr lang="en-US" sz="1500" dirty="0">
              <a:latin typeface="+mn-lt"/>
            </a:endParaRPr>
          </a:p>
          <a:p>
            <a:r>
              <a:rPr lang="en-US" sz="1500" dirty="0">
                <a:latin typeface="+mn-lt"/>
              </a:rPr>
              <a:t>Joyce made a few changes that allowed her to focus and be in-charge of herself, -but more importantly, she got peace of </a:t>
            </a:r>
            <a:r>
              <a:rPr lang="en-US" sz="1500" dirty="0" smtClean="0">
                <a:latin typeface="+mn-lt"/>
              </a:rPr>
              <a:t>mind. Today</a:t>
            </a:r>
            <a:r>
              <a:rPr lang="en-US" sz="1500" dirty="0">
                <a:latin typeface="+mn-lt"/>
              </a:rPr>
              <a:t>, through articles and speaking, Joyce coaches many nurses and health professionals on Stress Management and Self-Care.</a:t>
            </a: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53" y="1990165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8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31" y="1687438"/>
            <a:ext cx="6911720" cy="460493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81991" y="245459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dirty="0" smtClean="0"/>
              <a:t>Work Stress &amp;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397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  <a:p>
            <a:r>
              <a:rPr lang="en-US" sz="3200" dirty="0"/>
              <a:t>Sleep enough</a:t>
            </a:r>
          </a:p>
          <a:p>
            <a:r>
              <a:rPr lang="en-US" sz="3200" dirty="0"/>
              <a:t>Positive Friends</a:t>
            </a:r>
          </a:p>
          <a:p>
            <a:r>
              <a:rPr lang="en-US" sz="3200" dirty="0"/>
              <a:t>Eat healthy</a:t>
            </a:r>
          </a:p>
          <a:p>
            <a:r>
              <a:rPr lang="en-US" sz="3200" dirty="0"/>
              <a:t>Follow an exercise routine</a:t>
            </a:r>
          </a:p>
          <a:p>
            <a:r>
              <a:rPr lang="en-US" sz="3200" dirty="0"/>
              <a:t>Gratitude</a:t>
            </a:r>
          </a:p>
          <a:p>
            <a:r>
              <a:rPr lang="en-US" sz="3200" dirty="0"/>
              <a:t>Avoid news overload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Healthy Lifestyle Basics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880" y="1572029"/>
            <a:ext cx="1587077" cy="10833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921" y="1983597"/>
            <a:ext cx="2717429" cy="361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6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Smile and laugh</a:t>
            </a:r>
          </a:p>
          <a:p>
            <a:r>
              <a:rPr lang="en-US" dirty="0"/>
              <a:t>Do something meaningful</a:t>
            </a:r>
          </a:p>
          <a:p>
            <a:r>
              <a:rPr lang="en-US" dirty="0"/>
              <a:t>Practice meditation, relaxation &amp; prayer</a:t>
            </a:r>
          </a:p>
          <a:p>
            <a:r>
              <a:rPr lang="en-US" dirty="0"/>
              <a:t>Change our attitudes and perceptions</a:t>
            </a:r>
          </a:p>
          <a:p>
            <a:r>
              <a:rPr lang="en-US" dirty="0"/>
              <a:t>Avoid feeling helpless</a:t>
            </a:r>
          </a:p>
          <a:p>
            <a:r>
              <a:rPr lang="en-US" dirty="0"/>
              <a:t>Increase your resources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Healthy Lifestyle Basics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048" y="1571425"/>
            <a:ext cx="824137" cy="9099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041" y="4313001"/>
            <a:ext cx="2789930" cy="1863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568" y="1375358"/>
            <a:ext cx="2146782" cy="154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37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572028"/>
            <a:ext cx="7886700" cy="4604935"/>
          </a:xfrm>
        </p:spPr>
        <p:txBody>
          <a:bodyPr>
            <a:normAutofit/>
          </a:bodyPr>
          <a:lstStyle/>
          <a:p>
            <a:r>
              <a:rPr lang="en-US" dirty="0" smtClean="0"/>
              <a:t>www.ACGME.org – geared towards physicians; applicable to all</a:t>
            </a:r>
            <a:endParaRPr lang="en-US" dirty="0"/>
          </a:p>
          <a:p>
            <a:r>
              <a:rPr lang="en-US" dirty="0" smtClean="0"/>
              <a:t>Hospital Employee Wellness programs</a:t>
            </a:r>
            <a:endParaRPr lang="en-US" dirty="0"/>
          </a:p>
          <a:p>
            <a:r>
              <a:rPr lang="en-US" dirty="0"/>
              <a:t>Stress </a:t>
            </a:r>
            <a:r>
              <a:rPr lang="en-US" dirty="0" smtClean="0"/>
              <a:t>Management </a:t>
            </a:r>
            <a:r>
              <a:rPr lang="en-US" dirty="0"/>
              <a:t>Questionnaire</a:t>
            </a:r>
          </a:p>
          <a:p>
            <a:r>
              <a:rPr lang="en-US" dirty="0"/>
              <a:t>Handout on Stress Management Techniques</a:t>
            </a:r>
          </a:p>
          <a:p>
            <a:r>
              <a:rPr lang="en-US" dirty="0" smtClean="0"/>
              <a:t>Mindfulness Ted Talk - https</a:t>
            </a:r>
            <a:r>
              <a:rPr lang="en-US" dirty="0"/>
              <a:t>://www.ted.com/talks/andy_puddicombe_all_it_takes_is_10_mindful_minutes</a:t>
            </a:r>
          </a:p>
          <a:p>
            <a:r>
              <a:rPr lang="en-US" dirty="0" smtClean="0"/>
              <a:t>Mindfulness </a:t>
            </a:r>
            <a:r>
              <a:rPr lang="en-US" dirty="0"/>
              <a:t>for Beginners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smtClean="0"/>
              <a:t>By </a:t>
            </a:r>
            <a:r>
              <a:rPr lang="en-US" dirty="0"/>
              <a:t>Jon </a:t>
            </a:r>
            <a:r>
              <a:rPr lang="en-US" dirty="0" err="1"/>
              <a:t>Kabat</a:t>
            </a:r>
            <a:r>
              <a:rPr lang="en-US" dirty="0"/>
              <a:t>-Zinn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08997" y="246465"/>
            <a:ext cx="6526006" cy="1325563"/>
          </a:xfrm>
        </p:spPr>
        <p:txBody>
          <a:bodyPr/>
          <a:lstStyle/>
          <a:p>
            <a:r>
              <a:rPr lang="en-US" dirty="0"/>
              <a:t>	RESOURCES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153" y="4652592"/>
            <a:ext cx="1471600" cy="165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85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79216" y="1171852"/>
            <a:ext cx="5104660" cy="500511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</a:t>
            </a:r>
            <a:endParaRPr lang="en-US" sz="1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641" y="1763354"/>
            <a:ext cx="7291448" cy="4218798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308997" y="246465"/>
            <a:ext cx="6526006" cy="1325563"/>
          </a:xfrm>
        </p:spPr>
        <p:txBody>
          <a:bodyPr/>
          <a:lstStyle/>
          <a:p>
            <a:r>
              <a:rPr lang="en-US" dirty="0"/>
              <a:t>	</a:t>
            </a:r>
            <a:r>
              <a:rPr lang="en-US" dirty="0" smtClean="0"/>
              <a:t>Questions &amp;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058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3200" dirty="0"/>
              <a:t>Admit the problem</a:t>
            </a:r>
          </a:p>
          <a:p>
            <a:r>
              <a:rPr lang="en-US" sz="3200" dirty="0"/>
              <a:t>How stress affects your body</a:t>
            </a:r>
          </a:p>
          <a:p>
            <a:r>
              <a:rPr lang="en-US" sz="3200" dirty="0"/>
              <a:t>Negotiate with your company</a:t>
            </a:r>
          </a:p>
          <a:p>
            <a:r>
              <a:rPr lang="en-US" sz="3200" dirty="0"/>
              <a:t>Dealing with email</a:t>
            </a:r>
          </a:p>
          <a:p>
            <a:r>
              <a:rPr lang="en-US" sz="3200" dirty="0"/>
              <a:t>Setting boundaries</a:t>
            </a:r>
          </a:p>
          <a:p>
            <a:r>
              <a:rPr lang="en-US" sz="3200" dirty="0"/>
              <a:t>Stress management techniques</a:t>
            </a:r>
          </a:p>
          <a:p>
            <a:r>
              <a:rPr lang="en-US" sz="3200" dirty="0"/>
              <a:t>Healthy lifestyle basics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6720" y="284411"/>
            <a:ext cx="6526006" cy="1325563"/>
          </a:xfrm>
        </p:spPr>
        <p:txBody>
          <a:bodyPr/>
          <a:lstStyle/>
          <a:p>
            <a:r>
              <a:rPr lang="en-US" dirty="0"/>
              <a:t>		REVIEW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6064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58197" y="397269"/>
            <a:ext cx="4038600" cy="420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sz="1600" dirty="0">
              <a:solidFill>
                <a:srgbClr val="00A60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dirty="0">
                <a:latin typeface="Arial" charset="0"/>
                <a:cs typeface="Arial" charset="0"/>
              </a:rPr>
              <a:t/>
            </a:r>
            <a:br>
              <a:rPr lang="en-US" sz="1400" dirty="0">
                <a:latin typeface="Arial" charset="0"/>
                <a:cs typeface="Arial" charset="0"/>
              </a:rPr>
            </a:br>
            <a:r>
              <a:rPr lang="en-US" sz="1400" dirty="0">
                <a:latin typeface="Arial" charset="0"/>
                <a:cs typeface="Arial" charset="0"/>
              </a:rPr>
              <a:t>Documentation and Coding to Teaching Physicians</a:t>
            </a:r>
            <a:br>
              <a:rPr lang="en-US" sz="1400" dirty="0">
                <a:latin typeface="Arial" charset="0"/>
                <a:cs typeface="Arial" charset="0"/>
              </a:rPr>
            </a:br>
            <a:r>
              <a:rPr lang="en-US" sz="1400" dirty="0">
                <a:latin typeface="Arial" charset="0"/>
                <a:cs typeface="Arial" charset="0"/>
              </a:rPr>
              <a:t/>
            </a:r>
            <a:br>
              <a:rPr lang="en-US" sz="1400" dirty="0">
                <a:latin typeface="Arial" charset="0"/>
                <a:cs typeface="Arial" charset="0"/>
              </a:rPr>
            </a:br>
            <a:r>
              <a:rPr lang="en-US" sz="1400" dirty="0">
                <a:latin typeface="Arial" charset="0"/>
                <a:cs typeface="Arial" charset="0"/>
              </a:rPr>
              <a:t>Keeping up with Institutional NAS Requirements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4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    New Program Accreditation. </a:t>
            </a:r>
            <a:br>
              <a:rPr lang="en-US" sz="1500" dirty="0">
                <a:latin typeface="Arial" charset="0"/>
                <a:cs typeface="Arial" charset="0"/>
              </a:rPr>
            </a:br>
            <a:r>
              <a:rPr lang="en-US" sz="1500" dirty="0">
                <a:latin typeface="Arial" charset="0"/>
                <a:cs typeface="Arial" charset="0"/>
              </a:rPr>
              <a:t>Let’s get Started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GME Finance – The Basics</a:t>
            </a:r>
            <a:br>
              <a:rPr lang="en-US" sz="1500" dirty="0">
                <a:latin typeface="Arial" charset="0"/>
                <a:cs typeface="Arial" charset="0"/>
              </a:rPr>
            </a:br>
            <a:r>
              <a:rPr lang="en-US" sz="1500" dirty="0">
                <a:latin typeface="Arial" charset="0"/>
                <a:cs typeface="Arial" charset="0"/>
              </a:rPr>
              <a:t>(2016 Update)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Maximizing Resident Forums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What Every Coordinator Needs to Know about NAS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ja-JP" sz="1500" dirty="0">
                <a:latin typeface="Arial" charset="0"/>
                <a:cs typeface="Arial" charset="0"/>
              </a:rPr>
              <a:t>CLER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60112" y="5293080"/>
            <a:ext cx="3037468" cy="87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Contact us today to learn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how our Educational Passports can save you time &amp; money!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724-864-7320</a:t>
            </a:r>
          </a:p>
        </p:txBody>
      </p:sp>
      <p:pic>
        <p:nvPicPr>
          <p:cNvPr id="10" name="Picture 9" descr="Media-Play-02-25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197" y="398857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lendar-Date-256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64" y="398857"/>
            <a:ext cx="685800" cy="685800"/>
          </a:xfrm>
          <a:prstGeom prst="rect">
            <a:avLst/>
          </a:prstGeom>
        </p:spPr>
      </p:pic>
      <p:pic>
        <p:nvPicPr>
          <p:cNvPr id="12" name="Picture 11" descr="InstCustomIconLarg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85587" y="5436019"/>
            <a:ext cx="457200" cy="457200"/>
          </a:xfrm>
          <a:prstGeom prst="rect">
            <a:avLst/>
          </a:prstGeom>
        </p:spPr>
      </p:pic>
      <p:pic>
        <p:nvPicPr>
          <p:cNvPr id="13" name="Picture 12" descr="InstIconLarg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23769" y="5668275"/>
            <a:ext cx="457200" cy="457200"/>
          </a:xfrm>
          <a:prstGeom prst="rect">
            <a:avLst/>
          </a:prstGeom>
        </p:spPr>
      </p:pic>
      <p:pic>
        <p:nvPicPr>
          <p:cNvPr id="14" name="Picture 13" descr="InstPlusIconLarge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2787" y="5126595"/>
            <a:ext cx="457200" cy="45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57" y="5258194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hape 79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chemeClr val="dk1"/>
                </a:solidFill>
                <a:sym typeface="Arial"/>
              </a:rPr>
              <a:t>26</a:t>
            </a:r>
            <a:endParaRPr lang="en-US"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2017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330088" y="0"/>
            <a:ext cx="4296012" cy="573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  <a:endParaRPr lang="en-US" altLang="en-US" sz="1500" dirty="0">
              <a:latin typeface="Arial" charset="0"/>
            </a:endParaRPr>
          </a:p>
          <a:p>
            <a:pPr algn="ctr"/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The Forgotten SI: </a:t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Single Sponsor Institutions</a:t>
            </a:r>
          </a:p>
          <a:p>
            <a:pPr marL="0" lvl="0" indent="0" algn="ctr"/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Tuesday, February 21, 2017</a:t>
            </a:r>
          </a:p>
          <a:p>
            <a:pPr algn="ctr"/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12:00pm – 1:00pm EST</a:t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sz="1600" dirty="0">
                <a:latin typeface="+mn-lt"/>
              </a:rPr>
              <a:t>Medical Knowledge ✔ Patient Care ✔ Now What?</a:t>
            </a:r>
            <a:br>
              <a:rPr lang="en-US" sz="160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Thursday, March 2, 2017</a:t>
            </a:r>
          </a:p>
          <a:p>
            <a:pPr marL="0" lvl="0" indent="0" algn="ctr"/>
            <a:r>
              <a:rPr lang="en-US" altLang="en-US" sz="1400" b="0" dirty="0">
                <a:latin typeface="+mn-lt"/>
              </a:rPr>
              <a:t>      12:00pm – 1:00pm EST</a:t>
            </a:r>
            <a:r>
              <a:rPr lang="en-US" altLang="en-US" sz="1200" b="0" dirty="0"/>
              <a:t/>
            </a:r>
            <a:br>
              <a:rPr lang="en-US" altLang="en-US" sz="1200" b="0" dirty="0"/>
            </a:br>
            <a:r>
              <a:rPr lang="en-US" altLang="en-US" sz="1200" b="0" dirty="0"/>
              <a:t/>
            </a:r>
            <a:br>
              <a:rPr lang="en-US" altLang="en-US" sz="1200" b="0" dirty="0"/>
            </a:b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Ask Partners – Spring Freebie</a:t>
            </a:r>
          </a:p>
          <a:p>
            <a:pPr marL="0" lvl="0" indent="0" algn="ctr"/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Thursday, March 23, 2017</a:t>
            </a:r>
          </a:p>
          <a:p>
            <a:pPr marL="0" lvl="0" indent="0" algn="ctr"/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12:00pm – 1:00pm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EST</a:t>
            </a:r>
            <a:b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Institutional Readiness in NAS</a:t>
            </a:r>
            <a:b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Tuesday, </a:t>
            </a: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March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2, </a:t>
            </a: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2017</a:t>
            </a:r>
          </a:p>
          <a:p>
            <a:pPr algn="ctr"/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12:00pm – 1:00pm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EST</a:t>
            </a:r>
            <a:r>
              <a:rPr lang="en-US" altLang="en-US" sz="1200" b="0" dirty="0"/>
              <a:t/>
            </a:r>
            <a:br>
              <a:rPr lang="en-US" altLang="en-US" sz="1200" b="0" dirty="0"/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endParaRPr lang="en-US" altLang="en-US" sz="1500" dirty="0">
              <a:latin typeface="+mn-lt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en-US" altLang="en-US" sz="1500" dirty="0">
                <a:latin typeface="Arial" charset="0"/>
                <a:hlinkClick r:id="rId10"/>
              </a:rPr>
              <a:t>www.PartnersInMedEd.com</a:t>
            </a: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en-US" altLang="en-US" sz="1800" dirty="0">
                <a:latin typeface="Arial" charset="0"/>
              </a:rPr>
              <a:t>Partners</a:t>
            </a:r>
            <a:r>
              <a:rPr lang="en-US" altLang="en-US" sz="1800" baseline="30000" dirty="0">
                <a:latin typeface="Arial" charset="0"/>
              </a:rPr>
              <a:t>®</a:t>
            </a:r>
            <a:r>
              <a:rPr lang="en-US" altLang="en-US" sz="1800" dirty="0">
                <a:latin typeface="Arial" charset="0"/>
              </a:rPr>
              <a:t> Snippets</a:t>
            </a:r>
            <a:endParaRPr lang="en-US" sz="1600" dirty="0"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3239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984250" y="2417482"/>
            <a:ext cx="7531100" cy="33274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/>
              <a:t>    </a:t>
            </a:r>
            <a:r>
              <a:rPr lang="en-US" sz="2000" dirty="0"/>
              <a:t>Partners in Medical Education, Inc. provides comprehensive consulting services to the GME community. 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b="1" dirty="0" err="1"/>
              <a:t>www.PartnersInMedEd.com</a:t>
            </a: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 smtClean="0"/>
              <a:t>724-864-7320  </a:t>
            </a:r>
            <a:r>
              <a:rPr lang="en-US" sz="2000" dirty="0"/>
              <a:t>|  </a:t>
            </a:r>
            <a:r>
              <a:rPr lang="en-US" sz="2000" dirty="0" smtClean="0">
                <a:solidFill>
                  <a:srgbClr val="FF0000"/>
                </a:solidFill>
                <a:hlinkClick r:id="rId4"/>
              </a:rPr>
              <a:t>info@PartnersInMedEd.com</a:t>
            </a:r>
            <a:r>
              <a:rPr lang="en-US" sz="2000" dirty="0">
                <a:solidFill>
                  <a:srgbClr val="FF0000"/>
                </a:solidFill>
              </a:rPr>
              <a:t/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/>
              <a:t> </a:t>
            </a:r>
            <a:r>
              <a:rPr lang="en-US" sz="2400" b="1" dirty="0">
                <a:latin typeface="+mn-lt"/>
              </a:rPr>
              <a:t>Joyce </a:t>
            </a:r>
            <a:r>
              <a:rPr lang="en-US" sz="2400" b="1" dirty="0" smtClean="0">
                <a:latin typeface="+mn-lt"/>
              </a:rPr>
              <a:t>Fiodembo</a:t>
            </a: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err="1" smtClean="0">
                <a:solidFill>
                  <a:srgbClr val="0070C0"/>
                </a:solidFill>
              </a:rPr>
              <a:t>joyce@internationalnursesupport.com</a:t>
            </a:r>
            <a:endParaRPr lang="en-US" sz="2000" dirty="0">
              <a:solidFill>
                <a:srgbClr val="0070C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marL="0" indent="0">
              <a:buNone/>
            </a:pPr>
            <a:endParaRPr lang="en-US" sz="18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hape 79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chemeClr val="dk1"/>
                </a:solidFill>
                <a:sym typeface="Arial"/>
              </a:rPr>
              <a:t>27</a:t>
            </a:r>
            <a:endParaRPr lang="en-US"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1350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388434"/>
            <a:ext cx="7886700" cy="4438905"/>
          </a:xfrm>
        </p:spPr>
        <p:txBody>
          <a:bodyPr/>
          <a:lstStyle/>
          <a:p>
            <a:endParaRPr lang="en-US" dirty="0"/>
          </a:p>
          <a:p>
            <a:r>
              <a:rPr lang="en-US" sz="3600" dirty="0"/>
              <a:t>How to be Stress-Free in a Busy Environment. </a:t>
            </a:r>
          </a:p>
          <a:p>
            <a:endParaRPr lang="en-US" sz="3600" dirty="0"/>
          </a:p>
          <a:p>
            <a:r>
              <a:rPr lang="en-US" sz="3600" dirty="0"/>
              <a:t>Learn to Recognize and Deal with Burnout.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38374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dirty="0" smtClean="0"/>
              <a:t>Webinar Goals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541" y="4182035"/>
            <a:ext cx="3939988" cy="2138083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919693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31" y="1687438"/>
            <a:ext cx="6911720" cy="460493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81991" y="245459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dirty="0" smtClean="0"/>
              <a:t>Work Stress &amp;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184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0235" y="1734671"/>
            <a:ext cx="7153836" cy="429205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Learn how stress affects your body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Learn healthy ways of dealing with stress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Get tips on stress management techniques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Learn healthy lifestyle basics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2338967" y="262256"/>
            <a:ext cx="6526006" cy="1325563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60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802" y="1091554"/>
            <a:ext cx="5019136" cy="487423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accent2"/>
                </a:solidFill>
              </a:rPr>
              <a:t>STRESS</a:t>
            </a:r>
          </a:p>
          <a:p>
            <a:endParaRPr lang="en-US" sz="4400" dirty="0"/>
          </a:p>
          <a:p>
            <a:r>
              <a:rPr lang="en-US" sz="4400" dirty="0"/>
              <a:t>	VS</a:t>
            </a:r>
          </a:p>
          <a:p>
            <a:endParaRPr lang="en-US" sz="4400" dirty="0"/>
          </a:p>
          <a:p>
            <a:r>
              <a:rPr lang="en-US" sz="4400" dirty="0">
                <a:solidFill>
                  <a:srgbClr val="FF0000"/>
                </a:solidFill>
              </a:rPr>
              <a:t>BURNOUT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2104430" y="-164613"/>
            <a:ext cx="6526006" cy="1325563"/>
          </a:xfrm>
        </p:spPr>
        <p:txBody>
          <a:bodyPr>
            <a:normAutofit/>
          </a:bodyPr>
          <a:lstStyle/>
          <a:p>
            <a:r>
              <a:rPr lang="en-US" sz="3500" dirty="0" smtClean="0"/>
              <a:t>Stress &amp; Burnout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323974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22" y="1738313"/>
            <a:ext cx="6820156" cy="44386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	</a:t>
            </a:r>
            <a:r>
              <a:rPr lang="en-US" sz="6000" dirty="0">
                <a:latin typeface="Lucida Calligraphy" panose="03010101010101010101" pitchFamily="66" charset="0"/>
              </a:rPr>
              <a:t>Breathe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4462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Poor delegation of work</a:t>
            </a:r>
          </a:p>
          <a:p>
            <a:r>
              <a:rPr lang="en-US" sz="3200" dirty="0"/>
              <a:t>Unaware of your job description</a:t>
            </a:r>
          </a:p>
          <a:p>
            <a:r>
              <a:rPr lang="en-US" sz="3200" dirty="0"/>
              <a:t>No appreciation</a:t>
            </a:r>
          </a:p>
          <a:p>
            <a:r>
              <a:rPr lang="en-US" sz="3200" dirty="0"/>
              <a:t>Pressure to meet deadlines</a:t>
            </a:r>
          </a:p>
          <a:p>
            <a:r>
              <a:rPr lang="en-US" sz="3200" dirty="0"/>
              <a:t>Working long hours</a:t>
            </a:r>
          </a:p>
          <a:p>
            <a:r>
              <a:rPr lang="en-US" sz="3200" dirty="0"/>
              <a:t>Unpredictable changes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35423" y="238374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dirty="0" smtClean="0"/>
              <a:t>Admit You Have A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8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84144" y="1371600"/>
            <a:ext cx="7886700" cy="4438905"/>
          </a:xfrm>
        </p:spPr>
        <p:txBody>
          <a:bodyPr/>
          <a:lstStyle/>
          <a:p>
            <a:endParaRPr lang="en-US" sz="3200" dirty="0"/>
          </a:p>
          <a:p>
            <a:r>
              <a:rPr lang="en-US" sz="3200" dirty="0"/>
              <a:t>No holidays</a:t>
            </a:r>
          </a:p>
          <a:p>
            <a:r>
              <a:rPr lang="en-US" sz="3200" dirty="0"/>
              <a:t>Job layoffs</a:t>
            </a:r>
          </a:p>
          <a:p>
            <a:r>
              <a:rPr lang="en-US" sz="3200" dirty="0"/>
              <a:t>Toxic environment</a:t>
            </a:r>
          </a:p>
          <a:p>
            <a:r>
              <a:rPr lang="en-US" sz="3200" dirty="0"/>
              <a:t>Financial difficulties &amp; debts</a:t>
            </a:r>
          </a:p>
          <a:p>
            <a:r>
              <a:rPr lang="en-US" sz="3200" dirty="0"/>
              <a:t>Problems with your kids</a:t>
            </a:r>
          </a:p>
          <a:p>
            <a:r>
              <a:rPr lang="en-US" sz="3200" dirty="0"/>
              <a:t>Marital Problems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en-US" dirty="0" smtClean="0"/>
          </a:p>
          <a:p>
            <a:pPr algn="ctr" fontAlgn="auto">
              <a:spcAft>
                <a:spcPts val="0"/>
              </a:spcAft>
            </a:pPr>
            <a:r>
              <a:rPr lang="en-US" dirty="0" smtClean="0"/>
              <a:t>Causes of Stress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424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PME-2016</Template>
  <TotalTime>5211</TotalTime>
  <Words>706</Words>
  <Application>Microsoft Macintosh PowerPoint</Application>
  <PresentationFormat>On-screen Show (4:3)</PresentationFormat>
  <Paragraphs>231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Calibri</vt:lpstr>
      <vt:lpstr>Comic Sans MS</vt:lpstr>
      <vt:lpstr>Lucida Bright</vt:lpstr>
      <vt:lpstr>Lucida Calligraphy</vt:lpstr>
      <vt:lpstr>ＭＳ Ｐゴシック</vt:lpstr>
      <vt:lpstr>Wingdings</vt:lpstr>
      <vt:lpstr>Arial</vt:lpstr>
      <vt:lpstr>PME-2016</vt:lpstr>
      <vt:lpstr>STRESS FREE  RECIPE Dealing with Burnout </vt:lpstr>
      <vt:lpstr>PowerPoint Presentation</vt:lpstr>
      <vt:lpstr>PowerPoint Presentation</vt:lpstr>
      <vt:lpstr>PowerPoint Presentation</vt:lpstr>
      <vt:lpstr>Objectives</vt:lpstr>
      <vt:lpstr>Stress &amp; Burnout</vt:lpstr>
      <vt:lpstr> Breathe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Troublemaker</vt:lpstr>
      <vt:lpstr>PowerPoint Presentation</vt:lpstr>
      <vt:lpstr>PowerPoint Presentation</vt:lpstr>
      <vt:lpstr>PowerPoint Presentation</vt:lpstr>
      <vt:lpstr>PowerPoint Presentation</vt:lpstr>
      <vt:lpstr>Healthy Lifestyle Basics</vt:lpstr>
      <vt:lpstr>Healthy Lifestyle Basics</vt:lpstr>
      <vt:lpstr> RESOURCES</vt:lpstr>
      <vt:lpstr> Questions &amp; Answers</vt:lpstr>
      <vt:lpstr>  REVIEW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44</cp:revision>
  <dcterms:created xsi:type="dcterms:W3CDTF">2016-03-20T11:36:31Z</dcterms:created>
  <dcterms:modified xsi:type="dcterms:W3CDTF">2017-02-06T20:43:12Z</dcterms:modified>
</cp:coreProperties>
</file>