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8" r:id="rId3"/>
    <p:sldId id="257" r:id="rId4"/>
    <p:sldId id="258" r:id="rId5"/>
    <p:sldId id="259" r:id="rId6"/>
    <p:sldId id="260" r:id="rId7"/>
    <p:sldId id="261" r:id="rId8"/>
    <p:sldId id="262" r:id="rId9"/>
    <p:sldId id="290" r:id="rId10"/>
    <p:sldId id="263" r:id="rId11"/>
    <p:sldId id="264" r:id="rId12"/>
    <p:sldId id="265" r:id="rId13"/>
    <p:sldId id="29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5" r:id="rId32"/>
    <p:sldId id="286" r:id="rId33"/>
    <p:sldId id="287" r:id="rId34"/>
    <p:sldId id="288" r:id="rId35"/>
    <p:sldId id="283" r:id="rId36"/>
    <p:sldId id="284" r:id="rId37"/>
    <p:sldId id="289" r:id="rId38"/>
    <p:sldId id="367" r:id="rId39"/>
    <p:sldId id="339" r:id="rId4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9" autoAdjust="0"/>
    <p:restoredTop sz="94602"/>
  </p:normalViewPr>
  <p:slideViewPr>
    <p:cSldViewPr snapToGrid="0" snapToObjects="1">
      <p:cViewPr>
        <p:scale>
          <a:sx n="120" d="100"/>
          <a:sy n="120" d="100"/>
        </p:scale>
        <p:origin x="2328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3/22/19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3/22/19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1353"/>
            <a:ext cx="5586735" cy="3650773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3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27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8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the 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What about the </a:t>
            </a:r>
            <a:r>
              <a:rPr lang="en-US" sz="8000" dirty="0"/>
              <a:t>before</a:t>
            </a:r>
            <a:r>
              <a:rPr lang="en-US" sz="88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434840"/>
            <a:ext cx="3000375" cy="15240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C3DB59-AC4D-EF4C-B60A-821810028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16032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adverse events, near misses/close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Culture change </a:t>
            </a:r>
          </a:p>
          <a:p>
            <a:pPr lvl="1"/>
            <a:r>
              <a:rPr lang="en-US" dirty="0"/>
              <a:t>Retaliation</a:t>
            </a:r>
          </a:p>
          <a:p>
            <a:pPr lvl="1"/>
            <a:r>
              <a:rPr lang="en-US" dirty="0"/>
              <a:t>Importance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1" y="2921001"/>
            <a:ext cx="2768282" cy="276828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0769EA-1D10-9B4B-9667-40B50EA92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9470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adverse events, near misses/close calls</a:t>
            </a:r>
          </a:p>
          <a:p>
            <a:pPr lvl="1"/>
            <a:r>
              <a:rPr lang="en-US" dirty="0"/>
              <a:t>Who does it now? - Ask</a:t>
            </a:r>
          </a:p>
          <a:p>
            <a:pPr lvl="1"/>
            <a:r>
              <a:rPr lang="en-US" dirty="0"/>
              <a:t>Do they know how? – Show me</a:t>
            </a:r>
          </a:p>
          <a:p>
            <a:pPr lvl="1"/>
            <a:r>
              <a:rPr lang="en-US" dirty="0"/>
              <a:t>Does GME know how? – Ask</a:t>
            </a:r>
          </a:p>
          <a:p>
            <a:pPr lvl="1"/>
            <a:r>
              <a:rPr lang="en-US" dirty="0"/>
              <a:t>Do Attendings know how – Show me Results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509A7C-9DAC-1240-9AE9-DA5818228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19188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03120"/>
            <a:ext cx="7886700" cy="4073843"/>
          </a:xfrm>
        </p:spPr>
        <p:txBody>
          <a:bodyPr/>
          <a:lstStyle/>
          <a:p>
            <a:r>
              <a:rPr lang="en-US" dirty="0"/>
              <a:t>Culture reinforces patient safety responsibility?</a:t>
            </a:r>
          </a:p>
          <a:p>
            <a:pPr lvl="1"/>
            <a:r>
              <a:rPr lang="en-US" dirty="0"/>
              <a:t>How</a:t>
            </a:r>
          </a:p>
          <a:p>
            <a:r>
              <a:rPr lang="en-US" dirty="0"/>
              <a:t>Poll them </a:t>
            </a:r>
          </a:p>
          <a:p>
            <a:r>
              <a:rPr lang="en-US" dirty="0"/>
              <a:t>ACGME 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52" y="4372610"/>
            <a:ext cx="3076575" cy="14859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C9C6B9-7848-014A-9202-56F94CB5B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65817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Rounds</a:t>
            </a:r>
          </a:p>
          <a:p>
            <a:r>
              <a:rPr lang="en-US" dirty="0"/>
              <a:t>Get to know Patient Safety Officer</a:t>
            </a:r>
          </a:p>
          <a:p>
            <a:r>
              <a:rPr lang="en-US" dirty="0"/>
              <a:t>Education leads to contribution</a:t>
            </a:r>
          </a:p>
          <a:p>
            <a:r>
              <a:rPr lang="en-US" dirty="0"/>
              <a:t>Committee representation</a:t>
            </a:r>
          </a:p>
          <a:p>
            <a:r>
              <a:rPr lang="en-US" dirty="0"/>
              <a:t>We are working on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0" y="4012886"/>
            <a:ext cx="3186430" cy="18878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277556-D8F7-9148-999C-55F2C7C77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7798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Educated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Tools</a:t>
            </a:r>
          </a:p>
          <a:p>
            <a:pPr lvl="1"/>
            <a:r>
              <a:rPr lang="en-US" dirty="0"/>
              <a:t>Techniques</a:t>
            </a:r>
          </a:p>
          <a:p>
            <a:pPr lvl="1"/>
            <a:endParaRPr lang="en-US" dirty="0"/>
          </a:p>
          <a:p>
            <a:r>
              <a:rPr lang="en-US" dirty="0"/>
              <a:t>Experiential learning</a:t>
            </a:r>
          </a:p>
          <a:p>
            <a:pPr lvl="1"/>
            <a:r>
              <a:rPr lang="en-US" dirty="0"/>
              <a:t>Challenges presented</a:t>
            </a:r>
          </a:p>
          <a:p>
            <a:pPr lvl="1"/>
            <a:r>
              <a:rPr lang="en-US" dirty="0"/>
              <a:t>Techniques for change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BCD906-316F-7847-931C-833233707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490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  <a:p>
            <a:pPr lvl="1"/>
            <a:r>
              <a:rPr lang="en-US" dirty="0"/>
              <a:t>Interprofessional teams</a:t>
            </a:r>
          </a:p>
          <a:p>
            <a:pPr lvl="1"/>
            <a:r>
              <a:rPr lang="en-US" dirty="0"/>
              <a:t>“Just training”</a:t>
            </a:r>
          </a:p>
          <a:p>
            <a:pPr lvl="1"/>
            <a:r>
              <a:rPr lang="en-US" dirty="0"/>
              <a:t>Root Cause Analysis (RCA)</a:t>
            </a:r>
          </a:p>
          <a:p>
            <a:pPr lvl="1"/>
            <a:endParaRPr lang="en-US" dirty="0"/>
          </a:p>
          <a:p>
            <a:r>
              <a:rPr lang="en-US" dirty="0"/>
              <a:t>Hospital Data</a:t>
            </a:r>
          </a:p>
          <a:p>
            <a:endParaRPr lang="en-US" dirty="0"/>
          </a:p>
          <a:p>
            <a:r>
              <a:rPr lang="en-US" dirty="0"/>
              <a:t>Reduce Healthcare disparities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20" y="1428750"/>
            <a:ext cx="3429000" cy="13335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C911616-E389-0440-8E1C-1FC6C4833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0230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35564"/>
            <a:ext cx="7886700" cy="4438905"/>
          </a:xfrm>
        </p:spPr>
        <p:txBody>
          <a:bodyPr/>
          <a:lstStyle/>
          <a:p>
            <a:r>
              <a:rPr lang="en-US" dirty="0"/>
              <a:t>Education leads to contribution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Faculty aware??!!</a:t>
            </a:r>
          </a:p>
          <a:p>
            <a:endParaRPr lang="en-US" dirty="0"/>
          </a:p>
          <a:p>
            <a:r>
              <a:rPr lang="en-US" dirty="0"/>
              <a:t>Make friends and explain why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17" y="2459037"/>
            <a:ext cx="2143125" cy="21431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879103-EDA6-2A4A-8FF9-80B2B5377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16565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Residents are the forefront (with the appropriate tools) </a:t>
            </a:r>
          </a:p>
          <a:p>
            <a:pPr lvl="1"/>
            <a:r>
              <a:rPr lang="en-US" dirty="0"/>
              <a:t>Committees</a:t>
            </a:r>
          </a:p>
          <a:p>
            <a:pPr lvl="1"/>
            <a:r>
              <a:rPr lang="en-US" dirty="0"/>
              <a:t>RQCCC</a:t>
            </a:r>
          </a:p>
          <a:p>
            <a:pPr lvl="1"/>
            <a:r>
              <a:rPr lang="en-US" dirty="0"/>
              <a:t>QI project presentations</a:t>
            </a:r>
          </a:p>
          <a:p>
            <a:pPr lvl="1"/>
            <a:r>
              <a:rPr lang="en-US" dirty="0"/>
              <a:t>Hospital project alignment </a:t>
            </a:r>
          </a:p>
          <a:p>
            <a:pPr lvl="1"/>
            <a:endParaRPr lang="en-US" dirty="0"/>
          </a:p>
          <a:p>
            <a:r>
              <a:rPr lang="en-US" dirty="0"/>
              <a:t>Explain not moving mountains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BAD8854-C0D7-5541-8086-784C77490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14748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 </a:t>
            </a:r>
          </a:p>
          <a:p>
            <a:pPr lvl="1"/>
            <a:r>
              <a:rPr lang="en-US" dirty="0"/>
              <a:t>Faculty and residents</a:t>
            </a:r>
          </a:p>
          <a:p>
            <a:pPr lvl="1"/>
            <a:r>
              <a:rPr lang="en-US" dirty="0"/>
              <a:t>Policies and procedures</a:t>
            </a:r>
          </a:p>
          <a:p>
            <a:pPr lvl="1"/>
            <a:r>
              <a:rPr lang="en-US" dirty="0"/>
              <a:t>Interprofessional </a:t>
            </a:r>
          </a:p>
          <a:p>
            <a:pPr lvl="1"/>
            <a:r>
              <a:rPr lang="en-US" dirty="0"/>
              <a:t>Patients and family members</a:t>
            </a:r>
          </a:p>
          <a:p>
            <a:pPr lvl="1"/>
            <a:r>
              <a:rPr lang="en-US" dirty="0"/>
              <a:t>Locations</a:t>
            </a:r>
          </a:p>
          <a:p>
            <a:pPr lvl="1"/>
            <a:r>
              <a:rPr lang="en-US" dirty="0"/>
              <a:t>Consultants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Transitions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223702"/>
            <a:ext cx="2619375" cy="17430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F2D22C8-5EF8-F644-886A-01F18FA9C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48282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</a:t>
            </a:r>
            <a:r>
              <a:rPr lang="en-US" dirty="0"/>
              <a:t>Durante</a:t>
            </a:r>
            <a:r>
              <a:rPr lang="en-US" b="1" dirty="0"/>
              <a:t>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  <a:p>
            <a:r>
              <a:rPr lang="en-US" dirty="0"/>
              <a:t>Use of a form</a:t>
            </a:r>
          </a:p>
          <a:p>
            <a:r>
              <a:rPr lang="en-US" dirty="0"/>
              <a:t>Departmental policy</a:t>
            </a:r>
          </a:p>
          <a:p>
            <a:r>
              <a:rPr lang="en-US" dirty="0"/>
              <a:t>Hospital wide policy</a:t>
            </a:r>
          </a:p>
          <a:p>
            <a:r>
              <a:rPr lang="en-US" dirty="0"/>
              <a:t>Credential </a:t>
            </a:r>
          </a:p>
          <a:p>
            <a:r>
              <a:rPr lang="en-US" dirty="0"/>
              <a:t>Unit to floor – RQCCC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Transitions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70" y="2413317"/>
            <a:ext cx="2705100" cy="16859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069173-A330-C24D-A8E3-A1F376FE2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82255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  <a:p>
            <a:r>
              <a:rPr lang="en-US" dirty="0"/>
              <a:t>Progressive autonomy</a:t>
            </a:r>
          </a:p>
          <a:p>
            <a:r>
              <a:rPr lang="en-US" dirty="0"/>
              <a:t>Education on how</a:t>
            </a:r>
          </a:p>
          <a:p>
            <a:r>
              <a:rPr lang="en-US" dirty="0"/>
              <a:t>Understanding by all</a:t>
            </a:r>
          </a:p>
          <a:p>
            <a:r>
              <a:rPr lang="en-US" dirty="0"/>
              <a:t>Who are you? (Hello my name is ACGME survey)</a:t>
            </a:r>
          </a:p>
          <a:p>
            <a:pPr marL="0" indent="0">
              <a:buNone/>
            </a:pPr>
            <a:r>
              <a:rPr lang="en-US" dirty="0"/>
              <a:t>	- Patient</a:t>
            </a:r>
          </a:p>
          <a:p>
            <a:r>
              <a:rPr lang="en-US" dirty="0"/>
              <a:t>Workload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45B888-502B-6A42-9F0C-BBE6D6435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56789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  <a:p>
            <a:r>
              <a:rPr lang="en-US" dirty="0"/>
              <a:t>Ask them</a:t>
            </a:r>
          </a:p>
          <a:p>
            <a:pPr lvl="1"/>
            <a:r>
              <a:rPr lang="en-US" dirty="0"/>
              <a:t>What is it?</a:t>
            </a:r>
          </a:p>
          <a:p>
            <a:pPr lvl="1"/>
            <a:r>
              <a:rPr lang="en-US" dirty="0"/>
              <a:t>Why do we do it?</a:t>
            </a:r>
          </a:p>
          <a:p>
            <a:pPr lvl="1"/>
            <a:r>
              <a:rPr lang="en-US" dirty="0"/>
              <a:t>Should we keep doing it?</a:t>
            </a:r>
          </a:p>
          <a:p>
            <a:r>
              <a:rPr lang="en-US" dirty="0"/>
              <a:t>Nurses review credentials</a:t>
            </a:r>
          </a:p>
          <a:p>
            <a:pPr lvl="1"/>
            <a:r>
              <a:rPr lang="en-US" dirty="0"/>
              <a:t>“We trust them”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4181475"/>
            <a:ext cx="3048000" cy="15049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0E10E59-27E2-6148-8F51-D5AADA5DD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396712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Feedback!!</a:t>
            </a:r>
          </a:p>
          <a:p>
            <a:pPr lvl="1"/>
            <a:r>
              <a:rPr lang="en-US" dirty="0"/>
              <a:t>Don’t ask…won’t tell</a:t>
            </a:r>
          </a:p>
          <a:p>
            <a:pPr lvl="1"/>
            <a:r>
              <a:rPr lang="en-US" dirty="0"/>
              <a:t>End of the road</a:t>
            </a:r>
          </a:p>
          <a:p>
            <a:pPr lvl="1"/>
            <a:r>
              <a:rPr lang="en-US" dirty="0"/>
              <a:t>Simulation sessions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Further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" y="3428999"/>
            <a:ext cx="2209800" cy="20669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E8725D-1DA6-C14E-A474-AD26770F0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76796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Supportive community </a:t>
            </a:r>
          </a:p>
          <a:p>
            <a:r>
              <a:rPr lang="en-US" dirty="0"/>
              <a:t>Risks, signs, symptoms of fatigue</a:t>
            </a:r>
          </a:p>
          <a:p>
            <a:r>
              <a:rPr lang="en-US" dirty="0"/>
              <a:t>Risks, signs, symptoms of burnout</a:t>
            </a:r>
          </a:p>
          <a:p>
            <a:r>
              <a:rPr lang="en-US" dirty="0"/>
              <a:t>Support programs that enhance physical and emotional well-being</a:t>
            </a:r>
          </a:p>
          <a:p>
            <a:r>
              <a:rPr lang="en-US" dirty="0"/>
              <a:t>Organizational expectations</a:t>
            </a:r>
          </a:p>
          <a:p>
            <a:r>
              <a:rPr lang="en-US" dirty="0"/>
              <a:t>Patient work 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3C338EC-36A7-B542-9AF1-76BE18654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66122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  <a:p>
            <a:r>
              <a:rPr lang="en-US" dirty="0"/>
              <a:t>Balint groups</a:t>
            </a:r>
          </a:p>
          <a:p>
            <a:r>
              <a:rPr lang="en-US" dirty="0"/>
              <a:t>Wellness committee and activities </a:t>
            </a:r>
          </a:p>
          <a:p>
            <a:pPr lvl="1"/>
            <a:r>
              <a:rPr lang="en-US" dirty="0"/>
              <a:t>Understand will not resolve burn out</a:t>
            </a:r>
          </a:p>
          <a:p>
            <a:r>
              <a:rPr lang="en-US" dirty="0"/>
              <a:t>Wellness rounds</a:t>
            </a:r>
          </a:p>
          <a:p>
            <a:pPr lvl="1"/>
            <a:r>
              <a:rPr lang="en-US" dirty="0"/>
              <a:t>Disrespectful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1" y="3858959"/>
            <a:ext cx="3282950" cy="218465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1E0A86-5104-184B-BA99-97E39E0BE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59807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“How to identify” workshops</a:t>
            </a:r>
          </a:p>
          <a:p>
            <a:pPr lvl="1"/>
            <a:r>
              <a:rPr lang="en-US" dirty="0"/>
              <a:t>Chief residents</a:t>
            </a:r>
          </a:p>
          <a:p>
            <a:pPr lvl="1"/>
            <a:r>
              <a:rPr lang="en-US" dirty="0"/>
              <a:t>Coordinators</a:t>
            </a:r>
          </a:p>
          <a:p>
            <a:pPr lvl="1"/>
            <a:r>
              <a:rPr lang="en-US" dirty="0"/>
              <a:t>Faculty</a:t>
            </a:r>
          </a:p>
          <a:p>
            <a:r>
              <a:rPr lang="en-US" dirty="0"/>
              <a:t>Psychiatry </a:t>
            </a:r>
          </a:p>
          <a:p>
            <a:r>
              <a:rPr lang="en-US" dirty="0"/>
              <a:t>Share techniques</a:t>
            </a:r>
          </a:p>
          <a:p>
            <a:r>
              <a:rPr lang="en-US" dirty="0"/>
              <a:t>Standing agenda item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2842260"/>
            <a:ext cx="2857500" cy="16002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503EA28-90F4-4E43-8268-5235A45AE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50556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07" y="1572029"/>
            <a:ext cx="3845243" cy="38452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C76BA0-B427-A84B-BB72-81FBB8266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974377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activities</a:t>
            </a:r>
          </a:p>
          <a:p>
            <a:r>
              <a:rPr lang="en-US" dirty="0"/>
              <a:t>Interprofessional </a:t>
            </a:r>
          </a:p>
          <a:p>
            <a:r>
              <a:rPr lang="en-US" dirty="0"/>
              <a:t>Appropriate documentation </a:t>
            </a:r>
          </a:p>
          <a:p>
            <a:r>
              <a:rPr lang="en-US" dirty="0"/>
              <a:t>Support</a:t>
            </a:r>
          </a:p>
          <a:p>
            <a:r>
              <a:rPr lang="en-US" dirty="0"/>
              <a:t>Honesty</a:t>
            </a:r>
          </a:p>
          <a:p>
            <a:r>
              <a:rPr lang="en-US" dirty="0"/>
              <a:t>Faculty </a:t>
            </a:r>
          </a:p>
          <a:p>
            <a:r>
              <a:rPr lang="en-US" dirty="0"/>
              <a:t>Nurses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81742"/>
            <a:ext cx="2867025" cy="15906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4237AE-3D18-1F4C-B839-A49B1DFEE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416058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 </a:t>
            </a:r>
          </a:p>
          <a:p>
            <a:pPr lvl="1"/>
            <a:r>
              <a:rPr lang="en-US" dirty="0"/>
              <a:t>Dress code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Video’s</a:t>
            </a:r>
          </a:p>
          <a:p>
            <a:r>
              <a:rPr lang="en-US" dirty="0"/>
              <a:t>Self reflective essays</a:t>
            </a:r>
          </a:p>
          <a:p>
            <a:r>
              <a:rPr lang="en-US" dirty="0"/>
              <a:t>If you need to, get the CMO involved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281555"/>
            <a:ext cx="2971800" cy="15430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2CFAFE4-92CD-6F4D-BA3D-CA255D3E2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76353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requirements of the CLE and CLER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what can be done to ensure a robust CLE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explore ways in which to continually maintain a positive 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CD8FAB6-73AC-7441-B0D5-23F355FBB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Remediation</a:t>
            </a:r>
          </a:p>
          <a:p>
            <a:r>
              <a:rPr lang="en-US" dirty="0"/>
              <a:t>Culture change..should have already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3111062"/>
            <a:ext cx="4192270" cy="24077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F715F17-8BE5-6D4A-A4BF-7875752F6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646182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Citations!!!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most frequent citations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5" y="4480242"/>
            <a:ext cx="3028950" cy="15144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DBF20B-BC18-E242-8EEC-D114DE5A47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651296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of the 2018 Resident Survey demonstrated dissatisfaction with maximum work hours per week with the primary reason listed as schedule conflict, covering someone else’s work, and paperwork.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careful!!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BB4D735-405A-0F4E-A335-8076AB1C6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732B-2308-1440-83C7-346924975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" b="7689"/>
          <a:stretch/>
        </p:blipFill>
        <p:spPr>
          <a:xfrm>
            <a:off x="5640870" y="3596851"/>
            <a:ext cx="2650388" cy="24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of the 2018 Resident Survey demonstrated dissatisfaction with in-house call every third night with the primary reasons listed as schedule conflict, covering someone else’s work, and paperwork.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4.5 compliance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F01D54C-1D7A-6F4D-83D0-617997055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98298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Residents overall evaluation of the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2" y="2605087"/>
            <a:ext cx="3915728" cy="232790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1D821D-9446-AC44-915C-BB3549D80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010627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– review of survey</a:t>
            </a:r>
          </a:p>
          <a:p>
            <a:r>
              <a:rPr lang="en-US" dirty="0"/>
              <a:t>Inform programs</a:t>
            </a:r>
          </a:p>
          <a:p>
            <a:r>
              <a:rPr lang="en-US" dirty="0"/>
              <a:t>Inform hospital staff</a:t>
            </a:r>
          </a:p>
          <a:p>
            <a:r>
              <a:rPr lang="en-US" dirty="0"/>
              <a:t>Send periodic updates</a:t>
            </a:r>
          </a:p>
          <a:p>
            <a:r>
              <a:rPr lang="en-US" dirty="0"/>
              <a:t>Update </a:t>
            </a:r>
            <a:r>
              <a:rPr lang="en-US" u="sng" dirty="0"/>
              <a:t>policies and procedures</a:t>
            </a:r>
          </a:p>
          <a:p>
            <a:r>
              <a:rPr lang="en-US" dirty="0"/>
              <a:t>Agenda items at GMEC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955607"/>
            <a:ext cx="1695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5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report review</a:t>
            </a:r>
          </a:p>
          <a:p>
            <a:r>
              <a:rPr lang="en-US" dirty="0"/>
              <a:t>Institutional barriers to CEO</a:t>
            </a:r>
          </a:p>
          <a:p>
            <a:r>
              <a:rPr lang="en-US" dirty="0"/>
              <a:t>Still working on it??</a:t>
            </a:r>
          </a:p>
          <a:p>
            <a:r>
              <a:rPr lang="en-US" dirty="0"/>
              <a:t>Make friends</a:t>
            </a:r>
          </a:p>
          <a:p>
            <a:r>
              <a:rPr lang="en-US" dirty="0"/>
              <a:t>Check policies and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65" y="4500562"/>
            <a:ext cx="3028950" cy="15144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36812ED-13BB-5447-8D14-520E8447D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04082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Operating rooms</a:t>
            </a:r>
          </a:p>
          <a:p>
            <a:pPr marL="514350" indent="-514350">
              <a:buAutoNum type="arabicPeriod"/>
            </a:pPr>
            <a:r>
              <a:rPr lang="en-US" sz="4000" dirty="0"/>
              <a:t>Patients </a:t>
            </a:r>
          </a:p>
          <a:p>
            <a:pPr lvl="2"/>
            <a:r>
              <a:rPr lang="en-US" sz="3200" dirty="0"/>
              <a:t>Share questions</a:t>
            </a:r>
          </a:p>
          <a:p>
            <a:pPr marL="914400" lvl="2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BE056C-DFE2-6147-B620-6F9BB0873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286788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85282" y="424324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Program Director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April 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CPR 2019 Part 2 of 4: Section I &amp; Section II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3 of 4: GME Evolution, Funding &amp; Future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Building Your Sponsoring Institution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– The First 2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30,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Milestones – Beyond the CCC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Mentoring the GME Coordinator: The First 3 Years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600" b="1" dirty="0">
                <a:solidFill>
                  <a:srgbClr val="0070C0"/>
                </a:solidFill>
                <a:latin typeface="+mn-lt"/>
              </a:rPr>
            </a:br>
            <a:r>
              <a:rPr lang="en-US" sz="16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964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Durante,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41054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Northwell Health</a:t>
            </a:r>
          </a:p>
          <a:p>
            <a:r>
              <a:rPr lang="en-US" dirty="0"/>
              <a:t>305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Northwell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B31E696-CAD7-3A4B-AF7C-DFAAF52DD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Designed to provide teaching hospitals, medical centers, health systems and other clinical settings with periodic feedback that addresses the following areas: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Health Care Quality</a:t>
            </a:r>
          </a:p>
          <a:p>
            <a:pPr lvl="1"/>
            <a:r>
              <a:rPr lang="en-US" dirty="0"/>
              <a:t>Care Transitions</a:t>
            </a:r>
          </a:p>
          <a:p>
            <a:pPr lvl="1"/>
            <a:r>
              <a:rPr lang="en-US" dirty="0"/>
              <a:t>Supervision</a:t>
            </a:r>
          </a:p>
          <a:p>
            <a:pPr lvl="1"/>
            <a:r>
              <a:rPr lang="en-US" dirty="0"/>
              <a:t>Well-being</a:t>
            </a:r>
          </a:p>
          <a:p>
            <a:pPr lvl="1"/>
            <a:r>
              <a:rPr lang="en-US" dirty="0"/>
              <a:t>Professionalism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CLER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17" y="3353117"/>
            <a:ext cx="2143125" cy="21431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CDA575-5352-9B44-9EB7-5394FD4133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41427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 with:</a:t>
            </a:r>
          </a:p>
          <a:p>
            <a:r>
              <a:rPr lang="en-US" dirty="0"/>
              <a:t>Executive leadership (CEO, CMO, CNO)</a:t>
            </a:r>
          </a:p>
          <a:p>
            <a:r>
              <a:rPr lang="en-US" dirty="0"/>
              <a:t>Leaders in patient safety</a:t>
            </a:r>
          </a:p>
          <a:p>
            <a:r>
              <a:rPr lang="en-US" dirty="0"/>
              <a:t>Leaders in health care quality</a:t>
            </a:r>
          </a:p>
          <a:p>
            <a:r>
              <a:rPr lang="en-US" dirty="0"/>
              <a:t>Leaders in GME</a:t>
            </a:r>
          </a:p>
          <a:p>
            <a:r>
              <a:rPr lang="en-US" dirty="0"/>
              <a:t>Groups of residents/fellows</a:t>
            </a:r>
          </a:p>
          <a:p>
            <a:r>
              <a:rPr lang="en-US" dirty="0"/>
              <a:t>Program directors/faculty</a:t>
            </a:r>
          </a:p>
          <a:p>
            <a:r>
              <a:rPr lang="en-US" dirty="0"/>
              <a:t>Other staff members on the units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Visit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10" y="3025140"/>
            <a:ext cx="2857500" cy="16002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2597B4F-3520-154D-8900-468EA4D08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82580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sponsoring institution is required to undergo a CLER visit</a:t>
            </a:r>
          </a:p>
          <a:p>
            <a:r>
              <a:rPr lang="en-US" dirty="0"/>
              <a:t>The CEO and leader of GME (DIO)</a:t>
            </a:r>
          </a:p>
          <a:p>
            <a:r>
              <a:rPr lang="en-US" dirty="0"/>
              <a:t>Opening and closing statements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729037"/>
            <a:ext cx="2143125" cy="21431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3EFDA60-73FD-C443-9AC8-881C90D6D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16917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report at end of site visit</a:t>
            </a:r>
          </a:p>
          <a:p>
            <a:r>
              <a:rPr lang="en-US" dirty="0"/>
              <a:t>Written report summarizing the visitors observations</a:t>
            </a:r>
          </a:p>
          <a:p>
            <a:r>
              <a:rPr lang="en-US" dirty="0"/>
              <a:t>Report that provides national aggregated and de-identified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3894137"/>
            <a:ext cx="2381250" cy="19145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E73783-388C-744D-BB24-7B1F03A0F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89860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attempt to schedule</a:t>
            </a:r>
          </a:p>
          <a:p>
            <a:r>
              <a:rPr lang="en-US" dirty="0"/>
              <a:t>Just completed smaller programs</a:t>
            </a:r>
          </a:p>
          <a:p>
            <a:pPr lvl="1"/>
            <a:r>
              <a:rPr lang="en-US" dirty="0"/>
              <a:t>Sponsoring Institutions</a:t>
            </a:r>
          </a:p>
          <a:p>
            <a:r>
              <a:rPr lang="en-US" dirty="0"/>
              <a:t>Engage frontline staff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1" y="3466089"/>
            <a:ext cx="3672522" cy="206349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DA32EF-E07A-5F42-87F8-2A598FC4E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539552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597</TotalTime>
  <Words>1287</Words>
  <Application>Microsoft Macintosh PowerPoint</Application>
  <PresentationFormat>On-screen Show (4:3)</PresentationFormat>
  <Paragraphs>411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Comic Sans MS</vt:lpstr>
      <vt:lpstr>Wingdings</vt:lpstr>
      <vt:lpstr>PME-2016</vt:lpstr>
      <vt:lpstr>Understanding the CLE</vt:lpstr>
      <vt:lpstr>Introducing Your Presenter</vt:lpstr>
      <vt:lpstr>Goals and Objectives</vt:lpstr>
      <vt:lpstr>Staten Island University Hospital Northwell Health</vt:lpstr>
      <vt:lpstr>The CLER Program</vt:lpstr>
      <vt:lpstr>CLER Visit</vt:lpstr>
      <vt:lpstr>Musts</vt:lpstr>
      <vt:lpstr>Feedback</vt:lpstr>
      <vt:lpstr>What I Learned</vt:lpstr>
      <vt:lpstr>PowerPoint Presentation</vt:lpstr>
      <vt:lpstr>Patient Safety</vt:lpstr>
      <vt:lpstr>Patient Safety</vt:lpstr>
      <vt:lpstr>Patient Safety</vt:lpstr>
      <vt:lpstr>Patient Safety </vt:lpstr>
      <vt:lpstr>Health Care Quality</vt:lpstr>
      <vt:lpstr>Health Care Quality</vt:lpstr>
      <vt:lpstr>Health Care Quality</vt:lpstr>
      <vt:lpstr>Health Care Quality</vt:lpstr>
      <vt:lpstr>Care Transitions</vt:lpstr>
      <vt:lpstr>Care Transitions</vt:lpstr>
      <vt:lpstr>Supervision</vt:lpstr>
      <vt:lpstr>Supervision</vt:lpstr>
      <vt:lpstr>One Step Further</vt:lpstr>
      <vt:lpstr>Well-Being</vt:lpstr>
      <vt:lpstr>Well-Being</vt:lpstr>
      <vt:lpstr>Well-Being</vt:lpstr>
      <vt:lpstr>Well-Being</vt:lpstr>
      <vt:lpstr>Professionalism </vt:lpstr>
      <vt:lpstr>Professionalism </vt:lpstr>
      <vt:lpstr>Professionalism </vt:lpstr>
      <vt:lpstr>Also….</vt:lpstr>
      <vt:lpstr>Citations</vt:lpstr>
      <vt:lpstr>Citations</vt:lpstr>
      <vt:lpstr>Citations</vt:lpstr>
      <vt:lpstr>What’s Next </vt:lpstr>
      <vt:lpstr>What’s Next </vt:lpstr>
      <vt:lpstr>And then…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</cp:revision>
  <cp:lastPrinted>2019-03-20T20:41:56Z</cp:lastPrinted>
  <dcterms:created xsi:type="dcterms:W3CDTF">2016-03-20T11:36:31Z</dcterms:created>
  <dcterms:modified xsi:type="dcterms:W3CDTF">2019-03-22T16:48:22Z</dcterms:modified>
</cp:coreProperties>
</file>