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7"/>
  </p:notesMasterIdLst>
  <p:sldIdLst>
    <p:sldId id="256" r:id="rId2"/>
    <p:sldId id="293" r:id="rId3"/>
    <p:sldId id="258" r:id="rId4"/>
    <p:sldId id="288" r:id="rId5"/>
    <p:sldId id="289" r:id="rId6"/>
    <p:sldId id="259" r:id="rId7"/>
    <p:sldId id="261" r:id="rId8"/>
    <p:sldId id="262" r:id="rId9"/>
    <p:sldId id="264" r:id="rId10"/>
    <p:sldId id="263" r:id="rId11"/>
    <p:sldId id="265" r:id="rId12"/>
    <p:sldId id="267" r:id="rId13"/>
    <p:sldId id="268" r:id="rId14"/>
    <p:sldId id="275" r:id="rId15"/>
    <p:sldId id="276" r:id="rId16"/>
    <p:sldId id="277" r:id="rId17"/>
    <p:sldId id="278" r:id="rId18"/>
    <p:sldId id="274" r:id="rId19"/>
    <p:sldId id="280" r:id="rId20"/>
    <p:sldId id="269" r:id="rId21"/>
    <p:sldId id="279" r:id="rId22"/>
    <p:sldId id="271" r:id="rId23"/>
    <p:sldId id="283" r:id="rId24"/>
    <p:sldId id="290" r:id="rId25"/>
    <p:sldId id="284" r:id="rId26"/>
    <p:sldId id="270" r:id="rId27"/>
    <p:sldId id="266" r:id="rId28"/>
    <p:sldId id="291" r:id="rId29"/>
    <p:sldId id="272" r:id="rId30"/>
    <p:sldId id="273" r:id="rId31"/>
    <p:sldId id="257" r:id="rId32"/>
    <p:sldId id="292" r:id="rId33"/>
    <p:sldId id="287" r:id="rId34"/>
    <p:sldId id="294" r:id="rId35"/>
    <p:sldId id="296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99"/>
    <p:restoredTop sz="94583"/>
  </p:normalViewPr>
  <p:slideViewPr>
    <p:cSldViewPr snapToGrid="0" snapToObjects="1">
      <p:cViewPr varScale="1">
        <p:scale>
          <a:sx n="114" d="100"/>
          <a:sy n="114" d="100"/>
        </p:scale>
        <p:origin x="6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4/13/17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4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8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lack.com/" TargetMode="External"/><Relationship Id="rId4" Type="http://schemas.openxmlformats.org/officeDocument/2006/relationships/hyperlink" Target="https://basecamp.com/" TargetMode="External"/><Relationship Id="rId5" Type="http://schemas.openxmlformats.org/officeDocument/2006/relationships/hyperlink" Target="https://hangouts.google.com/" TargetMode="External"/><Relationship Id="rId6" Type="http://schemas.openxmlformats.org/officeDocument/2006/relationships/hyperlink" Target="http://www.werockyourweb.com/slack-vs-basecamp-vs-trello-vs-asana-vs-teamwork/" TargetMode="External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tkahoot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gme.org/doi/pdf/10.4300/JGME-D-16-00357.1?code=gmed-site" TargetMode="Externa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utoinflammatorydiseases.org/social-media-2/how-i-use-social-media-for-medical-education/" TargetMode="External"/><Relationship Id="rId4" Type="http://schemas.openxmlformats.org/officeDocument/2006/relationships/hyperlink" Target="https://www.business.com/articles/7-ways-to-build-your-brand-with-social-media-marketing/" TargetMode="External"/><Relationship Id="rId5" Type="http://schemas.openxmlformats.org/officeDocument/2006/relationships/hyperlink" Target="http://www.thedigitalfa.com/jaypalter/four-barriers-to-social-media-engagement-and-how-to-overcome-them/" TargetMode="External"/><Relationship Id="rId6" Type="http://schemas.openxmlformats.org/officeDocument/2006/relationships/hyperlink" Target="http://er.educause.edu/articles/2013/4/overcoming-hurdles-to-social-media-in-education" TargetMode="External"/><Relationship Id="rId7" Type="http://schemas.openxmlformats.org/officeDocument/2006/relationships/hyperlink" Target="https://www.ncbi.nlm.nih.gov/pmc/articles/PMC4103576/pdf/ptj390749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i.org/10.3402/meo.v21.2933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artnersinmeded.com/blog/" TargetMode="External"/><Relationship Id="rId4" Type="http://schemas.openxmlformats.org/officeDocument/2006/relationships/image" Target="../media/image45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channel/UC6Dfif9Pqqt8XgVnPWWKt0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#SocialMedia and Technology in #GME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Tori Hanlon, MS, CHCP</a:t>
            </a:r>
          </a:p>
          <a:p>
            <a:r>
              <a:rPr lang="en-US" dirty="0" smtClean="0"/>
              <a:t>Consultant, Partners in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Social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522310"/>
              </p:ext>
            </p:extLst>
          </p:nvPr>
        </p:nvGraphicFramePr>
        <p:xfrm>
          <a:off x="628650" y="1738313"/>
          <a:ext cx="788670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0187"/>
                <a:gridCol w="3127761"/>
                <a:gridCol w="2618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Personal networks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Connect with users on a personal level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Interest-based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networks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Bring people together with common interests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Media sharing networks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Use pictures and videos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usually with a common theme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Discussion forums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Wide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reach to connect users from all over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AutoShape 2" descr="Image result for faceboo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4" descr="Image result for facebook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7" name="Picture 5" descr="O:\Tori Hanlon\FB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84" y="1815224"/>
            <a:ext cx="791865" cy="7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:\Tori Hanlon\LinkedI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73" y="1754856"/>
            <a:ext cx="1394567" cy="8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O:\Tori Hanlon\LinkedIn groups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73" y="2717830"/>
            <a:ext cx="811583" cy="81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:\Tori Hanlon\ihi-os-logo-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74" y="2929947"/>
            <a:ext cx="2163704" cy="42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O:\Tori Hanlon\YouTube-logo-full_c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97" y="3649052"/>
            <a:ext cx="1351237" cy="8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:\Tori Hanlon\Instagram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37" y="3733441"/>
            <a:ext cx="643071" cy="6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O:\Tori Hanlon\AHME 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18" y="4493044"/>
            <a:ext cx="1430476" cy="8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O:\Tori Hanlon\Meded Chat 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25" y="4508190"/>
            <a:ext cx="856483" cy="8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Social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821443"/>
              </p:ext>
            </p:extLst>
          </p:nvPr>
        </p:nvGraphicFramePr>
        <p:xfrm>
          <a:off x="628650" y="1738313"/>
          <a:ext cx="78867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0187"/>
                <a:gridCol w="3127761"/>
                <a:gridCol w="26187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Social publishing platforms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Create and increase awareness of your brand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Online reviews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Leverage reviews to build and maintain relationships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AutoShape 2" descr="Image result for faceboo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4" descr="Image result for facebook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2" descr="O:\Tori Hanlon\Twitter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97" y="1798599"/>
            <a:ext cx="823736" cy="82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O:\Tori Hanlon\tumblr-logo-250x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33" y="1738313"/>
            <a:ext cx="970573" cy="9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Tori Hanlon\Yelp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9" y="2708886"/>
            <a:ext cx="1290415" cy="6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1" y="3565892"/>
            <a:ext cx="6770881" cy="263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Lack of knowledge about social media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Lack of time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Inability to control content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Compliance concerns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Engaging users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Lack of support at my institution </a:t>
            </a:r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Barriers?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 descr="../../../../Volumes/douglas/how%20to%20access%20your%20on-demand/clip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67" y="2605179"/>
            <a:ext cx="2647501" cy="2777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Lack of knowledge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“This is a learning process and sometimes you have to fall in order to learn things”</a:t>
            </a:r>
            <a:r>
              <a:rPr lang="en-US" dirty="0" smtClean="0"/>
              <a:t> </a:t>
            </a:r>
            <a:r>
              <a:rPr lang="en-US" sz="1400" dirty="0" smtClean="0"/>
              <a:t>–Christine Korda, @christinekorda</a:t>
            </a: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Explore!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Knowledge is experience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7" name="Picture 6" descr="../../../../Volumes/douglas/how%20to%20access%20your%20on-demand/clipart/stick_figure_helping_hole_1600_clr_6944.png.opt401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90" y="3579540"/>
            <a:ext cx="2769374" cy="2853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9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Lack of time</a:t>
            </a:r>
          </a:p>
          <a:p>
            <a:pPr marL="0" indent="0" algn="ctr">
              <a:buNone/>
            </a:pPr>
            <a:r>
              <a:rPr lang="en-US" i="1" dirty="0" smtClean="0"/>
              <a:t>“Social media is not just an activity; it is an investment in valuable time and resources”</a:t>
            </a:r>
          </a:p>
          <a:p>
            <a:pPr marL="0" indent="0" algn="ctr">
              <a:buNone/>
            </a:pPr>
            <a:r>
              <a:rPr lang="en-US" sz="1400" dirty="0" smtClean="0"/>
              <a:t>–Sean Gardner, @2morrowknight</a:t>
            </a:r>
          </a:p>
          <a:p>
            <a:pPr marL="0" indent="0" algn="ctr">
              <a:buNone/>
            </a:pPr>
            <a:endParaRPr lang="en-US" sz="1400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Convenience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Time efficiency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 descr="../../../../Volumes/douglas/how%20to%20access%20your%20on-demand/clip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13" y="3508879"/>
            <a:ext cx="2876274" cy="2796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2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Inability to control content</a:t>
            </a:r>
          </a:p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i="1" dirty="0" smtClean="0"/>
              <a:t>“You can never go wrong by investing in communities and the human beings within them”</a:t>
            </a:r>
          </a:p>
          <a:p>
            <a:pPr marL="0" indent="0" algn="ctr">
              <a:buNone/>
            </a:pPr>
            <a:r>
              <a:rPr lang="en-US" sz="1400" dirty="0" smtClean="0"/>
              <a:t>-Pam Moore, @PamMktgNut</a:t>
            </a:r>
          </a:p>
          <a:p>
            <a:pPr marL="0" indent="0" algn="ctr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Accept lack of control in social media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Focus on what you can control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7" name="Picture 6" descr="../../../../Volumes/douglas/how%20to%20access%20your%20on-demand/cli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25" y="3848410"/>
            <a:ext cx="2906286" cy="218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3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08901"/>
            <a:ext cx="7886700" cy="443890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Compliance concerns</a:t>
            </a:r>
          </a:p>
          <a:p>
            <a:pPr marL="0" indent="0">
              <a:buNone/>
            </a:pPr>
            <a:endParaRPr lang="en-US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Awareness/knowledge of HIPAA and state privacy laws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Consult your compliance </a:t>
            </a:r>
            <a:r>
              <a:rPr lang="en-US" dirty="0" smtClean="0"/>
              <a:t>office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De-identify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Obtain patient consent if/when appropriate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70" y="4760674"/>
            <a:ext cx="4276260" cy="16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Engaging users</a:t>
            </a:r>
          </a:p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i="1" dirty="0" smtClean="0"/>
              <a:t>“Social media is here.  It’s not going away; not a passing fad.  Be where your customers are:  in social media” </a:t>
            </a:r>
            <a:r>
              <a:rPr lang="en-US" sz="1400" dirty="0" smtClean="0"/>
              <a:t>–Lori Ruff, @loriruff</a:t>
            </a:r>
          </a:p>
          <a:p>
            <a:pPr marL="0" indent="0" algn="ctr">
              <a:buNone/>
            </a:pPr>
            <a:endParaRPr lang="en-US" sz="1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Appoint a champion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Don’t be stagnant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8" y="3885231"/>
            <a:ext cx="4237464" cy="24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Mindset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2050" name="Picture 2" descr="O:\Tori Hanlon\social med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1"/>
          <a:stretch/>
        </p:blipFill>
        <p:spPr bwMode="auto">
          <a:xfrm>
            <a:off x="1763282" y="1572029"/>
            <a:ext cx="6096000" cy="44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Mindset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3074" name="Picture 2" descr="O:\Tori Hanlon\social med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"/>
          <a:stretch/>
        </p:blipFill>
        <p:spPr bwMode="auto">
          <a:xfrm>
            <a:off x="1883102" y="1690242"/>
            <a:ext cx="6354012" cy="40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336600"/>
                </a:solidFill>
                <a:latin typeface="Lucida Bright" pitchFamily="18" charset="0"/>
              </a:rPr>
              <a:t>Tori Hanlon, MS, CHCP</a:t>
            </a: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Over 11 years working in Medical Education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Bachelor’s in Health Services Administration</a:t>
            </a:r>
            <a:r>
              <a:rPr lang="en-US" sz="1600" dirty="0">
                <a:latin typeface="Lucida Bright" pitchFamily="18" charset="0"/>
              </a:rPr>
              <a:t/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Master’s in Health Administration and Policy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Designated Institutional Official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Experienced in GME at a large academic medical center</a:t>
            </a:r>
            <a:endParaRPr lang="en-US" sz="1600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209800"/>
            <a:ext cx="3124980" cy="2726046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4465" y="249256"/>
            <a:ext cx="6526006" cy="232581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Using Social Media in GME</a:t>
            </a: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 descr="../../../../Volumes/douglas/how%20to%20access%20your%20on-demand/clipart/Social-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17" y="2457496"/>
            <a:ext cx="6120503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5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i="1" dirty="0" smtClean="0"/>
          </a:p>
          <a:p>
            <a:pPr marL="0" indent="0" algn="ctr">
              <a:buNone/>
            </a:pPr>
            <a:r>
              <a:rPr lang="en-US" sz="3600" i="1" dirty="0" smtClean="0"/>
              <a:t>“</a:t>
            </a:r>
            <a:r>
              <a:rPr lang="en-US" sz="3600" i="1" dirty="0"/>
              <a:t>A brand is no longer what we tell the consumer it is – it is what consumers tell each other it is”</a:t>
            </a:r>
          </a:p>
          <a:p>
            <a:pPr marL="0" indent="0" algn="ctr">
              <a:buNone/>
            </a:pPr>
            <a:r>
              <a:rPr lang="en-US" sz="1400" dirty="0"/>
              <a:t>- Scott Cook, Founder, Intuit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Your Brand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7" name="Picture 6" descr="../../../../Volumes/douglas/how%20to%20access%20your%20on-demand/clipart/0fe482d8f67aa71c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80" y="3930505"/>
            <a:ext cx="2428333" cy="2246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0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social media platforms that align with your objective</a:t>
            </a:r>
          </a:p>
          <a:p>
            <a:r>
              <a:rPr lang="en-US" dirty="0" smtClean="0"/>
              <a:t>Provide useful and shareable content</a:t>
            </a:r>
          </a:p>
          <a:p>
            <a:r>
              <a:rPr lang="en-US" dirty="0" smtClean="0"/>
              <a:t>Use network influencers to your advantage</a:t>
            </a:r>
          </a:p>
          <a:p>
            <a:r>
              <a:rPr lang="en-US" dirty="0" smtClean="0"/>
              <a:t>Advertise social network links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Your Brand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9" name="Picture 8" descr="../../../../Volumes/douglas/how%20to%20access%20your%20on-demand/cli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53" y="3828546"/>
            <a:ext cx="285115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resident engagement</a:t>
            </a:r>
          </a:p>
          <a:p>
            <a:r>
              <a:rPr lang="en-US" dirty="0" smtClean="0"/>
              <a:t>Facilitates discussions and sharing of ideas</a:t>
            </a:r>
          </a:p>
          <a:p>
            <a:r>
              <a:rPr lang="en-US" dirty="0" smtClean="0"/>
              <a:t>Allows for easily searchable and stored content</a:t>
            </a:r>
          </a:p>
          <a:p>
            <a:r>
              <a:rPr lang="en-US" dirty="0" smtClean="0"/>
              <a:t>Reinforces teaching in traditional formats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as a Teaching Tool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8" name="Picture 7" descr="../../../../Volumes/douglas/how%20to%20access%20your%20on-demand/clipart/510f4fe33127806e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31" y="3869589"/>
            <a:ext cx="3336538" cy="2435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1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#hashtags on Twitter</a:t>
            </a:r>
          </a:p>
          <a:p>
            <a:pPr lvl="1"/>
            <a:r>
              <a:rPr lang="en-US" dirty="0" smtClean="0"/>
              <a:t>Check out #RheumIOW</a:t>
            </a:r>
          </a:p>
          <a:p>
            <a:r>
              <a:rPr lang="en-US" dirty="0" smtClean="0"/>
              <a:t>Create a Twitter page</a:t>
            </a:r>
          </a:p>
          <a:p>
            <a:pPr lvl="1"/>
            <a:r>
              <a:rPr lang="en-US" dirty="0" smtClean="0"/>
              <a:t>Check out @TEACHBayview</a:t>
            </a:r>
          </a:p>
          <a:p>
            <a:r>
              <a:rPr lang="en-US" dirty="0" smtClean="0"/>
              <a:t>Podcasts</a:t>
            </a:r>
          </a:p>
          <a:p>
            <a:r>
              <a:rPr lang="en-US" dirty="0" smtClean="0"/>
              <a:t>Online journal clubs</a:t>
            </a:r>
          </a:p>
          <a:p>
            <a:r>
              <a:rPr lang="en-US" dirty="0" smtClean="0"/>
              <a:t>Research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as a Teaching Tool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8" name="Picture 7" descr="../../../../Volumes/douglas/how%20to%20access%20your%20on-demand/c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86" y="1918010"/>
            <a:ext cx="3558981" cy="4424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9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 recruitment</a:t>
            </a:r>
          </a:p>
          <a:p>
            <a:pPr lvl="1"/>
            <a:r>
              <a:rPr lang="en-US" dirty="0" smtClean="0"/>
              <a:t>Make personal connections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Alumni network</a:t>
            </a:r>
          </a:p>
          <a:p>
            <a:pPr lvl="1"/>
            <a:r>
              <a:rPr lang="en-US" dirty="0" smtClean="0"/>
              <a:t>Physician recruitment</a:t>
            </a:r>
          </a:p>
          <a:p>
            <a:pPr lvl="1"/>
            <a:r>
              <a:rPr lang="en-US" dirty="0" smtClean="0"/>
              <a:t>Philanthropy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 descr="../../../../Volumes/douglas/how%20to%20access%20your%20on-demand/clipart/social-media-for-intern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4" y="1738058"/>
            <a:ext cx="3610285" cy="440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3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Your Social Media Strategy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1026" name="Picture 2" descr="O:\Tori Hanlon\social media strate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08" y="1766709"/>
            <a:ext cx="6121830" cy="41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your purpose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will use </a:t>
            </a:r>
            <a:r>
              <a:rPr lang="en-US" b="1" dirty="0" smtClean="0"/>
              <a:t>(social network) </a:t>
            </a:r>
            <a:r>
              <a:rPr lang="en-US" dirty="0" smtClean="0"/>
              <a:t>for </a:t>
            </a:r>
            <a:r>
              <a:rPr lang="en-US" b="1" dirty="0" smtClean="0"/>
              <a:t>(purpose of this social network) </a:t>
            </a:r>
            <a:r>
              <a:rPr lang="en-US" dirty="0" smtClean="0"/>
              <a:t>in order to help </a:t>
            </a:r>
            <a:r>
              <a:rPr lang="en-US" b="1" dirty="0" smtClean="0"/>
              <a:t>(goal).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Identify your customers</a:t>
            </a:r>
          </a:p>
          <a:p>
            <a:r>
              <a:rPr lang="en-US" dirty="0" smtClean="0"/>
              <a:t>Interact with customers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Your Social Media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145" y="5128010"/>
            <a:ext cx="5413949" cy="1048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98" y="4348976"/>
            <a:ext cx="3813402" cy="18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9877" y="1683474"/>
            <a:ext cx="7886700" cy="4438905"/>
          </a:xfrm>
        </p:spPr>
        <p:txBody>
          <a:bodyPr/>
          <a:lstStyle/>
          <a:p>
            <a:r>
              <a:rPr lang="en-US" dirty="0" smtClean="0"/>
              <a:t>Kahoot! </a:t>
            </a:r>
            <a:r>
              <a:rPr lang="en-US" dirty="0"/>
              <a:t>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getkahoot.com</a:t>
            </a:r>
            <a:endParaRPr lang="en-US" dirty="0" smtClean="0"/>
          </a:p>
          <a:p>
            <a:r>
              <a:rPr lang="en-US" dirty="0" smtClean="0"/>
              <a:t>Slack -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slack.com</a:t>
            </a:r>
            <a:endParaRPr lang="en-US" dirty="0"/>
          </a:p>
          <a:p>
            <a:r>
              <a:rPr lang="en-US" dirty="0" smtClean="0"/>
              <a:t>Basecamp -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basecamp.com</a:t>
            </a:r>
            <a:endParaRPr lang="en-US" dirty="0"/>
          </a:p>
          <a:p>
            <a:r>
              <a:rPr lang="en-US" dirty="0"/>
              <a:t>Google </a:t>
            </a:r>
            <a:r>
              <a:rPr lang="en-US" dirty="0" smtClean="0"/>
              <a:t>hangout -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://hangouts.google.com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http://www.werockyourweb.com/slack-vs-basecamp-vs-trello-vs-asana-vs-teamwork/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Technologies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3799498"/>
            <a:ext cx="2244879" cy="1178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87" y="3726535"/>
            <a:ext cx="1349893" cy="1349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77" y="3726535"/>
            <a:ext cx="1415895" cy="1415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64" y="3768421"/>
            <a:ext cx="1518503" cy="12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0970" y="1526185"/>
            <a:ext cx="7886700" cy="44389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/>
              <a:t>“We don’t have a choice on whether we DO social media, the question is how well we DO it”</a:t>
            </a:r>
          </a:p>
          <a:p>
            <a:pPr marL="0" indent="0" algn="ctr">
              <a:buNone/>
            </a:pPr>
            <a:r>
              <a:rPr lang="en-US" sz="1600" dirty="0" smtClean="0"/>
              <a:t>- Erik Qualman, Author, Socialnomics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92" y="3579540"/>
            <a:ext cx="6205688" cy="27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down barriers to social media </a:t>
            </a:r>
            <a:r>
              <a:rPr lang="en-US" dirty="0" smtClean="0"/>
              <a:t>used </a:t>
            </a:r>
            <a:r>
              <a:rPr lang="en-US" dirty="0" smtClean="0"/>
              <a:t>in GME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Examine the benefits of using social media in </a:t>
            </a:r>
            <a:r>
              <a:rPr lang="en-US" dirty="0" smtClean="0"/>
              <a:t>GME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Explore various social media platforms and other technologies that may enhance your residency program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Picture 6" descr="../../../../Volumes/douglas/how%20to%20access%20your%20on-demand/clipart/dh-isto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81" y="4525428"/>
            <a:ext cx="4192438" cy="1779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6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www.youtube.com</a:t>
            </a:r>
            <a:r>
              <a:rPr lang="en-US" dirty="0" smtClean="0"/>
              <a:t> and type in “graduate medical education” in the search box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</a:t>
            </a:r>
            <a:r>
              <a:rPr lang="en-US" i="1" dirty="0" smtClean="0"/>
              <a:t>How to Utilize Blogs for Residency Education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www.jgme.org/doi/pdf/10.4300/JGME-D-16-00357.1?code=gmed-site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Twitter account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Assignment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44" y="4651413"/>
            <a:ext cx="1781717" cy="1781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2" y="4617959"/>
            <a:ext cx="1815171" cy="1815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66" y="4640262"/>
            <a:ext cx="1792868" cy="17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100441"/>
              </p:ext>
            </p:extLst>
          </p:nvPr>
        </p:nvGraphicFramePr>
        <p:xfrm>
          <a:off x="628650" y="1947054"/>
          <a:ext cx="78867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313 million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active monthly users on Twitter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urology residency programs</a:t>
                      </a:r>
                      <a:r>
                        <a:rPr lang="en-US" baseline="0" dirty="0" smtClean="0"/>
                        <a:t> with a Twitter account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tweets in a 48 period containing</a:t>
                      </a:r>
                      <a:r>
                        <a:rPr lang="en-US" baseline="0" dirty="0" smtClean="0"/>
                        <a:t> “meded”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2,104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followers following @ACGME on</a:t>
                      </a:r>
                      <a:r>
                        <a:rPr lang="en-US" baseline="0" dirty="0" smtClean="0"/>
                        <a:t> Twitter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Twitter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65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49338"/>
            <a:ext cx="7886700" cy="468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Basraon, J.S., Simpson, D, &amp; Gupta, A. (2015). Use of social media to promote continuous learning:  a phased strategy for graduate medical education fellowship implementation. </a:t>
            </a:r>
            <a:r>
              <a:rPr lang="en-US" sz="1200" i="1" dirty="0"/>
              <a:t>Journal of Patient-Centered Research and Reviews, </a:t>
            </a:r>
            <a:r>
              <a:rPr lang="en-US" sz="1200" dirty="0"/>
              <a:t>2(2), 69-72. doi: </a:t>
            </a:r>
            <a:r>
              <a:rPr lang="en-US" sz="1200" dirty="0" smtClean="0"/>
              <a:t>10.17294/2330-0698.1034</a:t>
            </a:r>
          </a:p>
          <a:p>
            <a:pPr marL="0" indent="0">
              <a:buNone/>
            </a:pPr>
            <a:r>
              <a:rPr lang="en-US" sz="1200" dirty="0"/>
              <a:t>Galiatsatos, P., Porto-Carreiro, F., Hayashi, J., Zakaria, S., &amp; Christmas, C. (2016). The use of social media to supplement resident medical education – the SMART-ME initiative. </a:t>
            </a:r>
            <a:r>
              <a:rPr lang="en-US" sz="1200" i="1" dirty="0"/>
              <a:t>Medical Education Online</a:t>
            </a:r>
            <a:r>
              <a:rPr lang="en-US" sz="1200" dirty="0"/>
              <a:t>, </a:t>
            </a:r>
            <a:r>
              <a:rPr lang="en-US" sz="1200" i="1" dirty="0"/>
              <a:t>21</a:t>
            </a:r>
            <a:r>
              <a:rPr lang="en-US" sz="1200" dirty="0"/>
              <a:t>, 10.3402/meo.v21.29332.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doi.org/10.3402/meo.v21.29332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Hausmann, J. (2016, September 15).  How I use social media for medical education (and why you should, too!) [Web log post]. </a:t>
            </a:r>
            <a:r>
              <a:rPr lang="en-US" sz="1200" dirty="0"/>
              <a:t>Retrieved from </a:t>
            </a:r>
            <a:r>
              <a:rPr lang="en-US" sz="1200" dirty="0">
                <a:hlinkClick r:id="rId3"/>
              </a:rPr>
              <a:t>http://autoinflammatorydiseases.org/social-media-2/how-i-use-social-media-for-medical-education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Hennessy, C.M., Kirkpatrick, E., Smith, C.F., &amp; Border, S. (2016). Social media and anatomy education: using twitter to enhance the student learning experience in anatomy. </a:t>
            </a:r>
            <a:r>
              <a:rPr lang="en-US" sz="1200" i="1" dirty="0"/>
              <a:t>Anatomical Sciences Education, </a:t>
            </a:r>
            <a:r>
              <a:rPr lang="en-US" sz="1200" dirty="0"/>
              <a:t>9(6), 505-515. doi: </a:t>
            </a:r>
            <a:r>
              <a:rPr lang="en-US" sz="1200" dirty="0" smtClean="0"/>
              <a:t>10.1002/ase.1610</a:t>
            </a:r>
          </a:p>
          <a:p>
            <a:pPr marL="0" indent="0">
              <a:buNone/>
            </a:pPr>
            <a:r>
              <a:rPr lang="en-US" sz="1200" dirty="0" smtClean="0"/>
              <a:t>Mansoor, H. (2017, February 22). </a:t>
            </a:r>
            <a:r>
              <a:rPr lang="en-US" sz="1200" i="1" dirty="0" smtClean="0"/>
              <a:t>7 ways to build your brand with social media marketing. </a:t>
            </a:r>
            <a:r>
              <a:rPr lang="en-US" sz="1200" dirty="0"/>
              <a:t>Retrieved from </a:t>
            </a:r>
            <a:r>
              <a:rPr lang="en-US" sz="1200" dirty="0">
                <a:hlinkClick r:id="rId4"/>
              </a:rPr>
              <a:t>https://www.business.com/articles/7-ways-to-build-your-brand-with-social-media-marketing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Palter, J. (2013, July 9). </a:t>
            </a:r>
            <a:r>
              <a:rPr lang="en-US" sz="1200" i="1" dirty="0" smtClean="0"/>
              <a:t>Four barriers to social media engagement and how to overcome them. </a:t>
            </a:r>
            <a:r>
              <a:rPr lang="en-US" sz="1200" dirty="0"/>
              <a:t>Retrieved from </a:t>
            </a:r>
            <a:r>
              <a:rPr lang="en-US" sz="1200" dirty="0">
                <a:hlinkClick r:id="rId5"/>
              </a:rPr>
              <a:t>http://www.thedigitalfa.com/jaypalter/four-barriers-to-social-media-engagement-and-how-to-overcome-them</a:t>
            </a:r>
            <a:r>
              <a:rPr lang="en-US" sz="1200" dirty="0" smtClean="0">
                <a:hlinkClick r:id="rId5"/>
              </a:rPr>
              <a:t>/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Tinti-Kane, H. (2013, April 1). </a:t>
            </a:r>
            <a:r>
              <a:rPr lang="en-US" sz="1200" i="1" dirty="0"/>
              <a:t>Overcoming hurdles to social media in education. </a:t>
            </a:r>
            <a:r>
              <a:rPr lang="en-US" sz="1200" dirty="0"/>
              <a:t>Retrieved from </a:t>
            </a:r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er.educause.edu/articles/2013/4/overcoming-hurdles-to-social-media-in-education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Ventola</a:t>
            </a:r>
            <a:r>
              <a:rPr lang="en-US" sz="1200" dirty="0"/>
              <a:t>, C. L. (2014). Social media and health care professionals: benefits, risks, and best practices. </a:t>
            </a:r>
            <a:r>
              <a:rPr lang="en-US" sz="1200" i="1" dirty="0"/>
              <a:t>Pharmacy and Therapeutics</a:t>
            </a:r>
            <a:r>
              <a:rPr lang="en-US" sz="1200" dirty="0"/>
              <a:t>, </a:t>
            </a:r>
            <a:r>
              <a:rPr lang="en-US" sz="1200" i="1" dirty="0"/>
              <a:t>39</a:t>
            </a:r>
            <a:r>
              <a:rPr lang="en-US" sz="1200" dirty="0"/>
              <a:t>(7), </a:t>
            </a:r>
            <a:r>
              <a:rPr lang="en-US" sz="1200" dirty="0" smtClean="0"/>
              <a:t>491-499. </a:t>
            </a:r>
            <a:r>
              <a:rPr lang="en-US" sz="1200" dirty="0"/>
              <a:t>Retrieved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7"/>
              </a:rPr>
              <a:t>https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www.ncbi.nlm.nih.gov/pmc/articles/PMC4103576/pdf/ptj3907491.pdf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4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@partnersinmeded</a:t>
            </a:r>
          </a:p>
          <a:p>
            <a:pPr marL="0" indent="0">
              <a:buNone/>
            </a:pPr>
            <a:r>
              <a:rPr lang="en-US" dirty="0" smtClean="0"/>
              <a:t>@toriliedel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https://www.youtube.com/channel/</a:t>
            </a:r>
            <a:r>
              <a:rPr lang="en-US" dirty="0" smtClean="0">
                <a:hlinkClick r:id="rId2"/>
              </a:rPr>
              <a:t>UC6Dfif9Pqqt8XgVnPWWKt0g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http://partnersinmeded.com/blog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56" y="1402299"/>
            <a:ext cx="1826321" cy="1826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70" y="4550124"/>
            <a:ext cx="1792868" cy="17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462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endParaRPr lang="en-US" sz="14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Initial ACGME Accreditation? </a:t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Now What?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ABC’s of Remediation</a:t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The Stress Free Recipe: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Dealing with Burnout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The Forgotten SI: 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Single-Sponsor Institutions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Medical Knowledge, Patient Care,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Now What?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Ask Partners – Spring Freebie 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Dissecting the ICE Bundle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34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68400" y="0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</a:t>
            </a:r>
            <a:r>
              <a:rPr lang="en-US" sz="1800" dirty="0" smtClean="0">
                <a:solidFill>
                  <a:srgbClr val="00A600"/>
                </a:solidFill>
                <a:latin typeface="Arial" charset="0"/>
                <a:cs typeface="Arial" charset="0"/>
              </a:rPr>
              <a:t>Webinars</a:t>
            </a: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Leading the Team: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Project Management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May 2,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What do they do up there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in the GME office?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May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23,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 </a:t>
            </a:r>
            <a: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600" b="0" dirty="0" smtClean="0">
              <a:solidFill>
                <a:prstClr val="black"/>
              </a:solidFill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B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reaking Bad News to Residents: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A five-stage process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giving Instructive Feedback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May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30,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 </a:t>
            </a:r>
            <a: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 smtClean="0">
                <a:latin typeface="+mn-lt"/>
              </a:rPr>
              <a:t>Tori Hanlon, MS, CHCP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 smtClean="0">
                <a:hlinkClick r:id="rId3"/>
              </a:rPr>
              <a:t>tori@partnersinmeded.com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35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Not comfortable at all…I don’t even know what social media is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 little bit comfortable…I’m on Facebook but that’s about it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Somewhat comfortable…I’m on a couple of different social media sites but don’t use consistently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Very comfortable… I regularly use and post on various social media platforms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I’m in my element… I’m so comfortable I could teach a class on social media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Comfort Level?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6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No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 think so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Definitely, yes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Using Social Media in Your GME Programs?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 descr="../../../../Volumes/douglas/how%20to%20access%20your%20on-demand/clipart/1b32a7_78524f3a52294fd9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09" y="2143500"/>
            <a:ext cx="4925682" cy="380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5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Forms of electronic communication (as web sites for social networking and microblogging) through which users create online communities to share information, ideas, personal messages, and other content (as videos)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media. (n.d.). Retrieved March 27, 2017, from https://www.merriam-webster.com/dictionary/social media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7" name="Picture 6" descr="../../../../Volumes/douglas/how%20to%20access%20your%20on-demand/clipart/sear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35" y="3092938"/>
            <a:ext cx="4285228" cy="2893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2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026" name="Picture 2" descr="8 types of social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29" y="3247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6032" y="5954282"/>
            <a:ext cx="7005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Sorokina, O. (2015, March 12). 8 Types of Social Media and How Each Can Benefit Your Business [Web log post]. </a:t>
            </a:r>
            <a:r>
              <a:rPr lang="en-US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 </a:t>
            </a:r>
            <a:endParaRPr lang="en-US" sz="1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://blog.hootsuite.com/types-of-social-media/</a:t>
            </a:r>
          </a:p>
        </p:txBody>
      </p:sp>
    </p:spTree>
    <p:extLst>
      <p:ext uri="{BB962C8B-B14F-4D97-AF65-F5344CB8AC3E}">
        <p14:creationId xmlns:p14="http://schemas.microsoft.com/office/powerpoint/2010/main" val="29943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0852" cy="63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67"/>
            <a:ext cx="9018013" cy="611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2614</TotalTime>
  <Words>1377</Words>
  <Application>Microsoft Macintosh PowerPoint</Application>
  <PresentationFormat>On-screen Show (4:3)</PresentationFormat>
  <Paragraphs>305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Comic Sans MS</vt:lpstr>
      <vt:lpstr>Lucida Bright</vt:lpstr>
      <vt:lpstr>ＭＳ Ｐゴシック</vt:lpstr>
      <vt:lpstr>Times New Roman</vt:lpstr>
      <vt:lpstr>Wingdings</vt:lpstr>
      <vt:lpstr>Arial</vt:lpstr>
      <vt:lpstr>PME-2016</vt:lpstr>
      <vt:lpstr>Using #SocialMedia and Technology in #GME</vt:lpstr>
      <vt:lpstr> </vt:lpstr>
      <vt:lpstr>Objectives and Goals</vt:lpstr>
      <vt:lpstr>What is Your Comfort Level?</vt:lpstr>
      <vt:lpstr>Are You Using Social Media in Your GME Programs?</vt:lpstr>
      <vt:lpstr>What is Social Media?</vt:lpstr>
      <vt:lpstr>PowerPoint Presentation</vt:lpstr>
      <vt:lpstr>PowerPoint Presentation</vt:lpstr>
      <vt:lpstr>PowerPoint Presentation</vt:lpstr>
      <vt:lpstr>Types of Social Media</vt:lpstr>
      <vt:lpstr>Types of Social Media</vt:lpstr>
      <vt:lpstr>What Are Your Barriers?</vt:lpstr>
      <vt:lpstr>Barriers</vt:lpstr>
      <vt:lpstr>Barriers</vt:lpstr>
      <vt:lpstr>Barriers</vt:lpstr>
      <vt:lpstr>Barriers</vt:lpstr>
      <vt:lpstr>Barriers</vt:lpstr>
      <vt:lpstr>Social Media Mindset</vt:lpstr>
      <vt:lpstr>Social Media Mindset</vt:lpstr>
      <vt:lpstr>Using Social Media in GME</vt:lpstr>
      <vt:lpstr>Build Your Brand</vt:lpstr>
      <vt:lpstr>Build Your Brand</vt:lpstr>
      <vt:lpstr>Social Media as a Teaching Tool</vt:lpstr>
      <vt:lpstr>Social Media as a Teaching Tool</vt:lpstr>
      <vt:lpstr>Other Uses</vt:lpstr>
      <vt:lpstr>Developing Your Social Media Strategy</vt:lpstr>
      <vt:lpstr>Developing Your Social Media Strategy</vt:lpstr>
      <vt:lpstr>Other Technologies</vt:lpstr>
      <vt:lpstr>PowerPoint Presentation</vt:lpstr>
      <vt:lpstr>Homework Assignment</vt:lpstr>
      <vt:lpstr>Impact of Twitter</vt:lpstr>
      <vt:lpstr>Resources</vt:lpstr>
      <vt:lpstr>Follow us…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131</cp:revision>
  <dcterms:created xsi:type="dcterms:W3CDTF">2016-03-20T11:36:31Z</dcterms:created>
  <dcterms:modified xsi:type="dcterms:W3CDTF">2017-04-13T18:17:01Z</dcterms:modified>
</cp:coreProperties>
</file>