
<file path=[Content_Types].xml><?xml version="1.0" encoding="utf-8"?>
<Types xmlns="http://schemas.openxmlformats.org/package/2006/content-types">
  <Default Extension="1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412" r:id="rId1"/>
    <p:sldMasterId id="2147486424" r:id="rId2"/>
  </p:sldMasterIdLst>
  <p:notesMasterIdLst>
    <p:notesMasterId r:id="rId23"/>
  </p:notesMasterIdLst>
  <p:sldIdLst>
    <p:sldId id="398" r:id="rId3"/>
    <p:sldId id="256" r:id="rId4"/>
    <p:sldId id="257" r:id="rId5"/>
    <p:sldId id="324" r:id="rId6"/>
    <p:sldId id="328" r:id="rId7"/>
    <p:sldId id="325" r:id="rId8"/>
    <p:sldId id="327" r:id="rId9"/>
    <p:sldId id="330" r:id="rId10"/>
    <p:sldId id="331" r:id="rId11"/>
    <p:sldId id="334" r:id="rId12"/>
    <p:sldId id="332" r:id="rId13"/>
    <p:sldId id="333" r:id="rId14"/>
    <p:sldId id="336" r:id="rId15"/>
    <p:sldId id="337" r:id="rId16"/>
    <p:sldId id="338" r:id="rId17"/>
    <p:sldId id="335" r:id="rId18"/>
    <p:sldId id="326" r:id="rId19"/>
    <p:sldId id="339" r:id="rId20"/>
    <p:sldId id="400" r:id="rId21"/>
    <p:sldId id="329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24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50D2A-5DFA-46B5-BED0-BE0528BCA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6DA17-3199-4964-9676-5910255F61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8239B-ADAB-45FF-9432-9BE3D9252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67F58-939A-4330-B5DE-BA07D1D0C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A2B09-C4CC-42E6-B834-6E159987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94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5F92-F709-43D2-8068-6ED65B76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ACC7A-A8FA-4A48-B4FC-34795A8DB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BB9DC-ACE8-4248-A0A3-C59BFC177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2CA7E-1C9E-4544-B4A2-67B1B6B5F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935AA-77E4-4148-8072-E1EA360AC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1FF2B-8DBC-4F2A-B9E9-3D7B7FD1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39E59-619A-41FD-B40A-DBF321EC6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9CCE7-C33F-45F0-BFD2-58D6C46B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EFBC-302C-43C0-80B0-720A3A8BF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1433B-A397-4C0A-807C-E9B7B8E5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46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B5CB-4021-4CD5-B37A-AE72313D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1581A-3C2E-442D-9673-1FA410F01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E90292-EAAF-41CB-B30A-3DF2DA742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72C83-837A-4A99-A56C-A45D0EB25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F87B9-D2DC-4B52-A23F-A62219C4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2365B-6DBD-4E81-A3C8-E1921E0E5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69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80370-94EA-44B4-9C3B-65B77AE03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6BC24-4CA3-4103-A3D1-F726E84ED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1A8AC-47E3-4D7F-BAD7-A881BEC5F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23511F-96F5-4425-9866-8079C31244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B6BEB-AB05-4FE3-AD66-05567B7E7F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EE9C00-1FBC-4929-A0E5-DA556E1F4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4C8E3-32C2-4FF2-81AE-3195BE6DB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E1BF6B-4B70-41D5-97D2-B46E187A2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2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64F4-C67B-4156-B505-982D3FEC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DAAB7E-3206-4145-844B-F87B72AA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135C98-634D-4C6C-8D2D-4999269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4AF54-7EEA-4A09-843F-CECB268D7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5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025CC-C06B-4D25-BB09-2F2237DA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72858-7FCB-40DC-89F9-3F24771F1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45F5B-B6C7-467B-ABBA-5BA5945ED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8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D91C1-3726-48D7-86BE-5A60B509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673C8-8652-491B-B629-C1F9CFA0D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2321C-2D5E-4476-AB51-C2C26DD40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59B94-58C9-4EB9-8ABB-5F48D40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91025-F3E9-40C3-89E1-9FCFB17A1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E0E27-7CFD-48DB-9F4E-CC9564EAB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7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3D83B-70E3-4B74-BADA-5D5D8FB1A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8F19F-7FC5-41AC-BFD1-FA578AE77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DCCDC-A2DC-42C4-A180-82CF4CCAB6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03425-963F-4AF2-91E6-F0D39B15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319C8-93BD-4CD9-9CDF-2988AE3A8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123AF-8FB2-4895-9F9A-B7FC241A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42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86F6-1E1B-49DA-8CF7-EDD095D2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F0E21-4C34-406F-914E-2813B3B93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F5467-CAD2-4128-A8E2-C97ABEC1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BEB75-86E8-4989-8F20-77EB7019E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6FBF6-1647-4789-AB8C-72927D7B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9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3A867-7F6A-4EC2-88D0-571F7C9559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3E523B-5679-4A3F-8316-7A6F85635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28201-8E8A-4AF2-A7D6-9A43ABAF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D9FC1-6442-4A3E-B6B6-1CC6A42B1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4C33-CB12-4A58-BEB8-15EF39691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7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3AA1-CA8D-4614-A5A0-179B034FB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2CBC2-F102-47E9-9F73-4863F7C2D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22418-7D53-4DFA-83D5-4EBE242B2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59DA-FB04-4E17-B3A4-0C23A0827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61F6-C66E-49A6-B07A-FE147264EC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30A5-DEB2-485B-A2C0-4FB7249E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25" r:id="rId1"/>
    <p:sldLayoutId id="2147486426" r:id="rId2"/>
    <p:sldLayoutId id="2147486427" r:id="rId3"/>
    <p:sldLayoutId id="2147486428" r:id="rId4"/>
    <p:sldLayoutId id="2147486429" r:id="rId5"/>
    <p:sldLayoutId id="2147486430" r:id="rId6"/>
    <p:sldLayoutId id="2147486431" r:id="rId7"/>
    <p:sldLayoutId id="2147486432" r:id="rId8"/>
    <p:sldLayoutId id="2147486433" r:id="rId9"/>
    <p:sldLayoutId id="2147486434" r:id="rId10"/>
    <p:sldLayoutId id="214748643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katechteacher.com/great-kids-websites/assessments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2/6-tips-on-communication-and-teamwork-to-strengthen-team-collaboratio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eam-work-png/download/13247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xycode.com/2019/07/03/encourage-him-to-live-his-life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ist-checkbox-checked-tick-note-147904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why-defining-an-organizational-culture-is-a-must-16575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hphilosophy.com/what-is-fish/" TargetMode="External"/><Relationship Id="rId2" Type="http://schemas.openxmlformats.org/officeDocument/2006/relationships/hyperlink" Target="https://doi.org/10.1186/s12955-020-01423-y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accelerate.uofuhealth.utah.edu/explore/how-to-practice-three-good-thing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me.wustl.edu/wellness/" TargetMode="External"/><Relationship Id="rId2" Type="http://schemas.openxmlformats.org/officeDocument/2006/relationships/hyperlink" Target="https://dl.acgme.org/pages/well-being-tools-resources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eryl@PartnersInMedEd.com" TargetMode="External"/><Relationship Id="rId4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istsresource.org/studies/government/health-care/integrated-care-collaborative-mental-health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20/08/tips-for-developing-effective-healthcare-team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chalkboard/w/well-being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earthscience/chapter/atoms-to-molecules/" TargetMode="External"/><Relationship Id="rId2" Type="http://schemas.openxmlformats.org/officeDocument/2006/relationships/image" Target="../media/image11.1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a.global/professor-kirk-erickson-health-neuroscience-how-and-why-exercise-improves-cognitive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thebluediamondgallery.com/wooden-tile/c/community.html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7D80-498C-4D0C-9874-AC473935BB4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47756" y="6428971"/>
            <a:ext cx="3727151" cy="365125"/>
          </a:xfrm>
        </p:spPr>
        <p:txBody>
          <a:bodyPr/>
          <a:lstStyle/>
          <a:p>
            <a:r>
              <a:rPr lang="en-US" sz="800" dirty="0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0F13-25B6-477A-B313-5D512FEF73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239EB-9FDD-6C6B-7D00-40BCC4DD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7814912" cy="1036057"/>
          </a:xfrm>
        </p:spPr>
        <p:txBody>
          <a:bodyPr/>
          <a:lstStyle/>
          <a:p>
            <a:pPr algn="r"/>
            <a:r>
              <a:rPr lang="en-US" dirty="0">
                <a:latin typeface="Lucida Bright" panose="02040602050505020304" pitchFamily="18" charset="0"/>
              </a:rPr>
              <a:t>Wellness Assessments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3349F-BB0B-3FB9-6106-DDADCE79F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7814912" cy="38115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Lucida Bright" panose="02040602050505020304" pitchFamily="18" charset="0"/>
              </a:rPr>
              <a:t>Just another annual requirement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  <a:p>
            <a:r>
              <a:rPr lang="en-US" sz="2400" dirty="0">
                <a:latin typeface="Lucida Bright" panose="02040602050505020304" pitchFamily="18" charset="0"/>
              </a:rPr>
              <a:t>What do they do with the results?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  <a:p>
            <a:r>
              <a:rPr lang="en-US" sz="2400" dirty="0">
                <a:latin typeface="Lucida Bright" panose="02040602050505020304" pitchFamily="18" charset="0"/>
              </a:rPr>
              <a:t>Outcomes?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  <a:p>
            <a:endParaRPr lang="en-US" sz="2400" dirty="0">
              <a:latin typeface="Lucida Bright" panose="02040602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417D3-0AA5-D667-D4D6-84E2D3F924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7DEF6-B30C-21AF-4308-A1E4424A0E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E9FDB07C-4ABA-CE80-C4A3-2F174C9573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61300" y="1864030"/>
            <a:ext cx="2996149" cy="28636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F496FA-6163-2845-9C22-7102A7FBC285}"/>
              </a:ext>
            </a:extLst>
          </p:cNvPr>
          <p:cNvSpPr txBox="1"/>
          <p:nvPr/>
        </p:nvSpPr>
        <p:spPr>
          <a:xfrm>
            <a:off x="6024017" y="4775250"/>
            <a:ext cx="299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askatechteacher.com/great-kids-websites/assessment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6624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94C0A-EF4C-12C5-0810-7B8123BD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8065924" cy="1048871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latin typeface="Lucida Bright" panose="02040602050505020304" pitchFamily="18" charset="0"/>
              </a:rPr>
              <a:t>Impact of Resident</a:t>
            </a:r>
            <a:br>
              <a:rPr lang="en-US" dirty="0">
                <a:latin typeface="Lucida Bright" panose="02040602050505020304" pitchFamily="18" charset="0"/>
              </a:rPr>
            </a:br>
            <a:r>
              <a:rPr lang="en-US" dirty="0">
                <a:latin typeface="Lucida Bright" panose="02040602050505020304" pitchFamily="18" charset="0"/>
              </a:rPr>
              <a:t>Well-Being Activities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29B62-5500-96C6-E221-745ABFD9DF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E3CE5-781F-F3AF-1DA2-D7500FED2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A9B9D2-73A3-603E-EDBD-5B8D4E107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2160494"/>
            <a:ext cx="7960729" cy="3700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Lucida Bright" panose="02040602050505020304" pitchFamily="18" charset="0"/>
              </a:rPr>
              <a:t>Annual Retreat</a:t>
            </a:r>
          </a:p>
          <a:p>
            <a:r>
              <a:rPr lang="en-US" dirty="0">
                <a:latin typeface="Lucida Bright" panose="02040602050505020304" pitchFamily="18" charset="0"/>
              </a:rPr>
              <a:t>Residents &amp; Faculty – fun, albeit begrudgingly</a:t>
            </a:r>
          </a:p>
          <a:p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Coordinators – another work day with added stress and responsibility, and yes, a little bit of fun</a:t>
            </a:r>
          </a:p>
          <a:p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Clinical Staff – resentment, isolation, being left out</a:t>
            </a:r>
          </a:p>
        </p:txBody>
      </p:sp>
    </p:spTree>
    <p:extLst>
      <p:ext uri="{BB962C8B-B14F-4D97-AF65-F5344CB8AC3E}">
        <p14:creationId xmlns:p14="http://schemas.microsoft.com/office/powerpoint/2010/main" val="3581097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06020-2DDC-16F4-093C-BD3B5CFF9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752" y="457201"/>
            <a:ext cx="5755412" cy="77992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200" b="1" dirty="0">
                <a:latin typeface="Lucida Bright" panose="02040602050505020304" pitchFamily="18" charset="0"/>
              </a:rPr>
              <a:t>Who’s on Your Team?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EDD1B-7D07-30BE-72C4-36D285E77A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6BDBC-35C6-5918-AA1F-E1A565B4D2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35E511-EC33-6C3A-33D1-97D305542263}"/>
              </a:ext>
            </a:extLst>
          </p:cNvPr>
          <p:cNvSpPr txBox="1"/>
          <p:nvPr/>
        </p:nvSpPr>
        <p:spPr>
          <a:xfrm>
            <a:off x="941294" y="2091992"/>
            <a:ext cx="441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Lucida Bright" panose="02040602050505020304" pitchFamily="18" charset="0"/>
              </a:rPr>
              <a:t>Residents &amp; Faculty</a:t>
            </a:r>
          </a:p>
          <a:p>
            <a:endParaRPr lang="en-US" b="0" dirty="0">
              <a:latin typeface="Lucida Bright" panose="02040602050505020304" pitchFamily="18" charset="0"/>
            </a:endParaRPr>
          </a:p>
          <a:p>
            <a:r>
              <a:rPr lang="en-US" b="0" dirty="0">
                <a:latin typeface="Lucida Bright" panose="02040602050505020304" pitchFamily="18" charset="0"/>
              </a:rPr>
              <a:t>Administrative Staff</a:t>
            </a:r>
          </a:p>
          <a:p>
            <a:endParaRPr lang="en-US" b="0" dirty="0">
              <a:latin typeface="Lucida Bright" panose="02040602050505020304" pitchFamily="18" charset="0"/>
            </a:endParaRPr>
          </a:p>
          <a:p>
            <a:r>
              <a:rPr lang="en-US" b="0" dirty="0">
                <a:latin typeface="Lucida Bright" panose="02040602050505020304" pitchFamily="18" charset="0"/>
              </a:rPr>
              <a:t>Clinical Staff</a:t>
            </a:r>
          </a:p>
          <a:p>
            <a:endParaRPr lang="en-US" b="0" dirty="0">
              <a:latin typeface="Lucida Bright" panose="02040602050505020304" pitchFamily="18" charset="0"/>
            </a:endParaRPr>
          </a:p>
          <a:p>
            <a:r>
              <a:rPr lang="en-US" b="0" dirty="0">
                <a:latin typeface="Lucida Bright" panose="02040602050505020304" pitchFamily="18" charset="0"/>
              </a:rPr>
              <a:t>Support Staff</a:t>
            </a:r>
          </a:p>
          <a:p>
            <a:endParaRPr lang="en-US" b="0" dirty="0">
              <a:latin typeface="Lucida Bright" panose="02040602050505020304" pitchFamily="18" charset="0"/>
            </a:endParaRPr>
          </a:p>
          <a:p>
            <a:r>
              <a:rPr lang="en-US" b="0" dirty="0">
                <a:latin typeface="Lucida Bright" panose="02040602050505020304" pitchFamily="18" charset="0"/>
              </a:rPr>
              <a:t>Students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A8F234-95C4-2B17-9FD0-664FD1E26091}"/>
              </a:ext>
            </a:extLst>
          </p:cNvPr>
          <p:cNvSpPr txBox="1">
            <a:spLocks/>
          </p:cNvSpPr>
          <p:nvPr/>
        </p:nvSpPr>
        <p:spPr>
          <a:xfrm>
            <a:off x="617374" y="4954314"/>
            <a:ext cx="7897976" cy="7799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5400" b="0" dirty="0">
              <a:latin typeface="Lucida Bright" panose="02040602050505020304" pitchFamily="18" charset="0"/>
            </a:endParaRPr>
          </a:p>
        </p:txBody>
      </p:sp>
      <p:pic>
        <p:nvPicPr>
          <p:cNvPr id="4" name="Picture 3" descr="A group of people in a circle&#10;&#10;Description automatically generated with low confidence">
            <a:extLst>
              <a:ext uri="{FF2B5EF4-FFF2-40B4-BE49-F238E27FC236}">
                <a16:creationId xmlns:a16="http://schemas.microsoft.com/office/drawing/2014/main" id="{66DB0ABD-14A6-D662-DDF4-7EDA37250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3433" y="1546697"/>
            <a:ext cx="4521917" cy="42607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B8D1B0-1E84-4E7F-2EC3-E2031ECB0B03}"/>
              </a:ext>
            </a:extLst>
          </p:cNvPr>
          <p:cNvSpPr txBox="1"/>
          <p:nvPr/>
        </p:nvSpPr>
        <p:spPr>
          <a:xfrm>
            <a:off x="4256079" y="5852854"/>
            <a:ext cx="52977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technofaq.org/posts/2020/02/6-tips-on-communication-and-teamwork-to-strengthen-team-collaboration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74055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EEF9-39E1-CFFC-BCDA-22B534CC1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188" y="457200"/>
            <a:ext cx="6023161" cy="1030941"/>
          </a:xfrm>
        </p:spPr>
        <p:txBody>
          <a:bodyPr/>
          <a:lstStyle/>
          <a:p>
            <a:pPr algn="r"/>
            <a:r>
              <a:rPr lang="en-US" dirty="0">
                <a:latin typeface="Lucida Bright" panose="02040602050505020304" pitchFamily="18" charset="0"/>
              </a:rPr>
              <a:t>Develop a Culture of Team Well-Being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0AB75-F135-E16A-D3B9-75D20E2D1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841" y="2062839"/>
            <a:ext cx="7885509" cy="3145656"/>
          </a:xfrm>
        </p:spPr>
        <p:txBody>
          <a:bodyPr/>
          <a:lstStyle/>
          <a:p>
            <a:r>
              <a:rPr lang="en-US" dirty="0">
                <a:latin typeface="Lucida Bright" panose="02040602050505020304" pitchFamily="18" charset="0"/>
              </a:rPr>
              <a:t>The attitudes and behavior characteristics of a particular group.</a:t>
            </a:r>
          </a:p>
          <a:p>
            <a:endParaRPr lang="en-US" dirty="0">
              <a:latin typeface="Lucida Bright" panose="02040602050505020304" pitchFamily="18" charset="0"/>
            </a:endParaRPr>
          </a:p>
          <a:p>
            <a:r>
              <a:rPr lang="en-US" dirty="0">
                <a:latin typeface="Lucida Bright" panose="02040602050505020304" pitchFamily="18" charset="0"/>
              </a:rPr>
              <a:t>Focus on </a:t>
            </a:r>
            <a:r>
              <a:rPr lang="en-US" b="1" dirty="0">
                <a:latin typeface="Lucida Bright" panose="02040602050505020304" pitchFamily="18" charset="0"/>
              </a:rPr>
              <a:t>Team</a:t>
            </a:r>
            <a:r>
              <a:rPr lang="en-US" dirty="0">
                <a:latin typeface="Lucida Bright" panose="02040602050505020304" pitchFamily="18" charset="0"/>
              </a:rPr>
              <a:t> Activities 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Include Everyone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Not once a year, not by assignment</a:t>
            </a:r>
          </a:p>
          <a:p>
            <a:pPr lvl="1"/>
            <a:r>
              <a:rPr lang="en-US" dirty="0">
                <a:latin typeface="Lucida Bright" panose="02040602050505020304" pitchFamily="18" charset="0"/>
              </a:rPr>
              <a:t>Model Team Well-being every day!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055F7-9A79-41B2-E259-FEEDFB076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DE84B-218D-08CC-2066-39219D3A77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7" name="Picture 6" descr="A picture containing toy&#10;&#10;Description automatically generated">
            <a:extLst>
              <a:ext uri="{FF2B5EF4-FFF2-40B4-BE49-F238E27FC236}">
                <a16:creationId xmlns:a16="http://schemas.microsoft.com/office/drawing/2014/main" id="{08FE4B45-B1BF-8DEE-73FB-2C846B58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97294" y="2397589"/>
            <a:ext cx="3577385" cy="20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3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2E7B-1F56-41B2-6A1D-A52A987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065" y="366995"/>
            <a:ext cx="5717241" cy="630703"/>
          </a:xfrm>
        </p:spPr>
        <p:txBody>
          <a:bodyPr/>
          <a:lstStyle/>
          <a:p>
            <a:pPr algn="r"/>
            <a:r>
              <a:rPr lang="en-US" dirty="0">
                <a:latin typeface="Lucida Bright" panose="02040602050505020304" pitchFamily="18" charset="0"/>
              </a:rPr>
              <a:t>Team Culture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0F65-9CCB-FF1B-1781-E0DF954D3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178424"/>
            <a:ext cx="7584212" cy="368262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ucida Bright" panose="02040602050505020304" pitchFamily="18" charset="0"/>
              </a:rPr>
              <a:t>The FISH! Philosophy</a:t>
            </a:r>
          </a:p>
          <a:p>
            <a:r>
              <a:rPr lang="en-US" dirty="0">
                <a:latin typeface="Lucida Bright" panose="02040602050505020304" pitchFamily="18" charset="0"/>
              </a:rPr>
              <a:t>Be There – be emotionally present</a:t>
            </a:r>
          </a:p>
          <a:p>
            <a:r>
              <a:rPr lang="en-US" dirty="0">
                <a:latin typeface="Lucida Bright" panose="02040602050505020304" pitchFamily="18" charset="0"/>
              </a:rPr>
              <a:t>Play – be creative, enthusiastic and fun</a:t>
            </a:r>
          </a:p>
          <a:p>
            <a:r>
              <a:rPr lang="en-US" dirty="0">
                <a:latin typeface="Lucida Bright" panose="02040602050505020304" pitchFamily="18" charset="0"/>
              </a:rPr>
              <a:t>Make Their Day - find meaningful ways to make team members’ day</a:t>
            </a:r>
          </a:p>
          <a:p>
            <a:r>
              <a:rPr lang="en-US" dirty="0">
                <a:latin typeface="Lucida Bright" panose="02040602050505020304" pitchFamily="18" charset="0"/>
              </a:rPr>
              <a:t>Choose Your Attitude – are you contributing to the happiness and well-being of others?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60B75-1A6E-B2A0-4CDD-96DE1A44F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711C9-E70E-7BD2-D62F-19FE14838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 descr="A picture containing text, mat, blackboard&#10;&#10;Description automatically generated">
            <a:extLst>
              <a:ext uri="{FF2B5EF4-FFF2-40B4-BE49-F238E27FC236}">
                <a16:creationId xmlns:a16="http://schemas.microsoft.com/office/drawing/2014/main" id="{10DD9994-20CA-EC87-1FD2-50BDFB9F5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43549" y="1092369"/>
            <a:ext cx="2506757" cy="121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D0F53A-4BC4-6CC1-04C5-989136A3DC22}"/>
              </a:ext>
            </a:extLst>
          </p:cNvPr>
          <p:cNvSpPr txBox="1"/>
          <p:nvPr/>
        </p:nvSpPr>
        <p:spPr>
          <a:xfrm>
            <a:off x="5543549" y="2311569"/>
            <a:ext cx="31918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 tooltip="https://thexycode.com/2019/07/03/encourage-him-to-live-his-life/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c/3.0/"/>
              </a:rPr>
              <a:t>CC BY-NC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7981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1A400-E839-993D-53D0-04E02BCA1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7" y="1766047"/>
            <a:ext cx="7620070" cy="33150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500" dirty="0">
                <a:latin typeface="Lucida Bright" panose="02040602050505020304" pitchFamily="18" charset="0"/>
              </a:rPr>
              <a:t>Three Good Things for Teams</a:t>
            </a:r>
          </a:p>
          <a:p>
            <a:pPr marL="0" indent="0">
              <a:buNone/>
            </a:pPr>
            <a:endParaRPr lang="en-US" sz="5500" b="1" dirty="0">
              <a:latin typeface="Lucida Bright" panose="02040602050505020304" pitchFamily="18" charset="0"/>
            </a:endParaRPr>
          </a:p>
          <a:p>
            <a:r>
              <a:rPr lang="en-US" sz="5500" dirty="0">
                <a:latin typeface="Lucida Bright" panose="02040602050505020304" pitchFamily="18" charset="0"/>
              </a:rPr>
              <a:t>Identify three good things that happened this week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500" dirty="0">
                <a:latin typeface="Lucida Bright" panose="02040602050505020304" pitchFamily="18" charset="0"/>
              </a:rPr>
              <a:t>Employee Accomplishments, Achievements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5500" dirty="0">
                <a:latin typeface="Lucida Bright" panose="02040602050505020304" pitchFamily="18" charset="0"/>
              </a:rPr>
              <a:t>Clinic or Program Milestones </a:t>
            </a:r>
          </a:p>
          <a:p>
            <a:pPr marL="457200" lvl="1" indent="0">
              <a:buNone/>
            </a:pPr>
            <a:endParaRPr lang="en-US" sz="5500" dirty="0">
              <a:latin typeface="Lucida Bright" panose="02040602050505020304" pitchFamily="18" charset="0"/>
            </a:endParaRPr>
          </a:p>
          <a:p>
            <a:r>
              <a:rPr lang="en-US" sz="5500" dirty="0">
                <a:latin typeface="Lucida Bright" panose="02040602050505020304" pitchFamily="18" charset="0"/>
              </a:rPr>
              <a:t>Celebrate them!</a:t>
            </a:r>
          </a:p>
          <a:p>
            <a:pPr lvl="1"/>
            <a:r>
              <a:rPr lang="en-US" sz="5500" dirty="0">
                <a:latin typeface="Lucida Bright" panose="02040602050505020304" pitchFamily="18" charset="0"/>
              </a:rPr>
              <a:t>Video Board</a:t>
            </a:r>
          </a:p>
          <a:p>
            <a:pPr lvl="1"/>
            <a:r>
              <a:rPr lang="en-US" sz="5500" dirty="0">
                <a:latin typeface="Lucida Bright" panose="02040602050505020304" pitchFamily="18" charset="0"/>
              </a:rPr>
              <a:t>Portals</a:t>
            </a:r>
          </a:p>
          <a:p>
            <a:pPr lvl="1"/>
            <a:r>
              <a:rPr lang="en-US" sz="5500" dirty="0">
                <a:latin typeface="Lucida Bright" panose="02040602050505020304" pitchFamily="18" charset="0"/>
              </a:rPr>
              <a:t>Bulletin Boards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3D6C-69DA-CDAD-747F-C582DA6327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79235-98CB-D663-7000-CA9789C1E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761A3F4-E1E8-E830-6FA1-A6F80E326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90930" y="3151761"/>
            <a:ext cx="2442669" cy="29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0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A4A8D-8BDE-0C00-8051-69D4549A0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8377" y="584014"/>
            <a:ext cx="6616023" cy="572433"/>
          </a:xfrm>
        </p:spPr>
        <p:txBody>
          <a:bodyPr/>
          <a:lstStyle/>
          <a:p>
            <a:pPr marL="0" indent="0" algn="r">
              <a:buNone/>
            </a:pPr>
            <a:r>
              <a:rPr lang="en-US" b="1" dirty="0">
                <a:latin typeface="Lucida Bright" panose="02040602050505020304" pitchFamily="18" charset="0"/>
              </a:rPr>
              <a:t>It’s a Culture, not an activity.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0E9E1-912E-F26A-1156-4165E8F5CB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0C743-2F3F-845A-5A37-51C2D12D04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549DFE-4676-F601-E963-AC5A62172403}"/>
              </a:ext>
            </a:extLst>
          </p:cNvPr>
          <p:cNvSpPr txBox="1"/>
          <p:nvPr/>
        </p:nvSpPr>
        <p:spPr>
          <a:xfrm>
            <a:off x="474366" y="1998547"/>
            <a:ext cx="67422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0" dirty="0">
              <a:latin typeface="Lucida Bright" panose="02040602050505020304" pitchFamily="18" charset="0"/>
            </a:endParaRPr>
          </a:p>
          <a:p>
            <a:endParaRPr lang="en-US" sz="2400" b="0" dirty="0">
              <a:latin typeface="Lucida Bright" panose="02040602050505020304" pitchFamily="18" charset="0"/>
            </a:endParaRPr>
          </a:p>
          <a:p>
            <a:endParaRPr lang="en-US" sz="2400" b="0" dirty="0">
              <a:latin typeface="Lucida Bright" panose="02040602050505020304" pitchFamily="18" charset="0"/>
            </a:endParaRPr>
          </a:p>
          <a:p>
            <a:r>
              <a:rPr lang="en-US" sz="2400" b="0" dirty="0">
                <a:latin typeface="Lucida Bright" panose="02040602050505020304" pitchFamily="18" charset="0"/>
              </a:rPr>
              <a:t>Whatever you do…</a:t>
            </a:r>
          </a:p>
          <a:p>
            <a:endParaRPr lang="en-US" sz="2400" b="0" dirty="0">
              <a:latin typeface="Lucida Bright" panose="02040602050505020304" pitchFamily="18" charset="0"/>
            </a:endParaRPr>
          </a:p>
          <a:p>
            <a:r>
              <a:rPr lang="en-US" sz="2400" dirty="0">
                <a:latin typeface="Lucida Bright" panose="02040602050505020304" pitchFamily="18" charset="0"/>
              </a:rPr>
              <a:t>Be consistent</a:t>
            </a:r>
            <a:r>
              <a:rPr lang="en-US" sz="2400" b="0" dirty="0">
                <a:latin typeface="Lucida Bright" panose="02040602050505020304" pitchFamily="18" charset="0"/>
              </a:rPr>
              <a:t>, ongoing behavior, not annual activities</a:t>
            </a:r>
          </a:p>
          <a:p>
            <a:r>
              <a:rPr lang="en-US" sz="2400" dirty="0">
                <a:latin typeface="Lucida Bright" panose="02040602050505020304" pitchFamily="18" charset="0"/>
              </a:rPr>
              <a:t>Be inclusive</a:t>
            </a:r>
            <a:r>
              <a:rPr lang="en-US" sz="2400" b="0" dirty="0">
                <a:latin typeface="Lucida Bright" panose="02040602050505020304" pitchFamily="18" charset="0"/>
              </a:rPr>
              <a:t>, everyone is on your team.</a:t>
            </a:r>
          </a:p>
          <a:p>
            <a:r>
              <a:rPr lang="en-US" sz="2400" dirty="0">
                <a:latin typeface="Lucida Bright" panose="02040602050505020304" pitchFamily="18" charset="0"/>
              </a:rPr>
              <a:t>Be positive</a:t>
            </a:r>
            <a:r>
              <a:rPr lang="en-US" sz="2400" b="0" dirty="0">
                <a:latin typeface="Lucida Bright" panose="02040602050505020304" pitchFamily="18" charset="0"/>
              </a:rPr>
              <a:t>, it’s contagious!</a:t>
            </a:r>
          </a:p>
          <a:p>
            <a:r>
              <a:rPr lang="en-US" sz="2400" dirty="0">
                <a:latin typeface="Lucida Bright" panose="02040602050505020304" pitchFamily="18" charset="0"/>
              </a:rPr>
              <a:t>Be your Team Captain</a:t>
            </a:r>
            <a:r>
              <a:rPr lang="en-US" sz="2400" b="0" dirty="0">
                <a:latin typeface="Lucida Bright" panose="02040602050505020304" pitchFamily="18" charset="0"/>
              </a:rPr>
              <a:t>, aren’t you already?!</a:t>
            </a:r>
          </a:p>
          <a:p>
            <a:endParaRPr lang="en-US" sz="2400" b="0" dirty="0">
              <a:latin typeface="Lucida Bright" panose="02040602050505020304" pitchFamily="18" charset="0"/>
            </a:endParaRPr>
          </a:p>
          <a:p>
            <a:endParaRPr lang="en-US" sz="2400" b="0" dirty="0">
              <a:latin typeface="Lucida Bright" panose="02040602050505020304" pitchFamily="18" charset="0"/>
            </a:endParaRPr>
          </a:p>
          <a:p>
            <a:endParaRPr lang="en-US" sz="2400" b="0" dirty="0">
              <a:latin typeface="Lucida Bright" panose="02040602050505020304" pitchFamily="18" charset="0"/>
            </a:endParaRPr>
          </a:p>
        </p:txBody>
      </p:sp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CB4D8E6-73E4-AC00-DE56-7B3B624DA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003549" y="1256389"/>
            <a:ext cx="3862420" cy="2172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14535D-9142-CE47-2F5B-585601AE59DF}"/>
              </a:ext>
            </a:extLst>
          </p:cNvPr>
          <p:cNvSpPr txBox="1"/>
          <p:nvPr/>
        </p:nvSpPr>
        <p:spPr>
          <a:xfrm>
            <a:off x="4572000" y="3429000"/>
            <a:ext cx="3409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 tooltip="https://www.peoplematters.in/article/culture/why-defining-an-organizational-culture-is-a-must-16575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c-sa/3.0/"/>
              </a:rPr>
              <a:t>CC BY-SA-NC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08183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175FE-5922-4C51-ABB9-6BD99EA6C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577B9-A99F-49FA-90A6-7202112DE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DDFE0F1-D276-4577-929C-5AF05A7B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3" y="1553454"/>
            <a:ext cx="7995397" cy="4873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aseline="30000" dirty="0">
                <a:latin typeface="Lucida Bright" panose="02040602050505020304" pitchFamily="18" charset="0"/>
              </a:rPr>
              <a:t>1</a:t>
            </a:r>
            <a:r>
              <a:rPr lang="en-US" sz="1800" dirty="0">
                <a:latin typeface="Lucida Bright" panose="02040602050505020304" pitchFamily="18" charset="0"/>
              </a:rPr>
              <a:t>https://www.acgme.org/newsroom/blog/2019/1/the-culture-of-well-being/</a:t>
            </a:r>
          </a:p>
          <a:p>
            <a:pPr marL="0" indent="0">
              <a:buNone/>
            </a:pPr>
            <a:endParaRPr lang="en-US" sz="1050" baseline="300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1800" baseline="30000" dirty="0">
                <a:latin typeface="Lucida Bright" panose="02040602050505020304" pitchFamily="18" charset="0"/>
              </a:rPr>
              <a:t>2</a:t>
            </a:r>
            <a:r>
              <a:rPr lang="en-US" sz="1800" dirty="0">
                <a:latin typeface="Lucida Bright" panose="02040602050505020304" pitchFamily="18" charset="0"/>
              </a:rPr>
              <a:t>Ruggeri, K., Garcia-Garzon, E., Maguire, Á. </a:t>
            </a:r>
            <a:r>
              <a:rPr lang="en-US" sz="1800" i="1" dirty="0">
                <a:latin typeface="Lucida Bright" panose="02040602050505020304" pitchFamily="18" charset="0"/>
              </a:rPr>
              <a:t>et al.</a:t>
            </a:r>
            <a:r>
              <a:rPr lang="en-US" sz="1800" dirty="0">
                <a:latin typeface="Lucida Bright" panose="02040602050505020304" pitchFamily="18" charset="0"/>
              </a:rPr>
              <a:t> Well-being is more than happiness and life satisfaction: a multidimensional analysis of 21 countries. </a:t>
            </a:r>
            <a:r>
              <a:rPr lang="en-US" sz="1800" i="1" dirty="0">
                <a:latin typeface="Lucida Bright" panose="02040602050505020304" pitchFamily="18" charset="0"/>
              </a:rPr>
              <a:t>Health Qual Life Outcomes</a:t>
            </a:r>
            <a:r>
              <a:rPr lang="en-US" sz="1800" dirty="0">
                <a:latin typeface="Lucida Bright" panose="02040602050505020304" pitchFamily="18" charset="0"/>
              </a:rPr>
              <a:t> </a:t>
            </a:r>
            <a:r>
              <a:rPr lang="en-US" sz="1800" b="1" dirty="0">
                <a:latin typeface="Lucida Bright" panose="02040602050505020304" pitchFamily="18" charset="0"/>
              </a:rPr>
              <a:t>18, </a:t>
            </a:r>
            <a:r>
              <a:rPr lang="en-US" sz="1800" dirty="0">
                <a:latin typeface="Lucida Bright" panose="02040602050505020304" pitchFamily="18" charset="0"/>
              </a:rPr>
              <a:t>192 (2020). </a:t>
            </a:r>
            <a:r>
              <a:rPr lang="en-US" sz="1800" dirty="0">
                <a:latin typeface="Lucida Bright" panose="02040602050505020304" pitchFamily="18" charset="0"/>
                <a:hlinkClick r:id="rId2"/>
              </a:rPr>
              <a:t>https://doi.org/10.1186/s12955-020-01423-y</a:t>
            </a:r>
            <a:endParaRPr lang="en-US" sz="18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05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Lucida Bright" panose="02040602050505020304" pitchFamily="18" charset="0"/>
              </a:rPr>
              <a:t>Wellbeing: The Five Essential Elements; Rath &amp; Harter, ISBN:  978-59562-040-8</a:t>
            </a:r>
          </a:p>
          <a:p>
            <a:pPr marL="0" indent="0">
              <a:buNone/>
            </a:pPr>
            <a:endParaRPr lang="en-US" sz="105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Lucida Bright" panose="02040602050505020304" pitchFamily="18" charset="0"/>
                <a:hlinkClick r:id="rId3"/>
              </a:rPr>
              <a:t>https://www.fishphilosophy.com/what-is-fish/</a:t>
            </a:r>
            <a:endParaRPr lang="en-US" sz="18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05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Lucida Bright" panose="02040602050505020304" pitchFamily="18" charset="0"/>
                <a:hlinkClick r:id="rId4"/>
              </a:rPr>
              <a:t>https://accelerate.uofuhealth.utah.edu/explore/how-to-practice-three-good-things</a:t>
            </a:r>
            <a:endParaRPr lang="en-US" sz="1800" dirty="0">
              <a:latin typeface="Lucida Bright" panose="020406020505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Lucida Bright" panose="02040602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07A9E8-C625-7328-6456-BF9A4FB20C92}"/>
              </a:ext>
            </a:extLst>
          </p:cNvPr>
          <p:cNvSpPr txBox="1"/>
          <p:nvPr/>
        </p:nvSpPr>
        <p:spPr>
          <a:xfrm>
            <a:off x="5109882" y="508157"/>
            <a:ext cx="30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latin typeface="Lucida Bright" panose="020406020505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05179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381D-EBD2-DD6E-ABD3-10EB67DB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361" y="537882"/>
            <a:ext cx="2949178" cy="605118"/>
          </a:xfrm>
        </p:spPr>
        <p:txBody>
          <a:bodyPr/>
          <a:lstStyle/>
          <a:p>
            <a:pPr algn="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9437A-00E3-1639-3EFC-FC4571737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4" y="2030507"/>
            <a:ext cx="7560049" cy="48736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https://dl.acgme.org/pages/well-being-tools-resources</a:t>
            </a:r>
            <a:endParaRPr lang="en-US" dirty="0"/>
          </a:p>
          <a:p>
            <a:r>
              <a:rPr lang="en-US" dirty="0">
                <a:hlinkClick r:id="rId3"/>
              </a:rPr>
              <a:t>https://gme.wustl.edu/wellness/</a:t>
            </a:r>
            <a:endParaRPr lang="en-US" dirty="0"/>
          </a:p>
          <a:p>
            <a:r>
              <a:rPr lang="en-US" dirty="0"/>
              <a:t>https://www.webmdhealthservices.com/resources/tools-guides/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BBAD9-B165-0B69-FDD9-0B9FD7E99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B687-5FC0-482E-E6EE-BC3C3E4F34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50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</a:t>
            </a: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GME Educational Program Design 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Thursday, September 15,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Back to Basics: Intermediate</a:t>
            </a: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Topics for New Coordinators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September 29,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Sponsoring Institution 2025: 2022 Check-up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October 6,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Site Visit Are Coming!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</a:rPr>
              <a:t>Thursday, October 20,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</a:rPr>
              <a:t>GME Educational Program Design II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Nove</a:t>
            </a: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mber 3,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Lights, Camera…Zoom!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November 17, 2022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4312703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52" y="4939777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ABCs of GMEC: Part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2022: Part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– Program Improvement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ABCs of GMEC: Part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Leveraging RMS Technology for the Medicare Cost Report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Back to Basics – GME for New Coordinators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Digging for Data IV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- Program Improvement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2BAC2-4600-4528-8015-7D2D7D5691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Wellness is a Team 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Cheryl Haynes, BA</a:t>
            </a:r>
          </a:p>
          <a:p>
            <a:r>
              <a:rPr lang="en-US" dirty="0"/>
              <a:t>GME Consultant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0A4BD-C037-D64A-988C-294329A3DB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AF86F-7752-81E3-9C52-2FC8E5936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000" b="0" dirty="0"/>
              <a:t>Partners in Medical Education, Inc. provides comprehensive consulting services to the GME community. 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</a:t>
            </a:r>
            <a:r>
              <a:rPr lang="en-US" sz="2000" b="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000" b="0" dirty="0">
              <a:solidFill>
                <a:srgbClr val="FF0000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Cheryl Haynes, BA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>
                <a:hlinkClick r:id="rId5"/>
              </a:rPr>
              <a:t>Cheryl@PartnersInMedEd.com</a:t>
            </a:r>
            <a:endParaRPr lang="en-US" sz="24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5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EB5A086-9859-467A-B39D-D369A78A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>
                <a:solidFill>
                  <a:schemeClr val="tx1"/>
                </a:solidFill>
                <a:latin typeface="Lucida Bright" charset="0"/>
                <a:ea typeface="ＭＳ Ｐゴシック" charset="-128"/>
              </a:rPr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55914-DB31-4457-A287-395AEB52E06B}"/>
              </a:ext>
            </a:extLst>
          </p:cNvPr>
          <p:cNvSpPr txBox="1"/>
          <p:nvPr/>
        </p:nvSpPr>
        <p:spPr>
          <a:xfrm>
            <a:off x="3717913" y="2177514"/>
            <a:ext cx="490563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Cheryl Haynes, BA</a:t>
            </a:r>
          </a:p>
          <a:p>
            <a:pPr algn="ctr">
              <a:defRPr/>
            </a:pPr>
            <a:r>
              <a:rPr lang="en-US" sz="2400" b="1" dirty="0">
                <a:latin typeface="Lucida Bright" panose="02040602050505020304" pitchFamily="18" charset="77"/>
              </a:rPr>
              <a:t>GME Consultant</a:t>
            </a:r>
          </a:p>
          <a:p>
            <a:pPr algn="ctr">
              <a:defRPr/>
            </a:pPr>
            <a:endParaRPr lang="en-US" sz="1200" b="1" dirty="0">
              <a:latin typeface="+mn-lt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Lucida Bright" panose="02040602050505020304" pitchFamily="18" charset="0"/>
              </a:rPr>
              <a:t>Seasoned Program Coordinator with 18 years experience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Lucida Bright" panose="02040602050505020304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Lucida Bright" panose="02040602050505020304" pitchFamily="18" charset="0"/>
              </a:rPr>
              <a:t>Experienced speaker on well-being topics</a:t>
            </a:r>
            <a:br>
              <a:rPr lang="en-US" sz="1600" b="1" dirty="0">
                <a:latin typeface="Lucida Bright" panose="02040602050505020304" pitchFamily="18" charset="0"/>
              </a:rPr>
            </a:br>
            <a:endParaRPr lang="en-US" sz="1600" b="1" dirty="0">
              <a:latin typeface="Lucida Bright" panose="02040602050505020304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600" b="1" dirty="0">
                <a:latin typeface="Lucida Bright" panose="02040602050505020304" pitchFamily="18" charset="0"/>
              </a:rPr>
              <a:t>Published research on coordinator well-being and job satisfaction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A71493-2005-46B3-B002-B07EDBF75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4"/>
          <a:stretch/>
        </p:blipFill>
        <p:spPr>
          <a:xfrm>
            <a:off x="836773" y="2043230"/>
            <a:ext cx="2555443" cy="31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104441-243C-4196-A507-5D1B98F95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45D49-7DA9-4B7D-95F1-2F957C629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E706B8-D28A-406F-821B-0103C7ACD6CD}"/>
              </a:ext>
            </a:extLst>
          </p:cNvPr>
          <p:cNvSpPr txBox="1"/>
          <p:nvPr/>
        </p:nvSpPr>
        <p:spPr>
          <a:xfrm>
            <a:off x="916709" y="2006799"/>
            <a:ext cx="69184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ucida Bright" panose="02040602050505020304" pitchFamily="18" charset="0"/>
              </a:rPr>
              <a:t>Recognize the impact of team member well-being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Lucida Bright" panose="02040602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ucida Bright" panose="02040602050505020304" pitchFamily="18" charset="0"/>
              </a:rPr>
              <a:t>Understand the elements of well-being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Lucida Bright" panose="02040602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ucida Bright" panose="02040602050505020304" pitchFamily="18" charset="0"/>
              </a:rPr>
              <a:t>Discuss team activities to encourage team well-being</a:t>
            </a:r>
          </a:p>
          <a:p>
            <a:endParaRPr lang="en-US" dirty="0">
              <a:latin typeface="Lucida Bright" panose="02040602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Lucida Bright" panose="02040602050505020304" pitchFamily="18" charset="0"/>
              </a:rPr>
              <a:t>Be inspired to make a positive impact on your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FB04D-2B37-47C2-8418-860E9AC1C6DA}"/>
              </a:ext>
            </a:extLst>
          </p:cNvPr>
          <p:cNvSpPr txBox="1"/>
          <p:nvPr/>
        </p:nvSpPr>
        <p:spPr>
          <a:xfrm>
            <a:off x="2268070" y="394447"/>
            <a:ext cx="4643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ucida Bright" panose="02040602050505020304" pitchFamily="18" charset="0"/>
              </a:rPr>
              <a:t>OBJECTIVES</a:t>
            </a:r>
          </a:p>
        </p:txBody>
      </p:sp>
      <p:pic>
        <p:nvPicPr>
          <p:cNvPr id="10" name="Picture 9" descr="A picture containing wall, person, person, indoor&#10;&#10;Description automatically generated">
            <a:extLst>
              <a:ext uri="{FF2B5EF4-FFF2-40B4-BE49-F238E27FC236}">
                <a16:creationId xmlns:a16="http://schemas.microsoft.com/office/drawing/2014/main" id="{0BFC8026-0096-53A9-4871-86604E4C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30374" y="194552"/>
            <a:ext cx="2813425" cy="15418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C1619E-D37A-7BC3-6151-167B4BC815CB}"/>
              </a:ext>
            </a:extLst>
          </p:cNvPr>
          <p:cNvSpPr txBox="1"/>
          <p:nvPr/>
        </p:nvSpPr>
        <p:spPr>
          <a:xfrm>
            <a:off x="5812276" y="1720838"/>
            <a:ext cx="32052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 tooltip="http://journalistsresource.org/studies/government/health-care/integrated-care-collaborative-mental-health/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d/3.0/"/>
              </a:rPr>
              <a:t>CC BY-ND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8591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5C080-63C3-671B-59B1-89EDFE660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7884318" cy="1036058"/>
          </a:xfrm>
        </p:spPr>
        <p:txBody>
          <a:bodyPr/>
          <a:lstStyle/>
          <a:p>
            <a:pPr algn="r"/>
            <a:r>
              <a:rPr lang="en-US" dirty="0">
                <a:latin typeface="Lucida Bright" panose="02040602050505020304" pitchFamily="18" charset="0"/>
              </a:rPr>
              <a:t>Focus on Well-Being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EE411-29C1-7706-091F-A3FC212CF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9106" y="1896267"/>
            <a:ext cx="8008510" cy="415331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Lucida Bright" panose="02040602050505020304" pitchFamily="18" charset="0"/>
              </a:rPr>
              <a:t>“The ACGME is committed to supporting graduate medical education programs to develop a </a:t>
            </a:r>
            <a:r>
              <a:rPr lang="en-US" sz="2000" b="1" dirty="0">
                <a:latin typeface="Lucida Bright" panose="02040602050505020304" pitchFamily="18" charset="0"/>
              </a:rPr>
              <a:t>Culture of Well-Being</a:t>
            </a:r>
            <a:r>
              <a:rPr lang="en-US" sz="2000" dirty="0">
                <a:latin typeface="Lucida Bright" panose="02040602050505020304" pitchFamily="18" charset="0"/>
              </a:rPr>
              <a:t>, </a:t>
            </a:r>
            <a:r>
              <a:rPr lang="en-US" sz="2000" b="1" dirty="0">
                <a:latin typeface="Lucida Bright" panose="02040602050505020304" pitchFamily="18" charset="0"/>
              </a:rPr>
              <a:t>not just the absence of burnout and depression</a:t>
            </a:r>
            <a:r>
              <a:rPr lang="en-US" sz="2000" dirty="0">
                <a:latin typeface="Lucida Bright" panose="02040602050505020304" pitchFamily="18" charset="0"/>
              </a:rPr>
              <a:t>. The central feature in this culture is the well-being of all members of the health care team, including faculty and staff members, and residents and fellows.”</a:t>
            </a:r>
          </a:p>
          <a:p>
            <a:endParaRPr lang="en-US" sz="2000" dirty="0">
              <a:latin typeface="Lucida Bright" panose="02040602050505020304" pitchFamily="18" charset="0"/>
            </a:endParaRPr>
          </a:p>
          <a:p>
            <a:pPr algn="r"/>
            <a:endParaRPr lang="en-US" sz="2000" dirty="0">
              <a:latin typeface="Lucida Bright" panose="02040602050505020304" pitchFamily="18" charset="0"/>
            </a:endParaRPr>
          </a:p>
          <a:p>
            <a:pPr algn="r"/>
            <a:r>
              <a:rPr lang="en-US" b="1" dirty="0">
                <a:latin typeface="Lucida Bright" panose="02040602050505020304" pitchFamily="18" charset="0"/>
              </a:rPr>
              <a:t>July 1, 2019   ACGME Blog</a:t>
            </a:r>
            <a:r>
              <a:rPr lang="en-US" b="1" baseline="30000" dirty="0">
                <a:latin typeface="Lucida Bright" panose="02040602050505020304" pitchFamily="18" charset="0"/>
              </a:rPr>
              <a:t>1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39465-A817-466F-43B1-42830B39D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86B65-2D5C-C9EF-877E-607EA53EE9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7" name="Picture 6" descr="A group of people sitting in chairs&#10;&#10;Description automatically generated with low confidence">
            <a:extLst>
              <a:ext uri="{FF2B5EF4-FFF2-40B4-BE49-F238E27FC236}">
                <a16:creationId xmlns:a16="http://schemas.microsoft.com/office/drawing/2014/main" id="{71AE0837-B260-5230-42DC-2338E13DF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8745" y="3667329"/>
            <a:ext cx="4908466" cy="2141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BD3F72-FE60-58AF-C628-30877B2B4A2B}"/>
              </a:ext>
            </a:extLst>
          </p:cNvPr>
          <p:cNvSpPr txBox="1"/>
          <p:nvPr/>
        </p:nvSpPr>
        <p:spPr>
          <a:xfrm>
            <a:off x="373653" y="5870481"/>
            <a:ext cx="49084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 tooltip="https://technofaq.org/posts/2020/08/tips-for-developing-effective-healthcare-teams/"/>
              </a:rPr>
              <a:t>This Photo</a:t>
            </a:r>
            <a:r>
              <a:rPr lang="en-US" sz="800" dirty="0"/>
              <a:t> by Unknown Author is licensed under </a:t>
            </a:r>
            <a:r>
              <a:rPr lang="en-US" sz="800" dirty="0">
                <a:hlinkClick r:id="rId4" tooltip="https://creativecommons.org/licenses/by-nc-sa/3.0/"/>
              </a:rPr>
              <a:t>CC BY-SA-NC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4730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1B5A7-36E5-4B88-8E23-D20BDB829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045" y="1779495"/>
            <a:ext cx="7731920" cy="4137212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4000" dirty="0">
                <a:latin typeface="Lucida Bright" panose="02040602050505020304" pitchFamily="18" charset="0"/>
              </a:rPr>
              <a:t>“…combination of feeling good and functioning well…”</a:t>
            </a:r>
            <a:r>
              <a:rPr lang="en-US" sz="4000" baseline="30000" dirty="0">
                <a:latin typeface="Lucida Bright" panose="02040602050505020304" pitchFamily="18" charset="0"/>
              </a:rPr>
              <a:t>2</a:t>
            </a:r>
          </a:p>
          <a:p>
            <a:endParaRPr lang="en-US" sz="2800" baseline="30000" dirty="0">
              <a:latin typeface="Lucida Bright" panose="020406020505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D099C-08CC-46D3-BC0A-17529B21F1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023CD-0816-49AB-B783-C4D4AA1550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80BA4-C7FC-478E-8D88-1A5A961B98A6}"/>
              </a:ext>
            </a:extLst>
          </p:cNvPr>
          <p:cNvSpPr txBox="1"/>
          <p:nvPr/>
        </p:nvSpPr>
        <p:spPr>
          <a:xfrm>
            <a:off x="1972236" y="327292"/>
            <a:ext cx="5674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Lucida Bright" panose="02040602050505020304" pitchFamily="18" charset="0"/>
              </a:rPr>
              <a:t>What is well-being?</a:t>
            </a:r>
          </a:p>
        </p:txBody>
      </p:sp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3BECA6D8-2680-176F-8EE7-0D66D505B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36204" y="3482036"/>
            <a:ext cx="3764603" cy="24752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6A5553-DA33-DA31-08B2-A8CE638BB994}"/>
              </a:ext>
            </a:extLst>
          </p:cNvPr>
          <p:cNvSpPr txBox="1"/>
          <p:nvPr/>
        </p:nvSpPr>
        <p:spPr>
          <a:xfrm>
            <a:off x="5136203" y="5957262"/>
            <a:ext cx="37646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picpedia.org/chalkboard/w/well-being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0627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9F58A-0109-EA0C-23B0-967CE487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7447358" cy="825387"/>
          </a:xfrm>
        </p:spPr>
        <p:txBody>
          <a:bodyPr/>
          <a:lstStyle/>
          <a:p>
            <a:pPr algn="r"/>
            <a:r>
              <a:rPr lang="en-US" dirty="0"/>
              <a:t>Elements of Well-Being</a:t>
            </a:r>
            <a:r>
              <a:rPr lang="en-US" baseline="30000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14856-ADDF-86B1-EC3B-2CF8BF559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130" y="1846730"/>
            <a:ext cx="7602070" cy="4022258"/>
          </a:xfrm>
        </p:spPr>
        <p:txBody>
          <a:bodyPr/>
          <a:lstStyle/>
          <a:p>
            <a:r>
              <a:rPr lang="en-US" sz="2400" b="1" dirty="0">
                <a:latin typeface="Lucida Bright" panose="02040602050505020304" pitchFamily="18" charset="0"/>
              </a:rPr>
              <a:t>Career Well-being </a:t>
            </a:r>
            <a:r>
              <a:rPr lang="en-US" sz="2400" dirty="0">
                <a:latin typeface="Lucida Bright" panose="02040602050505020304" pitchFamily="18" charset="0"/>
              </a:rPr>
              <a:t>– liking what you do, being motivated to work toward your goals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  <a:p>
            <a:r>
              <a:rPr lang="en-US" sz="2400" b="1" dirty="0">
                <a:latin typeface="Lucida Bright" panose="02040602050505020304" pitchFamily="18" charset="0"/>
              </a:rPr>
              <a:t>Social well-being </a:t>
            </a:r>
            <a:r>
              <a:rPr lang="en-US" sz="2400" dirty="0">
                <a:latin typeface="Lucida Bright" panose="02040602050505020304" pitchFamily="18" charset="0"/>
              </a:rPr>
              <a:t>– having supportive relationships and love in your life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  <a:p>
            <a:r>
              <a:rPr lang="en-US" sz="2400" b="1" dirty="0">
                <a:latin typeface="Lucida Bright" panose="02040602050505020304" pitchFamily="18" charset="0"/>
              </a:rPr>
              <a:t>Financial well-being </a:t>
            </a:r>
            <a:r>
              <a:rPr lang="en-US" sz="2400" dirty="0">
                <a:latin typeface="Lucida Bright" panose="02040602050505020304" pitchFamily="18" charset="0"/>
              </a:rPr>
              <a:t>– managing your economic life to reduce stress and  increase security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B10D-5471-E76D-A529-07E760ECC5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45DF-6BDE-1136-DFD7-32A7C45056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09FC8AC5-5564-7490-6017-D6E55CC8E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8977" y="2433534"/>
            <a:ext cx="1478283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12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BA1B4-D3B3-480A-BC91-9D425B4B5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59" y="2152838"/>
            <a:ext cx="8175882" cy="2768786"/>
          </a:xfrm>
        </p:spPr>
        <p:txBody>
          <a:bodyPr/>
          <a:lstStyle/>
          <a:p>
            <a:r>
              <a:rPr lang="en-US" sz="2400" b="1" dirty="0">
                <a:latin typeface="Lucida Bright" panose="02040602050505020304" pitchFamily="18" charset="0"/>
              </a:rPr>
              <a:t>Physical Well-being </a:t>
            </a:r>
            <a:r>
              <a:rPr lang="en-US" sz="2400" dirty="0">
                <a:latin typeface="Lucida Bright" panose="02040602050505020304" pitchFamily="18" charset="0"/>
              </a:rPr>
              <a:t>– having good health and enough energy to get things done</a:t>
            </a:r>
          </a:p>
          <a:p>
            <a:endParaRPr lang="en-US" sz="2400" dirty="0">
              <a:latin typeface="Lucida Bright" panose="02040602050505020304" pitchFamily="18" charset="0"/>
            </a:endParaRPr>
          </a:p>
          <a:p>
            <a:r>
              <a:rPr lang="en-US" sz="2400" b="1" dirty="0">
                <a:latin typeface="Lucida Bright" panose="02040602050505020304" pitchFamily="18" charset="0"/>
              </a:rPr>
              <a:t>Community Well-being </a:t>
            </a:r>
            <a:r>
              <a:rPr lang="en-US" sz="2400" dirty="0">
                <a:latin typeface="Lucida Bright" panose="02040602050505020304" pitchFamily="18" charset="0"/>
              </a:rPr>
              <a:t>– liking where you live, feeling safe and having pride in your community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E9DFE-E7EF-44F0-727F-4CC60DACA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Partners In Medical Education, Inc Copyright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7FF77-CE18-1B67-7634-ED6C3EB8F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4" name="Picture 3" descr="A group of people exercising&#10;&#10;Description automatically generated with medium confidence">
            <a:extLst>
              <a:ext uri="{FF2B5EF4-FFF2-40B4-BE49-F238E27FC236}">
                <a16:creationId xmlns:a16="http://schemas.microsoft.com/office/drawing/2014/main" id="{B75F0770-6E2F-0BFB-E030-D2A692AD3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20097" y="216963"/>
            <a:ext cx="2639844" cy="1760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AF8FE-0511-D411-DC52-8219A8CC59ED}"/>
              </a:ext>
            </a:extLst>
          </p:cNvPr>
          <p:cNvSpPr txBox="1"/>
          <p:nvPr/>
        </p:nvSpPr>
        <p:spPr>
          <a:xfrm>
            <a:off x="5719864" y="1913785"/>
            <a:ext cx="34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scientia.global/professor-kirk-erickson-health-neuroscience-how-and-why-exercise-improves-cognitiv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pic>
        <p:nvPicPr>
          <p:cNvPr id="9" name="Picture 8" descr="Calendar&#10;&#10;Description automatically generated">
            <a:extLst>
              <a:ext uri="{FF2B5EF4-FFF2-40B4-BE49-F238E27FC236}">
                <a16:creationId xmlns:a16="http://schemas.microsoft.com/office/drawing/2014/main" id="{6E2418E1-58B3-44C3-FE99-51019A41F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0936" y="4184528"/>
            <a:ext cx="4902740" cy="17704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E2E9E1-5E6F-CAFE-3168-85A51B1351D7}"/>
              </a:ext>
            </a:extLst>
          </p:cNvPr>
          <p:cNvSpPr txBox="1"/>
          <p:nvPr/>
        </p:nvSpPr>
        <p:spPr>
          <a:xfrm>
            <a:off x="650429" y="5959933"/>
            <a:ext cx="35227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www.thebluediamondgallery.com/wooden-tile/c/community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8353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61FD8-4158-09FE-E563-B1750FE01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30" y="566477"/>
            <a:ext cx="5542464" cy="778229"/>
          </a:xfrm>
        </p:spPr>
        <p:txBody>
          <a:bodyPr/>
          <a:lstStyle/>
          <a:p>
            <a:pPr algn="r"/>
            <a:r>
              <a:rPr lang="en-US" dirty="0">
                <a:latin typeface="Lucida Bright" panose="02040602050505020304" pitchFamily="18" charset="0"/>
              </a:rPr>
              <a:t>What is well-being?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C9F4F-D9F9-18AD-DCCE-9BADF9E2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65" y="2448673"/>
            <a:ext cx="7742004" cy="4873625"/>
          </a:xfrm>
        </p:spPr>
        <p:txBody>
          <a:bodyPr/>
          <a:lstStyle/>
          <a:p>
            <a:r>
              <a:rPr lang="en-US" sz="2800" dirty="0">
                <a:latin typeface="Lucida Bright" panose="02040602050505020304" pitchFamily="18" charset="0"/>
              </a:rPr>
              <a:t>“…the experience of positive emotions such as happiness and contentment as well as the </a:t>
            </a:r>
            <a:r>
              <a:rPr lang="en-US" sz="2800" b="1" dirty="0">
                <a:latin typeface="Lucida Bright" panose="02040602050505020304" pitchFamily="18" charset="0"/>
              </a:rPr>
              <a:t>development of one’s potential</a:t>
            </a:r>
            <a:r>
              <a:rPr lang="en-US" sz="2800" dirty="0">
                <a:latin typeface="Lucida Bright" panose="02040602050505020304" pitchFamily="18" charset="0"/>
              </a:rPr>
              <a:t>, having some control over one’s life, having </a:t>
            </a:r>
            <a:r>
              <a:rPr lang="en-US" sz="2800" b="1" dirty="0">
                <a:latin typeface="Lucida Bright" panose="02040602050505020304" pitchFamily="18" charset="0"/>
              </a:rPr>
              <a:t>a sense of purpose</a:t>
            </a:r>
            <a:r>
              <a:rPr lang="en-US" sz="2800" dirty="0">
                <a:latin typeface="Lucida Bright" panose="02040602050505020304" pitchFamily="18" charset="0"/>
              </a:rPr>
              <a:t>, and </a:t>
            </a:r>
            <a:r>
              <a:rPr lang="en-US" sz="2800" b="1" dirty="0">
                <a:latin typeface="Lucida Bright" panose="02040602050505020304" pitchFamily="18" charset="0"/>
              </a:rPr>
              <a:t>experiencing positive relationships</a:t>
            </a:r>
            <a:r>
              <a:rPr lang="en-US" sz="2800" dirty="0">
                <a:latin typeface="Lucida Bright" panose="02040602050505020304" pitchFamily="18" charset="0"/>
              </a:rPr>
              <a:t>.”</a:t>
            </a:r>
            <a:r>
              <a:rPr lang="en-US" sz="2400" baseline="30000" dirty="0">
                <a:latin typeface="Lucida Bright" panose="02040602050505020304" pitchFamily="18" charset="0"/>
              </a:rPr>
              <a:t>2</a:t>
            </a:r>
            <a:endParaRPr lang="en-US" sz="2800" baseline="30000" dirty="0"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52B4C-D076-CF3B-F638-857733B9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0BAF4-99CF-4F4B-0753-EB654DAFC6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869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1114</TotalTime>
  <Words>1236</Words>
  <Application>Microsoft Office PowerPoint</Application>
  <PresentationFormat>On-screen Show (4:3)</PresentationFormat>
  <Paragraphs>273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Courier New</vt:lpstr>
      <vt:lpstr>Lucida Bright</vt:lpstr>
      <vt:lpstr>Wingdings</vt:lpstr>
      <vt:lpstr>PME-2016</vt:lpstr>
      <vt:lpstr>Custom Design</vt:lpstr>
      <vt:lpstr>Please Note…</vt:lpstr>
      <vt:lpstr>Wellness is a Team Sport</vt:lpstr>
      <vt:lpstr>Introducing Your Presenter…</vt:lpstr>
      <vt:lpstr>PowerPoint Presentation</vt:lpstr>
      <vt:lpstr>Focus on Well-Being</vt:lpstr>
      <vt:lpstr>PowerPoint Presentation</vt:lpstr>
      <vt:lpstr>Elements of Well-Being3</vt:lpstr>
      <vt:lpstr>PowerPoint Presentation</vt:lpstr>
      <vt:lpstr>What is well-being?</vt:lpstr>
      <vt:lpstr>Wellness Assessments</vt:lpstr>
      <vt:lpstr>Impact of Resident Well-Being Activities</vt:lpstr>
      <vt:lpstr>PowerPoint Presentation</vt:lpstr>
      <vt:lpstr>Develop a Culture of Team Well-Being </vt:lpstr>
      <vt:lpstr>Team Culture Ideas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BJ Schwartz</cp:lastModifiedBy>
  <cp:revision>25</cp:revision>
  <dcterms:created xsi:type="dcterms:W3CDTF">2016-03-20T11:36:31Z</dcterms:created>
  <dcterms:modified xsi:type="dcterms:W3CDTF">2022-08-13T18:38:26Z</dcterms:modified>
</cp:coreProperties>
</file>