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6"/>
  </p:notesMasterIdLst>
  <p:sldIdLst>
    <p:sldId id="256" r:id="rId2"/>
    <p:sldId id="302" r:id="rId3"/>
    <p:sldId id="257" r:id="rId4"/>
    <p:sldId id="258" r:id="rId5"/>
    <p:sldId id="259" r:id="rId6"/>
    <p:sldId id="260" r:id="rId7"/>
    <p:sldId id="261" r:id="rId8"/>
    <p:sldId id="264" r:id="rId9"/>
    <p:sldId id="263" r:id="rId10"/>
    <p:sldId id="265" r:id="rId11"/>
    <p:sldId id="266" r:id="rId12"/>
    <p:sldId id="295" r:id="rId13"/>
    <p:sldId id="267" r:id="rId14"/>
    <p:sldId id="268" r:id="rId15"/>
    <p:sldId id="269" r:id="rId16"/>
    <p:sldId id="296" r:id="rId17"/>
    <p:sldId id="278" r:id="rId18"/>
    <p:sldId id="297" r:id="rId19"/>
    <p:sldId id="270" r:id="rId20"/>
    <p:sldId id="271" r:id="rId21"/>
    <p:sldId id="272" r:id="rId22"/>
    <p:sldId id="274" r:id="rId23"/>
    <p:sldId id="299" r:id="rId24"/>
    <p:sldId id="275" r:id="rId25"/>
    <p:sldId id="298" r:id="rId26"/>
    <p:sldId id="276" r:id="rId27"/>
    <p:sldId id="277" r:id="rId28"/>
    <p:sldId id="300" r:id="rId29"/>
    <p:sldId id="301" r:id="rId30"/>
    <p:sldId id="279" r:id="rId31"/>
    <p:sldId id="280" r:id="rId32"/>
    <p:sldId id="281" r:id="rId33"/>
    <p:sldId id="285" r:id="rId34"/>
    <p:sldId id="286" r:id="rId35"/>
    <p:sldId id="287" r:id="rId36"/>
    <p:sldId id="288" r:id="rId37"/>
    <p:sldId id="289" r:id="rId38"/>
    <p:sldId id="290" r:id="rId39"/>
    <p:sldId id="291" r:id="rId40"/>
    <p:sldId id="292" r:id="rId41"/>
    <p:sldId id="293" r:id="rId42"/>
    <p:sldId id="294" r:id="rId43"/>
    <p:sldId id="303" r:id="rId44"/>
    <p:sldId id="304" r:id="rId45"/>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p:restoredTop sz="94619"/>
  </p:normalViewPr>
  <p:slideViewPr>
    <p:cSldViewPr snapToGrid="0" snapToObjects="1">
      <p:cViewPr varScale="1">
        <p:scale>
          <a:sx n="121" d="100"/>
          <a:sy n="121" d="100"/>
        </p:scale>
        <p:origin x="968" y="17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5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5/18/17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a:p>
        </p:txBody>
      </p:sp>
    </p:spTree>
    <p:extLst>
      <p:ext uri="{BB962C8B-B14F-4D97-AF65-F5344CB8AC3E}">
        <p14:creationId xmlns:p14="http://schemas.microsoft.com/office/powerpoint/2010/main" val="39021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2016</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Presented by Partners in Medical Education, Inc. 2016</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a:t>Presented by Partners in Medical Education, Inc. 2016</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0" Type="http://schemas.openxmlformats.org/officeDocument/2006/relationships/hyperlink" Target="http://www.partnersinmeded.com/"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tori@partnersinmeded.com" TargetMode="External"/><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 they Do Up There in the GME Office?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59" y="4518063"/>
            <a:ext cx="7278687"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483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600" dirty="0"/>
              <a:t>Residency and fellowship programs accredited by the ACGME must function under the ultimate authority and oversight of one sponsoring institution. I.A.1. </a:t>
            </a:r>
          </a:p>
        </p:txBody>
      </p:sp>
      <p:sp>
        <p:nvSpPr>
          <p:cNvPr id="3" name="Title 2"/>
          <p:cNvSpPr>
            <a:spLocks noGrp="1"/>
          </p:cNvSpPr>
          <p:nvPr>
            <p:ph type="title"/>
          </p:nvPr>
        </p:nvSpPr>
        <p:spPr/>
        <p:txBody>
          <a:bodyPr>
            <a:normAutofit/>
          </a:bodyPr>
          <a:lstStyle/>
          <a:p>
            <a:r>
              <a:rPr lang="en-US" dirty="0"/>
              <a:t>Sponsoring Institution</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2382911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a:t>Used to be:</a:t>
            </a:r>
          </a:p>
          <a:p>
            <a:pPr lvl="1"/>
            <a:r>
              <a:rPr lang="en-US" sz="3200" dirty="0"/>
              <a:t>Participating sites</a:t>
            </a:r>
          </a:p>
          <a:p>
            <a:pPr lvl="1"/>
            <a:r>
              <a:rPr lang="en-US" sz="3200" dirty="0"/>
              <a:t>Away elective institutions</a:t>
            </a:r>
          </a:p>
          <a:p>
            <a:pPr marL="457200" lvl="1" indent="0">
              <a:buNone/>
            </a:pPr>
            <a:endParaRPr lang="en-US" dirty="0"/>
          </a:p>
        </p:txBody>
      </p:sp>
      <p:sp>
        <p:nvSpPr>
          <p:cNvPr id="3" name="Title 2"/>
          <p:cNvSpPr>
            <a:spLocks noGrp="1"/>
          </p:cNvSpPr>
          <p:nvPr>
            <p:ph type="title"/>
          </p:nvPr>
        </p:nvSpPr>
        <p:spPr/>
        <p:txBody>
          <a:bodyPr/>
          <a:lstStyle/>
          <a:p>
            <a:r>
              <a:rPr lang="en-US" dirty="0"/>
              <a:t>Sponsoring Institution Cont.</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941" y="3506587"/>
            <a:ext cx="2200275" cy="2419350"/>
          </a:xfrm>
          <a:prstGeom prst="rect">
            <a:avLst/>
          </a:prstGeom>
        </p:spPr>
      </p:pic>
    </p:spTree>
    <p:extLst>
      <p:ext uri="{BB962C8B-B14F-4D97-AF65-F5344CB8AC3E}">
        <p14:creationId xmlns:p14="http://schemas.microsoft.com/office/powerpoint/2010/main" val="1774089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a:t>The new sponsoring institutions:</a:t>
            </a:r>
          </a:p>
          <a:p>
            <a:pPr lvl="1"/>
            <a:r>
              <a:rPr lang="en-US" sz="2800" dirty="0"/>
              <a:t>Large Health Systems</a:t>
            </a:r>
          </a:p>
          <a:p>
            <a:pPr lvl="1"/>
            <a:r>
              <a:rPr lang="en-US" sz="2800" dirty="0"/>
              <a:t>Several GME offices</a:t>
            </a:r>
          </a:p>
          <a:p>
            <a:pPr lvl="1"/>
            <a:r>
              <a:rPr lang="en-US" sz="2800" dirty="0"/>
              <a:t>Conform </a:t>
            </a:r>
          </a:p>
          <a:p>
            <a:pPr lvl="1"/>
            <a:r>
              <a:rPr lang="en-US" sz="2800" dirty="0"/>
              <a:t>Acquire</a:t>
            </a:r>
          </a:p>
          <a:p>
            <a:pPr lvl="1"/>
            <a:r>
              <a:rPr lang="en-US" sz="2800" dirty="0"/>
              <a:t>New!!</a:t>
            </a:r>
          </a:p>
          <a:p>
            <a:endParaRPr lang="en-US" dirty="0"/>
          </a:p>
        </p:txBody>
      </p:sp>
      <p:sp>
        <p:nvSpPr>
          <p:cNvPr id="3" name="Title 2"/>
          <p:cNvSpPr>
            <a:spLocks noGrp="1"/>
          </p:cNvSpPr>
          <p:nvPr>
            <p:ph type="title"/>
          </p:nvPr>
        </p:nvSpPr>
        <p:spPr/>
        <p:txBody>
          <a:bodyPr/>
          <a:lstStyle/>
          <a:p>
            <a:r>
              <a:rPr lang="en-US" dirty="0"/>
              <a:t>Sponsoring Institution Cont.</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685" y="3843615"/>
            <a:ext cx="3714750" cy="1514475"/>
          </a:xfrm>
          <a:prstGeom prst="rect">
            <a:avLst/>
          </a:prstGeom>
        </p:spPr>
      </p:pic>
    </p:spTree>
    <p:extLst>
      <p:ext uri="{BB962C8B-B14F-4D97-AF65-F5344CB8AC3E}">
        <p14:creationId xmlns:p14="http://schemas.microsoft.com/office/powerpoint/2010/main" val="112028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Voting Members</a:t>
            </a:r>
          </a:p>
          <a:p>
            <a:pPr lvl="1"/>
            <a:r>
              <a:rPr lang="en-US" dirty="0"/>
              <a:t>DIO</a:t>
            </a:r>
          </a:p>
          <a:p>
            <a:pPr lvl="1"/>
            <a:r>
              <a:rPr lang="en-US" dirty="0"/>
              <a:t>Representative sample of Program Directors</a:t>
            </a:r>
          </a:p>
          <a:p>
            <a:pPr lvl="1"/>
            <a:r>
              <a:rPr lang="en-US" dirty="0"/>
              <a:t>Minimum of 2 peer-selected residents/fellows </a:t>
            </a:r>
          </a:p>
          <a:p>
            <a:pPr lvl="1"/>
            <a:r>
              <a:rPr lang="en-US" dirty="0"/>
              <a:t>Quality Improvement or Patient Safety Officer or designee</a:t>
            </a:r>
          </a:p>
        </p:txBody>
      </p:sp>
      <p:sp>
        <p:nvSpPr>
          <p:cNvPr id="3" name="Title 2"/>
          <p:cNvSpPr>
            <a:spLocks noGrp="1"/>
          </p:cNvSpPr>
          <p:nvPr>
            <p:ph type="title"/>
          </p:nvPr>
        </p:nvSpPr>
        <p:spPr/>
        <p:txBody>
          <a:bodyPr/>
          <a:lstStyle/>
          <a:p>
            <a:r>
              <a:rPr lang="en-US" dirty="0"/>
              <a:t>GMEC…Not Just a Meeting </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736" y="4509856"/>
            <a:ext cx="3231827" cy="1544623"/>
          </a:xfrm>
          <a:prstGeom prst="rect">
            <a:avLst/>
          </a:prstGeom>
        </p:spPr>
      </p:pic>
    </p:spTree>
    <p:extLst>
      <p:ext uri="{BB962C8B-B14F-4D97-AF65-F5344CB8AC3E}">
        <p14:creationId xmlns:p14="http://schemas.microsoft.com/office/powerpoint/2010/main" val="242744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Oversight of:</a:t>
            </a:r>
          </a:p>
          <a:p>
            <a:pPr lvl="1"/>
            <a:r>
              <a:rPr lang="en-US" dirty="0"/>
              <a:t>Accreditation status</a:t>
            </a:r>
          </a:p>
          <a:p>
            <a:pPr lvl="1"/>
            <a:r>
              <a:rPr lang="en-US" dirty="0"/>
              <a:t>Quality of the learning and working environment</a:t>
            </a:r>
          </a:p>
          <a:p>
            <a:pPr lvl="1"/>
            <a:r>
              <a:rPr lang="en-US" dirty="0"/>
              <a:t>Programs annual evaluations and improvement activities</a:t>
            </a:r>
          </a:p>
          <a:p>
            <a:pPr lvl="1"/>
            <a:r>
              <a:rPr lang="en-US" dirty="0"/>
              <a:t>Reductions and closures of programs</a:t>
            </a:r>
          </a:p>
          <a:p>
            <a:pPr lvl="1"/>
            <a:endParaRPr lang="en-US" dirty="0"/>
          </a:p>
        </p:txBody>
      </p:sp>
      <p:sp>
        <p:nvSpPr>
          <p:cNvPr id="3" name="Title 2"/>
          <p:cNvSpPr>
            <a:spLocks noGrp="1"/>
          </p:cNvSpPr>
          <p:nvPr>
            <p:ph type="title"/>
          </p:nvPr>
        </p:nvSpPr>
        <p:spPr/>
        <p:txBody>
          <a:bodyPr/>
          <a:lstStyle/>
          <a:p>
            <a:r>
              <a:rPr lang="en-US" dirty="0"/>
              <a:t>GMEC 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238" y="3961897"/>
            <a:ext cx="2266950" cy="2343150"/>
          </a:xfrm>
          <a:prstGeom prst="rect">
            <a:avLst/>
          </a:prstGeom>
        </p:spPr>
      </p:pic>
    </p:spTree>
    <p:extLst>
      <p:ext uri="{BB962C8B-B14F-4D97-AF65-F5344CB8AC3E}">
        <p14:creationId xmlns:p14="http://schemas.microsoft.com/office/powerpoint/2010/main" val="170004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Review and approval of:</a:t>
            </a:r>
          </a:p>
          <a:p>
            <a:pPr lvl="1"/>
            <a:r>
              <a:rPr lang="en-US" dirty="0"/>
              <a:t>GME policies and procedures</a:t>
            </a:r>
          </a:p>
          <a:p>
            <a:pPr lvl="1"/>
            <a:r>
              <a:rPr lang="en-US" dirty="0"/>
              <a:t>Resident/Fellow stipends</a:t>
            </a:r>
          </a:p>
          <a:p>
            <a:pPr lvl="1"/>
            <a:r>
              <a:rPr lang="en-US" dirty="0"/>
              <a:t>New program applications</a:t>
            </a:r>
          </a:p>
          <a:p>
            <a:pPr lvl="1"/>
            <a:r>
              <a:rPr lang="en-US" dirty="0"/>
              <a:t>Change in complement requests</a:t>
            </a:r>
          </a:p>
          <a:p>
            <a:pPr lvl="1"/>
            <a:r>
              <a:rPr lang="en-US" dirty="0"/>
              <a:t>New program Director appointments</a:t>
            </a:r>
          </a:p>
          <a:p>
            <a:endParaRPr lang="en-US" dirty="0"/>
          </a:p>
        </p:txBody>
      </p:sp>
      <p:sp>
        <p:nvSpPr>
          <p:cNvPr id="3" name="Title 2"/>
          <p:cNvSpPr>
            <a:spLocks noGrp="1"/>
          </p:cNvSpPr>
          <p:nvPr>
            <p:ph type="title"/>
          </p:nvPr>
        </p:nvSpPr>
        <p:spPr/>
        <p:txBody>
          <a:bodyPr/>
          <a:lstStyle/>
          <a:p>
            <a:r>
              <a:rPr lang="en-US" dirty="0"/>
              <a:t>GMEC Requirements Cont.</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212" y="4225569"/>
            <a:ext cx="2173225" cy="2079478"/>
          </a:xfrm>
          <a:prstGeom prst="rect">
            <a:avLst/>
          </a:prstGeom>
        </p:spPr>
      </p:pic>
    </p:spTree>
    <p:extLst>
      <p:ext uri="{BB962C8B-B14F-4D97-AF65-F5344CB8AC3E}">
        <p14:creationId xmlns:p14="http://schemas.microsoft.com/office/powerpoint/2010/main" val="3229089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Additionally review</a:t>
            </a:r>
          </a:p>
          <a:p>
            <a:pPr lvl="1"/>
            <a:r>
              <a:rPr lang="en-US" dirty="0"/>
              <a:t>CLER reports</a:t>
            </a:r>
          </a:p>
          <a:p>
            <a:pPr lvl="1"/>
            <a:r>
              <a:rPr lang="en-US" dirty="0"/>
              <a:t>Duty hours exception requests</a:t>
            </a:r>
          </a:p>
          <a:p>
            <a:pPr lvl="1"/>
            <a:r>
              <a:rPr lang="en-US" dirty="0"/>
              <a:t>Appeal presentations</a:t>
            </a:r>
          </a:p>
          <a:p>
            <a:pPr lvl="1"/>
            <a:r>
              <a:rPr lang="en-US" dirty="0"/>
              <a:t>Annual Institutional Review</a:t>
            </a:r>
          </a:p>
          <a:p>
            <a:endParaRPr lang="en-US" dirty="0"/>
          </a:p>
        </p:txBody>
      </p:sp>
      <p:sp>
        <p:nvSpPr>
          <p:cNvPr id="3" name="Title 2"/>
          <p:cNvSpPr>
            <a:spLocks noGrp="1"/>
          </p:cNvSpPr>
          <p:nvPr>
            <p:ph type="title"/>
          </p:nvPr>
        </p:nvSpPr>
        <p:spPr/>
        <p:txBody>
          <a:bodyPr/>
          <a:lstStyle/>
          <a:p>
            <a:r>
              <a:rPr lang="en-US" dirty="0"/>
              <a:t>GMEC Requirements Cont.</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4242925"/>
            <a:ext cx="2857500" cy="1781175"/>
          </a:xfrm>
          <a:prstGeom prst="rect">
            <a:avLst/>
          </a:prstGeom>
        </p:spPr>
      </p:pic>
    </p:spTree>
    <p:extLst>
      <p:ext uri="{BB962C8B-B14F-4D97-AF65-F5344CB8AC3E}">
        <p14:creationId xmlns:p14="http://schemas.microsoft.com/office/powerpoint/2010/main" val="1926174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Raise concerns with out fear</a:t>
            </a:r>
          </a:p>
          <a:p>
            <a:r>
              <a:rPr lang="en-US" dirty="0"/>
              <a:t>Patient Safety</a:t>
            </a:r>
          </a:p>
          <a:p>
            <a:r>
              <a:rPr lang="en-US" dirty="0"/>
              <a:t>Quality Improvement</a:t>
            </a:r>
          </a:p>
          <a:p>
            <a:r>
              <a:rPr lang="en-US" dirty="0"/>
              <a:t>Transitions in Care</a:t>
            </a:r>
          </a:p>
        </p:txBody>
      </p:sp>
      <p:sp>
        <p:nvSpPr>
          <p:cNvPr id="3" name="Title 2"/>
          <p:cNvSpPr>
            <a:spLocks noGrp="1"/>
          </p:cNvSpPr>
          <p:nvPr>
            <p:ph type="title"/>
          </p:nvPr>
        </p:nvSpPr>
        <p:spPr/>
        <p:txBody>
          <a:bodyPr/>
          <a:lstStyle/>
          <a:p>
            <a:r>
              <a:rPr lang="en-US" dirty="0"/>
              <a:t>“Other” Institutional 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047" y="3063377"/>
            <a:ext cx="2857500" cy="1714500"/>
          </a:xfrm>
          <a:prstGeom prst="rect">
            <a:avLst/>
          </a:prstGeom>
        </p:spPr>
      </p:pic>
    </p:spTree>
    <p:extLst>
      <p:ext uri="{BB962C8B-B14F-4D97-AF65-F5344CB8AC3E}">
        <p14:creationId xmlns:p14="http://schemas.microsoft.com/office/powerpoint/2010/main" val="3632853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Supervision</a:t>
            </a:r>
          </a:p>
          <a:p>
            <a:r>
              <a:rPr lang="en-US" dirty="0"/>
              <a:t>Duty Hours</a:t>
            </a:r>
          </a:p>
          <a:p>
            <a:r>
              <a:rPr lang="en-US" dirty="0"/>
              <a:t>Professionalism</a:t>
            </a:r>
          </a:p>
          <a:p>
            <a:r>
              <a:rPr lang="en-US" dirty="0"/>
              <a:t>Interview packets</a:t>
            </a:r>
          </a:p>
          <a:p>
            <a:endParaRPr lang="en-US" dirty="0"/>
          </a:p>
        </p:txBody>
      </p:sp>
      <p:sp>
        <p:nvSpPr>
          <p:cNvPr id="3" name="Title 2"/>
          <p:cNvSpPr>
            <a:spLocks noGrp="1"/>
          </p:cNvSpPr>
          <p:nvPr>
            <p:ph type="title"/>
          </p:nvPr>
        </p:nvSpPr>
        <p:spPr/>
        <p:txBody>
          <a:bodyPr/>
          <a:lstStyle/>
          <a:p>
            <a:r>
              <a:rPr lang="en-US" dirty="0"/>
              <a:t>“Other” Institutional 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429" y="3777449"/>
            <a:ext cx="2857500" cy="2286000"/>
          </a:xfrm>
          <a:prstGeom prst="rect">
            <a:avLst/>
          </a:prstGeom>
        </p:spPr>
      </p:pic>
    </p:spTree>
    <p:extLst>
      <p:ext uri="{BB962C8B-B14F-4D97-AF65-F5344CB8AC3E}">
        <p14:creationId xmlns:p14="http://schemas.microsoft.com/office/powerpoint/2010/main" val="2497433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800" dirty="0"/>
              <a:t>Sure, that’s just 2 pieces of cake…</a:t>
            </a:r>
          </a:p>
          <a:p>
            <a:pPr marL="0" indent="0" algn="ctr">
              <a:buNone/>
            </a:pPr>
            <a:r>
              <a:rPr lang="en-US" sz="4800" dirty="0"/>
              <a:t> as long as its baked by the GME office!</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pic>
        <p:nvPicPr>
          <p:cNvPr id="7" name="Picture 6"/>
          <p:cNvPicPr>
            <a:picLocks noChangeAspect="1"/>
          </p:cNvPicPr>
          <p:nvPr/>
        </p:nvPicPr>
        <p:blipFill>
          <a:blip r:embed="rId2"/>
          <a:stretch>
            <a:fillRect/>
          </a:stretch>
        </p:blipFill>
        <p:spPr>
          <a:xfrm>
            <a:off x="0" y="4226012"/>
            <a:ext cx="3465209" cy="1788754"/>
          </a:xfrm>
          <a:prstGeom prst="rect">
            <a:avLst/>
          </a:prstGeom>
        </p:spPr>
      </p:pic>
      <p:pic>
        <p:nvPicPr>
          <p:cNvPr id="9" name="Picture 8"/>
          <p:cNvPicPr>
            <a:picLocks noChangeAspect="1"/>
          </p:cNvPicPr>
          <p:nvPr/>
        </p:nvPicPr>
        <p:blipFill>
          <a:blip r:embed="rId2"/>
          <a:stretch>
            <a:fillRect/>
          </a:stretch>
        </p:blipFill>
        <p:spPr>
          <a:xfrm>
            <a:off x="5754045" y="4226012"/>
            <a:ext cx="3465209" cy="1788754"/>
          </a:xfrm>
          <a:prstGeom prst="rect">
            <a:avLst/>
          </a:prstGeom>
        </p:spPr>
      </p:pic>
    </p:spTree>
    <p:extLst>
      <p:ext uri="{BB962C8B-B14F-4D97-AF65-F5344CB8AC3E}">
        <p14:creationId xmlns:p14="http://schemas.microsoft.com/office/powerpoint/2010/main" val="154556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158" y="1076271"/>
            <a:ext cx="4593344" cy="5097310"/>
          </a:xfrm>
        </p:spPr>
        <p:txBody>
          <a:bodyPr>
            <a:normAutofit fontScale="92500" lnSpcReduction="10000"/>
          </a:bodyPr>
          <a:lstStyle/>
          <a:p>
            <a:pPr marL="0" indent="0" algn="ctr">
              <a:buNone/>
            </a:pPr>
            <a:r>
              <a:rPr lang="en-US" b="1" dirty="0"/>
              <a:t>Amy Lefkovic, </a:t>
            </a:r>
            <a:r>
              <a:rPr lang="en-US" b="1" dirty="0" smtClean="0"/>
              <a:t>MHA</a:t>
            </a:r>
          </a:p>
          <a:p>
            <a:pPr marL="0" indent="0">
              <a:buNone/>
            </a:pPr>
            <a:endParaRPr lang="en-US" b="1" dirty="0"/>
          </a:p>
          <a:p>
            <a:r>
              <a:rPr lang="en-US" sz="1900" dirty="0" smtClean="0"/>
              <a:t>Received </a:t>
            </a:r>
            <a:r>
              <a:rPr lang="en-US" sz="1900" dirty="0"/>
              <a:t>her Bachelors Degree in Health Information Management from Kean University</a:t>
            </a:r>
          </a:p>
          <a:p>
            <a:r>
              <a:rPr lang="en-US" sz="1900" dirty="0"/>
              <a:t>Began her career in Graduate Medical Education (GME) at Hospital for Special Surgery as the Radiology Fellowship Program Coordinator</a:t>
            </a:r>
          </a:p>
          <a:p>
            <a:r>
              <a:rPr lang="en-US" sz="1900" dirty="0"/>
              <a:t>Received her Masters degree in Healthcare Administration from Seton Hall University</a:t>
            </a:r>
          </a:p>
          <a:p>
            <a:r>
              <a:rPr lang="en-US" sz="1900" dirty="0"/>
              <a:t>Continued her career in GME at Lutheran Medical Center as the OB/GYN Residency Coordinator</a:t>
            </a:r>
          </a:p>
          <a:p>
            <a:r>
              <a:rPr lang="en-US" sz="1900" dirty="0"/>
              <a:t>Is currently the Manager of GME and Academic Affairs at Staten Island University Hospital</a:t>
            </a:r>
          </a:p>
          <a:p>
            <a:endParaRPr lang="en-US" dirty="0"/>
          </a:p>
        </p:txBody>
      </p:sp>
      <p:sp>
        <p:nvSpPr>
          <p:cNvPr id="3" name="Title 2"/>
          <p:cNvSpPr>
            <a:spLocks noGrp="1"/>
          </p:cNvSpPr>
          <p:nvPr>
            <p:ph type="title"/>
          </p:nvPr>
        </p:nvSpPr>
        <p:spPr/>
        <p:txBody>
          <a:bodyPr/>
          <a:lstStyle/>
          <a:p>
            <a:r>
              <a:rPr lang="en-US" dirty="0"/>
              <a:t>Introducing Your </a:t>
            </a:r>
            <a:r>
              <a:rPr lang="en-US" dirty="0" smtClean="0"/>
              <a:t>Presenter</a:t>
            </a:r>
            <a:r>
              <a:rPr lang="en-US" dirty="0"/>
              <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56022" y="1659831"/>
            <a:ext cx="2703470" cy="3498608"/>
          </a:xfrm>
          <a:prstGeom prst="rect">
            <a:avLst/>
          </a:prstGeom>
        </p:spPr>
      </p:pic>
    </p:spTree>
    <p:extLst>
      <p:ext uri="{BB962C8B-B14F-4D97-AF65-F5344CB8AC3E}">
        <p14:creationId xmlns:p14="http://schemas.microsoft.com/office/powerpoint/2010/main" val="517108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GMEC (this time I mean the meeting) agenda</a:t>
            </a:r>
          </a:p>
          <a:p>
            <a:r>
              <a:rPr lang="en-US" dirty="0"/>
              <a:t>Accreditation letters</a:t>
            </a:r>
          </a:p>
          <a:p>
            <a:r>
              <a:rPr lang="en-US" dirty="0"/>
              <a:t>ACGME resident/fellow and faculty survey review</a:t>
            </a:r>
          </a:p>
          <a:p>
            <a:r>
              <a:rPr lang="en-US" dirty="0"/>
              <a:t>Annual Program Evaluations</a:t>
            </a:r>
          </a:p>
          <a:p>
            <a:pPr lvl="1"/>
            <a:r>
              <a:rPr lang="en-US" dirty="0"/>
              <a:t>Annual Report Card</a:t>
            </a:r>
          </a:p>
        </p:txBody>
      </p:sp>
      <p:sp>
        <p:nvSpPr>
          <p:cNvPr id="3" name="Title 2"/>
          <p:cNvSpPr>
            <a:spLocks noGrp="1"/>
          </p:cNvSpPr>
          <p:nvPr>
            <p:ph type="title"/>
          </p:nvPr>
        </p:nvSpPr>
        <p:spPr/>
        <p:txBody>
          <a:bodyPr/>
          <a:lstStyle/>
          <a:p>
            <a:r>
              <a:rPr lang="en-US" dirty="0"/>
              <a:t>GME Office Role</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666" y="4024958"/>
            <a:ext cx="3222040" cy="1804342"/>
          </a:xfrm>
          <a:prstGeom prst="rect">
            <a:avLst/>
          </a:prstGeom>
        </p:spPr>
      </p:pic>
    </p:spTree>
    <p:extLst>
      <p:ext uri="{BB962C8B-B14F-4D97-AF65-F5344CB8AC3E}">
        <p14:creationId xmlns:p14="http://schemas.microsoft.com/office/powerpoint/2010/main" val="3278879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Creation of forms</a:t>
            </a:r>
          </a:p>
          <a:p>
            <a:pPr lvl="1"/>
            <a:r>
              <a:rPr lang="en-US" dirty="0"/>
              <a:t>New Program Director</a:t>
            </a:r>
          </a:p>
          <a:p>
            <a:pPr lvl="1"/>
            <a:r>
              <a:rPr lang="en-US" dirty="0"/>
              <a:t>Complement Increase</a:t>
            </a:r>
          </a:p>
          <a:p>
            <a:r>
              <a:rPr lang="en-US" dirty="0"/>
              <a:t>SUMMARIZE</a:t>
            </a:r>
          </a:p>
          <a:p>
            <a:r>
              <a:rPr lang="en-US" dirty="0"/>
              <a:t>POLICIES AND PROCEDURES</a:t>
            </a:r>
          </a:p>
          <a:p>
            <a:pPr lvl="1"/>
            <a:r>
              <a:rPr lang="en-US" dirty="0"/>
              <a:t>Not just an ACGME Institutional Requirement! </a:t>
            </a:r>
          </a:p>
          <a:p>
            <a:pPr marL="0" indent="0">
              <a:buNone/>
            </a:pPr>
            <a:endParaRPr lang="en-US" dirty="0"/>
          </a:p>
        </p:txBody>
      </p:sp>
      <p:sp>
        <p:nvSpPr>
          <p:cNvPr id="3" name="Title 2"/>
          <p:cNvSpPr>
            <a:spLocks noGrp="1"/>
          </p:cNvSpPr>
          <p:nvPr>
            <p:ph type="title"/>
          </p:nvPr>
        </p:nvSpPr>
        <p:spPr/>
        <p:txBody>
          <a:bodyPr/>
          <a:lstStyle/>
          <a:p>
            <a:r>
              <a:rPr lang="en-US" dirty="0"/>
              <a:t>GME Office Cont.</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233" y="909247"/>
            <a:ext cx="2686050" cy="2571750"/>
          </a:xfrm>
          <a:prstGeom prst="rect">
            <a:avLst/>
          </a:prstGeom>
        </p:spPr>
      </p:pic>
    </p:spTree>
    <p:extLst>
      <p:ext uri="{BB962C8B-B14F-4D97-AF65-F5344CB8AC3E}">
        <p14:creationId xmlns:p14="http://schemas.microsoft.com/office/powerpoint/2010/main" val="1805173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ACGME required </a:t>
            </a:r>
          </a:p>
          <a:p>
            <a:pPr lvl="1"/>
            <a:r>
              <a:rPr lang="en-US" dirty="0"/>
              <a:t>Recruitment and appointment</a:t>
            </a:r>
          </a:p>
          <a:p>
            <a:pPr lvl="1"/>
            <a:r>
              <a:rPr lang="en-US" dirty="0"/>
              <a:t>Promotion, appointment renewal and dismissal</a:t>
            </a:r>
          </a:p>
          <a:p>
            <a:pPr lvl="1"/>
            <a:r>
              <a:rPr lang="en-US" dirty="0"/>
              <a:t>Grievance</a:t>
            </a:r>
          </a:p>
          <a:p>
            <a:pPr lvl="1"/>
            <a:r>
              <a:rPr lang="en-US" dirty="0"/>
              <a:t>Vacation and leave of absence</a:t>
            </a:r>
          </a:p>
          <a:p>
            <a:pPr lvl="1"/>
            <a:r>
              <a:rPr lang="en-US" dirty="0"/>
              <a:t>Supervision</a:t>
            </a:r>
          </a:p>
          <a:p>
            <a:pPr lvl="1"/>
            <a:r>
              <a:rPr lang="en-US" dirty="0"/>
              <a:t>Duty hours/moonlighting </a:t>
            </a:r>
          </a:p>
          <a:p>
            <a:pPr lvl="1"/>
            <a:r>
              <a:rPr lang="en-US" dirty="0"/>
              <a:t>Vendor integrations</a:t>
            </a:r>
          </a:p>
          <a:p>
            <a:pPr lvl="1"/>
            <a:r>
              <a:rPr lang="en-US" dirty="0"/>
              <a:t>Non-competition</a:t>
            </a:r>
          </a:p>
          <a:p>
            <a:pPr lvl="1"/>
            <a:r>
              <a:rPr lang="en-US" dirty="0"/>
              <a:t>Disasters</a:t>
            </a:r>
          </a:p>
          <a:p>
            <a:pPr lvl="1"/>
            <a:r>
              <a:rPr lang="en-US" dirty="0"/>
              <a:t>Closures and reductions</a:t>
            </a:r>
          </a:p>
        </p:txBody>
      </p:sp>
      <p:sp>
        <p:nvSpPr>
          <p:cNvPr id="3" name="Title 2"/>
          <p:cNvSpPr>
            <a:spLocks noGrp="1"/>
          </p:cNvSpPr>
          <p:nvPr>
            <p:ph type="title"/>
          </p:nvPr>
        </p:nvSpPr>
        <p:spPr/>
        <p:txBody>
          <a:bodyPr/>
          <a:lstStyle/>
          <a:p>
            <a:r>
              <a:rPr lang="en-US" dirty="0"/>
              <a:t>Policies and Procedures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spTree>
    <p:extLst>
      <p:ext uri="{BB962C8B-B14F-4D97-AF65-F5344CB8AC3E}">
        <p14:creationId xmlns:p14="http://schemas.microsoft.com/office/powerpoint/2010/main" val="1342597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800" dirty="0"/>
              <a:t>Policies and procedures can be your best friends!!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3957510"/>
            <a:ext cx="3171825" cy="1781175"/>
          </a:xfrm>
          <a:prstGeom prst="rect">
            <a:avLst/>
          </a:prstGeom>
        </p:spPr>
      </p:pic>
    </p:spTree>
    <p:extLst>
      <p:ext uri="{BB962C8B-B14F-4D97-AF65-F5344CB8AC3E}">
        <p14:creationId xmlns:p14="http://schemas.microsoft.com/office/powerpoint/2010/main" val="2908190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Transitions in care</a:t>
            </a:r>
          </a:p>
          <a:p>
            <a:r>
              <a:rPr lang="en-US" dirty="0"/>
              <a:t>Physician impairment</a:t>
            </a:r>
          </a:p>
          <a:p>
            <a:r>
              <a:rPr lang="en-US" dirty="0"/>
              <a:t>Visas</a:t>
            </a:r>
          </a:p>
          <a:p>
            <a:r>
              <a:rPr lang="en-US" dirty="0"/>
              <a:t>Record retention</a:t>
            </a:r>
          </a:p>
          <a:p>
            <a:r>
              <a:rPr lang="en-US" dirty="0"/>
              <a:t>Program reviews</a:t>
            </a:r>
          </a:p>
        </p:txBody>
      </p:sp>
      <p:sp>
        <p:nvSpPr>
          <p:cNvPr id="3" name="Title 2"/>
          <p:cNvSpPr>
            <a:spLocks noGrp="1"/>
          </p:cNvSpPr>
          <p:nvPr>
            <p:ph type="title"/>
          </p:nvPr>
        </p:nvSpPr>
        <p:spPr/>
        <p:txBody>
          <a:bodyPr/>
          <a:lstStyle/>
          <a:p>
            <a:r>
              <a:rPr lang="en-US" dirty="0"/>
              <a:t>Additional Policies and Procedures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538" y="3496519"/>
            <a:ext cx="3744712" cy="2259310"/>
          </a:xfrm>
          <a:prstGeom prst="rect">
            <a:avLst/>
          </a:prstGeom>
        </p:spPr>
      </p:pic>
    </p:spTree>
    <p:extLst>
      <p:ext uri="{BB962C8B-B14F-4D97-AF65-F5344CB8AC3E}">
        <p14:creationId xmlns:p14="http://schemas.microsoft.com/office/powerpoint/2010/main" val="3074104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USMLE</a:t>
            </a:r>
          </a:p>
          <a:p>
            <a:r>
              <a:rPr lang="en-US" dirty="0"/>
              <a:t>Fatigue management</a:t>
            </a:r>
          </a:p>
          <a:p>
            <a:r>
              <a:rPr lang="en-US" dirty="0"/>
              <a:t>Back up coverage</a:t>
            </a:r>
          </a:p>
          <a:p>
            <a:r>
              <a:rPr lang="en-US" dirty="0"/>
              <a:t>Remediation and probation</a:t>
            </a:r>
          </a:p>
          <a:p>
            <a:r>
              <a:rPr lang="en-US" dirty="0"/>
              <a:t>Professionalism</a:t>
            </a:r>
          </a:p>
          <a:p>
            <a:endParaRPr lang="en-US" dirty="0"/>
          </a:p>
        </p:txBody>
      </p:sp>
      <p:sp>
        <p:nvSpPr>
          <p:cNvPr id="3" name="Title 2"/>
          <p:cNvSpPr>
            <a:spLocks noGrp="1"/>
          </p:cNvSpPr>
          <p:nvPr>
            <p:ph type="title"/>
          </p:nvPr>
        </p:nvSpPr>
        <p:spPr/>
        <p:txBody>
          <a:bodyPr/>
          <a:lstStyle/>
          <a:p>
            <a:r>
              <a:rPr lang="en-US" dirty="0"/>
              <a:t>Additional Policies and Procedures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75" y="2994549"/>
            <a:ext cx="2505075" cy="2857500"/>
          </a:xfrm>
          <a:prstGeom prst="rect">
            <a:avLst/>
          </a:prstGeom>
        </p:spPr>
      </p:pic>
    </p:spTree>
    <p:extLst>
      <p:ext uri="{BB962C8B-B14F-4D97-AF65-F5344CB8AC3E}">
        <p14:creationId xmlns:p14="http://schemas.microsoft.com/office/powerpoint/2010/main" val="3099927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Resident/Fellow responsibilities</a:t>
            </a:r>
          </a:p>
          <a:p>
            <a:r>
              <a:rPr lang="en-US" dirty="0"/>
              <a:t>Protected educational time</a:t>
            </a:r>
          </a:p>
          <a:p>
            <a:r>
              <a:rPr lang="en-US" dirty="0"/>
              <a:t>House Staff Association</a:t>
            </a:r>
          </a:p>
          <a:p>
            <a:r>
              <a:rPr lang="en-US" dirty="0"/>
              <a:t>Licensure</a:t>
            </a:r>
          </a:p>
          <a:p>
            <a:r>
              <a:rPr lang="en-US" dirty="0"/>
              <a:t>Away electives</a:t>
            </a:r>
          </a:p>
          <a:p>
            <a:endParaRPr lang="en-US" dirty="0"/>
          </a:p>
        </p:txBody>
      </p:sp>
      <p:sp>
        <p:nvSpPr>
          <p:cNvPr id="3" name="Title 2"/>
          <p:cNvSpPr>
            <a:spLocks noGrp="1"/>
          </p:cNvSpPr>
          <p:nvPr>
            <p:ph type="title"/>
          </p:nvPr>
        </p:nvSpPr>
        <p:spPr/>
        <p:txBody>
          <a:bodyPr/>
          <a:lstStyle/>
          <a:p>
            <a:r>
              <a:rPr lang="en-US" dirty="0"/>
              <a:t>Additional Policies and Procedures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7155" y="2547891"/>
            <a:ext cx="2244773" cy="3086563"/>
          </a:xfrm>
          <a:prstGeom prst="rect">
            <a:avLst/>
          </a:prstGeom>
        </p:spPr>
      </p:pic>
    </p:spTree>
    <p:extLst>
      <p:ext uri="{BB962C8B-B14F-4D97-AF65-F5344CB8AC3E}">
        <p14:creationId xmlns:p14="http://schemas.microsoft.com/office/powerpoint/2010/main" val="2713968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Academic Affairs overview</a:t>
            </a:r>
          </a:p>
          <a:p>
            <a:r>
              <a:rPr lang="en-US" dirty="0"/>
              <a:t>Medicare/Medicaid tracking</a:t>
            </a:r>
          </a:p>
          <a:p>
            <a:r>
              <a:rPr lang="en-US" dirty="0"/>
              <a:t>Conference travel expenses</a:t>
            </a:r>
          </a:p>
          <a:p>
            <a:endParaRPr lang="en-US" dirty="0"/>
          </a:p>
          <a:p>
            <a:pPr marL="0" indent="0" algn="ctr">
              <a:buNone/>
            </a:pPr>
            <a:r>
              <a:rPr lang="en-US" sz="3600" dirty="0"/>
              <a:t>Be as in depth as possible!</a:t>
            </a:r>
          </a:p>
          <a:p>
            <a:pPr marL="0" indent="0">
              <a:buNone/>
            </a:pPr>
            <a:endParaRPr lang="en-US" dirty="0"/>
          </a:p>
        </p:txBody>
      </p:sp>
      <p:sp>
        <p:nvSpPr>
          <p:cNvPr id="3" name="Title 2"/>
          <p:cNvSpPr>
            <a:spLocks noGrp="1"/>
          </p:cNvSpPr>
          <p:nvPr>
            <p:ph type="title"/>
          </p:nvPr>
        </p:nvSpPr>
        <p:spPr/>
        <p:txBody>
          <a:bodyPr/>
          <a:lstStyle/>
          <a:p>
            <a:r>
              <a:rPr lang="en-US" dirty="0"/>
              <a:t>Additional Policies and Procedures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4300538"/>
            <a:ext cx="2971800" cy="1876425"/>
          </a:xfrm>
          <a:prstGeom prst="rect">
            <a:avLst/>
          </a:prstGeom>
        </p:spPr>
      </p:pic>
    </p:spTree>
    <p:extLst>
      <p:ext uri="{BB962C8B-B14F-4D97-AF65-F5344CB8AC3E}">
        <p14:creationId xmlns:p14="http://schemas.microsoft.com/office/powerpoint/2010/main" val="2556850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rgbClr val="00B050"/>
                </a:solidFill>
              </a:rPr>
              <a:t>Transitions in care</a:t>
            </a:r>
          </a:p>
          <a:p>
            <a:pPr lvl="1"/>
            <a:r>
              <a:rPr lang="en-US" dirty="0"/>
              <a:t>Outlined, supervised, credentialed</a:t>
            </a:r>
          </a:p>
          <a:p>
            <a:pPr marL="0" indent="0">
              <a:buNone/>
            </a:pPr>
            <a:r>
              <a:rPr lang="en-US" dirty="0">
                <a:solidFill>
                  <a:srgbClr val="00B050"/>
                </a:solidFill>
              </a:rPr>
              <a:t>Physician impairment</a:t>
            </a:r>
          </a:p>
          <a:p>
            <a:pPr lvl="1"/>
            <a:r>
              <a:rPr lang="en-US" dirty="0"/>
              <a:t>Mental health protocol – who can I speak with confidentially?</a:t>
            </a:r>
          </a:p>
          <a:p>
            <a:pPr marL="0"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a:t>Dive a Little Deeper</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933" y="3825906"/>
            <a:ext cx="2857500" cy="1905000"/>
          </a:xfrm>
          <a:prstGeom prst="rect">
            <a:avLst/>
          </a:prstGeom>
        </p:spPr>
      </p:pic>
    </p:spTree>
    <p:extLst>
      <p:ext uri="{BB962C8B-B14F-4D97-AF65-F5344CB8AC3E}">
        <p14:creationId xmlns:p14="http://schemas.microsoft.com/office/powerpoint/2010/main" val="1192220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rgbClr val="00B050"/>
                </a:solidFill>
              </a:rPr>
              <a:t>Program reviews</a:t>
            </a:r>
          </a:p>
          <a:p>
            <a:pPr lvl="1"/>
            <a:r>
              <a:rPr lang="en-US" dirty="0"/>
              <a:t>Special/focused review</a:t>
            </a:r>
          </a:p>
          <a:p>
            <a:pPr lvl="1"/>
            <a:r>
              <a:rPr lang="en-US" dirty="0"/>
              <a:t>APE</a:t>
            </a:r>
          </a:p>
          <a:p>
            <a:pPr lvl="1"/>
            <a:r>
              <a:rPr lang="en-US" dirty="0"/>
              <a:t>ACGME resident and faculty surveys</a:t>
            </a:r>
          </a:p>
          <a:p>
            <a:pPr marL="457200" lvl="1" indent="0">
              <a:buNone/>
            </a:pPr>
            <a:endParaRPr lang="en-US" dirty="0"/>
          </a:p>
          <a:p>
            <a:pPr marL="0" indent="0">
              <a:buNone/>
            </a:pPr>
            <a:r>
              <a:rPr lang="en-US" dirty="0">
                <a:solidFill>
                  <a:srgbClr val="00B050"/>
                </a:solidFill>
              </a:rPr>
              <a:t>Resident/Fellow away elective</a:t>
            </a:r>
          </a:p>
          <a:p>
            <a:pPr lvl="1"/>
            <a:r>
              <a:rPr lang="en-US" dirty="0"/>
              <a:t>Visa restrictions</a:t>
            </a:r>
          </a:p>
          <a:p>
            <a:pPr lvl="1"/>
            <a:r>
              <a:rPr lang="en-US" dirty="0"/>
              <a:t>Cost report tracking</a:t>
            </a:r>
          </a:p>
          <a:p>
            <a:pPr lvl="1"/>
            <a:r>
              <a:rPr lang="en-US" dirty="0"/>
              <a:t>All on same page!</a:t>
            </a:r>
          </a:p>
          <a:p>
            <a:endParaRPr lang="en-US" dirty="0"/>
          </a:p>
        </p:txBody>
      </p:sp>
      <p:sp>
        <p:nvSpPr>
          <p:cNvPr id="3" name="Title 2"/>
          <p:cNvSpPr>
            <a:spLocks noGrp="1"/>
          </p:cNvSpPr>
          <p:nvPr>
            <p:ph type="title"/>
          </p:nvPr>
        </p:nvSpPr>
        <p:spPr/>
        <p:txBody>
          <a:bodyPr/>
          <a:lstStyle/>
          <a:p>
            <a:r>
              <a:rPr lang="en-US" dirty="0"/>
              <a:t>Dive a Little Deeper</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661384"/>
            <a:ext cx="2381250" cy="2333625"/>
          </a:xfrm>
          <a:prstGeom prst="rect">
            <a:avLst/>
          </a:prstGeom>
        </p:spPr>
      </p:pic>
    </p:spTree>
    <p:extLst>
      <p:ext uri="{BB962C8B-B14F-4D97-AF65-F5344CB8AC3E}">
        <p14:creationId xmlns:p14="http://schemas.microsoft.com/office/powerpoint/2010/main" val="114272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review the requirements set forth for the institution as well as the GME office</a:t>
            </a:r>
          </a:p>
          <a:p>
            <a:endParaRPr lang="en-US" dirty="0"/>
          </a:p>
          <a:p>
            <a:r>
              <a:rPr lang="en-US" dirty="0"/>
              <a:t>To explore current processes in place to meet these requirements</a:t>
            </a:r>
          </a:p>
          <a:p>
            <a:endParaRPr lang="en-US" dirty="0"/>
          </a:p>
          <a:p>
            <a:r>
              <a:rPr lang="en-US" dirty="0"/>
              <a:t>To identify what can be done throughout the year to prepare for these requirements</a:t>
            </a:r>
          </a:p>
        </p:txBody>
      </p:sp>
      <p:sp>
        <p:nvSpPr>
          <p:cNvPr id="2" name="Title 1"/>
          <p:cNvSpPr>
            <a:spLocks noGrp="1"/>
          </p:cNvSpPr>
          <p:nvPr>
            <p:ph type="title"/>
          </p:nvPr>
        </p:nvSpPr>
        <p:spPr/>
        <p:txBody>
          <a:bodyPr/>
          <a:lstStyle/>
          <a:p>
            <a:r>
              <a:rPr lang="en-US" dirty="0"/>
              <a:t>Goals and Objectives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3722" y="4878376"/>
            <a:ext cx="3016091" cy="1464615"/>
          </a:xfrm>
          <a:prstGeom prst="rect">
            <a:avLst/>
          </a:prstGeom>
        </p:spPr>
      </p:pic>
    </p:spTree>
    <p:extLst>
      <p:ext uri="{BB962C8B-B14F-4D97-AF65-F5344CB8AC3E}">
        <p14:creationId xmlns:p14="http://schemas.microsoft.com/office/powerpoint/2010/main" val="74546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Professionalism</a:t>
            </a:r>
          </a:p>
          <a:p>
            <a:r>
              <a:rPr lang="en-US" dirty="0"/>
              <a:t>Wellness</a:t>
            </a:r>
          </a:p>
          <a:p>
            <a:r>
              <a:rPr lang="en-US" dirty="0"/>
              <a:t>Resident Quality Care Collaborative Council </a:t>
            </a:r>
          </a:p>
          <a:p>
            <a:r>
              <a:rPr lang="en-US" dirty="0"/>
              <a:t>House Staff Association </a:t>
            </a:r>
          </a:p>
        </p:txBody>
      </p:sp>
      <p:sp>
        <p:nvSpPr>
          <p:cNvPr id="3" name="Title 2"/>
          <p:cNvSpPr>
            <a:spLocks noGrp="1"/>
          </p:cNvSpPr>
          <p:nvPr>
            <p:ph type="title"/>
          </p:nvPr>
        </p:nvSpPr>
        <p:spPr/>
        <p:txBody>
          <a:bodyPr/>
          <a:lstStyle/>
          <a:p>
            <a:r>
              <a:rPr lang="en-US" dirty="0"/>
              <a:t>Subcommittees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3804035"/>
            <a:ext cx="2914650" cy="1895475"/>
          </a:xfrm>
          <a:prstGeom prst="rect">
            <a:avLst/>
          </a:prstGeom>
        </p:spPr>
      </p:pic>
    </p:spTree>
    <p:extLst>
      <p:ext uri="{BB962C8B-B14F-4D97-AF65-F5344CB8AC3E}">
        <p14:creationId xmlns:p14="http://schemas.microsoft.com/office/powerpoint/2010/main" val="846536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Minutes</a:t>
            </a:r>
          </a:p>
          <a:p>
            <a:r>
              <a:rPr lang="en-US" dirty="0"/>
              <a:t>Agenda</a:t>
            </a:r>
          </a:p>
          <a:p>
            <a:r>
              <a:rPr lang="en-US" dirty="0"/>
              <a:t>Space availability </a:t>
            </a:r>
          </a:p>
          <a:p>
            <a:r>
              <a:rPr lang="en-US" dirty="0"/>
              <a:t>Invited guests</a:t>
            </a:r>
          </a:p>
          <a:p>
            <a:r>
              <a:rPr lang="en-US" dirty="0"/>
              <a:t>Ideas</a:t>
            </a:r>
          </a:p>
        </p:txBody>
      </p:sp>
      <p:sp>
        <p:nvSpPr>
          <p:cNvPr id="3" name="Title 2"/>
          <p:cNvSpPr>
            <a:spLocks noGrp="1"/>
          </p:cNvSpPr>
          <p:nvPr>
            <p:ph type="title"/>
          </p:nvPr>
        </p:nvSpPr>
        <p:spPr/>
        <p:txBody>
          <a:bodyPr/>
          <a:lstStyle/>
          <a:p>
            <a:r>
              <a:rPr lang="en-US" dirty="0"/>
              <a:t>GME Office &amp; Subcommittees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042" y="1828197"/>
            <a:ext cx="2466975" cy="2295525"/>
          </a:xfrm>
          <a:prstGeom prst="rect">
            <a:avLst/>
          </a:prstGeom>
        </p:spPr>
      </p:pic>
    </p:spTree>
    <p:extLst>
      <p:ext uri="{BB962C8B-B14F-4D97-AF65-F5344CB8AC3E}">
        <p14:creationId xmlns:p14="http://schemas.microsoft.com/office/powerpoint/2010/main" val="1823416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000" dirty="0"/>
              <a:t>ACGME Common Program Requirements…</a:t>
            </a:r>
          </a:p>
          <a:p>
            <a:pPr marL="0" indent="0" algn="ctr">
              <a:buNone/>
            </a:pPr>
            <a:r>
              <a:rPr lang="en-US" sz="4000" dirty="0"/>
              <a:t>not just for the programs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416" y="3671888"/>
            <a:ext cx="2200275" cy="2505075"/>
          </a:xfrm>
          <a:prstGeom prst="rect">
            <a:avLst/>
          </a:prstGeom>
        </p:spPr>
      </p:pic>
    </p:spTree>
    <p:extLst>
      <p:ext uri="{BB962C8B-B14F-4D97-AF65-F5344CB8AC3E}">
        <p14:creationId xmlns:p14="http://schemas.microsoft.com/office/powerpoint/2010/main" val="316692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000" dirty="0"/>
              <a:t>ACGME requirements are met, all done…..</a:t>
            </a:r>
          </a:p>
          <a:p>
            <a:pPr algn="ctr"/>
            <a:endParaRPr lang="en-US" sz="4000" dirty="0"/>
          </a:p>
          <a:p>
            <a:pPr marL="0" indent="0" algn="ctr">
              <a:buNone/>
            </a:pPr>
            <a:r>
              <a:rPr lang="en-US" sz="4000" dirty="0"/>
              <a:t>But wait, there is much more!!!</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779" y="4448842"/>
            <a:ext cx="2472199" cy="1856203"/>
          </a:xfrm>
          <a:prstGeom prst="rect">
            <a:avLst/>
          </a:prstGeom>
        </p:spPr>
      </p:pic>
    </p:spTree>
    <p:extLst>
      <p:ext uri="{BB962C8B-B14F-4D97-AF65-F5344CB8AC3E}">
        <p14:creationId xmlns:p14="http://schemas.microsoft.com/office/powerpoint/2010/main" val="460101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Clinical policies and procedures</a:t>
            </a:r>
          </a:p>
          <a:p>
            <a:r>
              <a:rPr lang="en-US" dirty="0"/>
              <a:t>Employee Health Services</a:t>
            </a:r>
          </a:p>
          <a:p>
            <a:r>
              <a:rPr lang="en-US" dirty="0"/>
              <a:t>Onboarding </a:t>
            </a:r>
          </a:p>
          <a:p>
            <a:pPr lvl="1"/>
            <a:r>
              <a:rPr lang="en-US" dirty="0"/>
              <a:t>Credentials</a:t>
            </a:r>
          </a:p>
          <a:p>
            <a:pPr lvl="1"/>
            <a:r>
              <a:rPr lang="en-US" dirty="0"/>
              <a:t>Certificates</a:t>
            </a:r>
          </a:p>
          <a:p>
            <a:pPr lvl="1"/>
            <a:r>
              <a:rPr lang="en-US" dirty="0"/>
              <a:t>EMR training</a:t>
            </a:r>
          </a:p>
          <a:p>
            <a:pPr lvl="1"/>
            <a:r>
              <a:rPr lang="en-US" dirty="0"/>
              <a:t>Culture of Care</a:t>
            </a:r>
          </a:p>
          <a:p>
            <a:pPr lvl="1"/>
            <a:r>
              <a:rPr lang="en-US" dirty="0"/>
              <a:t>Team </a:t>
            </a:r>
            <a:r>
              <a:rPr lang="en-US" dirty="0" err="1"/>
              <a:t>Stepps</a:t>
            </a:r>
            <a:endParaRPr lang="en-US" dirty="0"/>
          </a:p>
          <a:p>
            <a:pPr marL="457200" lvl="1" indent="0">
              <a:buNone/>
            </a:pPr>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a:t>Institutional 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3021135"/>
            <a:ext cx="3457575" cy="2466975"/>
          </a:xfrm>
          <a:prstGeom prst="rect">
            <a:avLst/>
          </a:prstGeom>
        </p:spPr>
      </p:pic>
    </p:spTree>
    <p:extLst>
      <p:ext uri="{BB962C8B-B14F-4D97-AF65-F5344CB8AC3E}">
        <p14:creationId xmlns:p14="http://schemas.microsoft.com/office/powerpoint/2010/main" val="1181805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Human Resources Policies and Procedures </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Institutional Requirements Cont.</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64" y="2601157"/>
            <a:ext cx="3012767" cy="3012767"/>
          </a:xfrm>
          <a:prstGeom prst="rect">
            <a:avLst/>
          </a:prstGeom>
        </p:spPr>
      </p:pic>
    </p:spTree>
    <p:extLst>
      <p:ext uri="{BB962C8B-B14F-4D97-AF65-F5344CB8AC3E}">
        <p14:creationId xmlns:p14="http://schemas.microsoft.com/office/powerpoint/2010/main" val="717937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 aware of the rules and regulations</a:t>
            </a:r>
          </a:p>
          <a:p>
            <a:r>
              <a:rPr lang="en-US" dirty="0"/>
              <a:t>Up to date on information</a:t>
            </a:r>
          </a:p>
          <a:p>
            <a:r>
              <a:rPr lang="en-US" dirty="0"/>
              <a:t>Process requests</a:t>
            </a:r>
          </a:p>
          <a:p>
            <a:r>
              <a:rPr lang="en-US" dirty="0"/>
              <a:t>Follow up on expirations</a:t>
            </a:r>
          </a:p>
          <a:p>
            <a:endParaRPr lang="en-US" dirty="0"/>
          </a:p>
        </p:txBody>
      </p:sp>
      <p:sp>
        <p:nvSpPr>
          <p:cNvPr id="3" name="Title 2"/>
          <p:cNvSpPr>
            <a:spLocks noGrp="1"/>
          </p:cNvSpPr>
          <p:nvPr>
            <p:ph type="title"/>
          </p:nvPr>
        </p:nvSpPr>
        <p:spPr/>
        <p:txBody>
          <a:bodyPr/>
          <a:lstStyle/>
          <a:p>
            <a:r>
              <a:rPr lang="en-US" dirty="0"/>
              <a:t>Visa Requirements	</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79" y="4105275"/>
            <a:ext cx="4191000" cy="1352550"/>
          </a:xfrm>
          <a:prstGeom prst="rect">
            <a:avLst/>
          </a:prstGeom>
        </p:spPr>
      </p:pic>
    </p:spTree>
    <p:extLst>
      <p:ext uri="{BB962C8B-B14F-4D97-AF65-F5344CB8AC3E}">
        <p14:creationId xmlns:p14="http://schemas.microsoft.com/office/powerpoint/2010/main" val="1065037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Aware of the requirements</a:t>
            </a:r>
          </a:p>
          <a:p>
            <a:r>
              <a:rPr lang="en-US" dirty="0"/>
              <a:t>Train Program Directors and Coordinators to be aware of the requirements</a:t>
            </a:r>
          </a:p>
          <a:p>
            <a:r>
              <a:rPr lang="en-US" dirty="0"/>
              <a:t>Conduct quarterly audits</a:t>
            </a:r>
          </a:p>
          <a:p>
            <a:r>
              <a:rPr lang="en-US" dirty="0"/>
              <a:t>Maintain system </a:t>
            </a:r>
          </a:p>
          <a:p>
            <a:endParaRPr lang="en-US" dirty="0"/>
          </a:p>
          <a:p>
            <a:pPr marL="0" indent="0" algn="ctr">
              <a:buNone/>
            </a:pPr>
            <a:r>
              <a:rPr lang="en-US" dirty="0"/>
              <a:t>I think there is a policy for that!!</a:t>
            </a:r>
          </a:p>
          <a:p>
            <a:endParaRPr lang="en-US" dirty="0"/>
          </a:p>
        </p:txBody>
      </p:sp>
      <p:sp>
        <p:nvSpPr>
          <p:cNvPr id="3" name="Title 2"/>
          <p:cNvSpPr>
            <a:spLocks noGrp="1"/>
          </p:cNvSpPr>
          <p:nvPr>
            <p:ph type="title"/>
          </p:nvPr>
        </p:nvSpPr>
        <p:spPr/>
        <p:txBody>
          <a:bodyPr/>
          <a:lstStyle/>
          <a:p>
            <a:r>
              <a:rPr lang="en-US" dirty="0"/>
              <a:t>Medicare/Medicaid Funding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37</a:t>
            </a:fld>
            <a:endParaRPr lang="en-US" altLang="en-US" dirty="0"/>
          </a:p>
        </p:txBody>
      </p:sp>
    </p:spTree>
    <p:extLst>
      <p:ext uri="{BB962C8B-B14F-4D97-AF65-F5344CB8AC3E}">
        <p14:creationId xmlns:p14="http://schemas.microsoft.com/office/powerpoint/2010/main" val="4119682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Track away electives and conference attendance</a:t>
            </a:r>
          </a:p>
          <a:p>
            <a:r>
              <a:rPr lang="en-US" dirty="0"/>
              <a:t>Attest all is accurate</a:t>
            </a:r>
          </a:p>
          <a:p>
            <a:r>
              <a:rPr lang="en-US" dirty="0"/>
              <a:t>Provide information to auditors as requested</a:t>
            </a:r>
          </a:p>
          <a:p>
            <a:pPr marL="0" indent="0">
              <a:buNone/>
            </a:pPr>
            <a:endParaRPr lang="en-US" dirty="0"/>
          </a:p>
        </p:txBody>
      </p:sp>
      <p:sp>
        <p:nvSpPr>
          <p:cNvPr id="3" name="Title 2"/>
          <p:cNvSpPr>
            <a:spLocks noGrp="1"/>
          </p:cNvSpPr>
          <p:nvPr>
            <p:ph type="title"/>
          </p:nvPr>
        </p:nvSpPr>
        <p:spPr/>
        <p:txBody>
          <a:bodyPr/>
          <a:lstStyle/>
          <a:p>
            <a:r>
              <a:rPr lang="en-US" dirty="0"/>
              <a:t>Medicare/Medicaid Funding Cont.</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38</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643822"/>
            <a:ext cx="2743200" cy="2038350"/>
          </a:xfrm>
          <a:prstGeom prst="rect">
            <a:avLst/>
          </a:prstGeom>
        </p:spPr>
      </p:pic>
    </p:spTree>
    <p:extLst>
      <p:ext uri="{BB962C8B-B14F-4D97-AF65-F5344CB8AC3E}">
        <p14:creationId xmlns:p14="http://schemas.microsoft.com/office/powerpoint/2010/main" val="2078073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Duty hours regulations</a:t>
            </a:r>
          </a:p>
          <a:p>
            <a:r>
              <a:rPr lang="en-US" dirty="0"/>
              <a:t>Yearly off-site questionnaire</a:t>
            </a:r>
          </a:p>
          <a:p>
            <a:r>
              <a:rPr lang="en-US" dirty="0"/>
              <a:t>Unannounced site visits</a:t>
            </a:r>
          </a:p>
          <a:p>
            <a:pPr lvl="1"/>
            <a:r>
              <a:rPr lang="en-US" dirty="0"/>
              <a:t>Interview residents</a:t>
            </a:r>
          </a:p>
          <a:p>
            <a:pPr lvl="1"/>
            <a:r>
              <a:rPr lang="en-US" dirty="0"/>
              <a:t>Policy review</a:t>
            </a:r>
          </a:p>
          <a:p>
            <a:pPr lvl="1"/>
            <a:r>
              <a:rPr lang="en-US" dirty="0"/>
              <a:t>Chart review</a:t>
            </a:r>
          </a:p>
          <a:p>
            <a:pPr lvl="1"/>
            <a:r>
              <a:rPr lang="en-US" dirty="0"/>
              <a:t>Week long visit </a:t>
            </a:r>
          </a:p>
          <a:p>
            <a:endParaRPr lang="en-US" dirty="0"/>
          </a:p>
        </p:txBody>
      </p:sp>
      <p:sp>
        <p:nvSpPr>
          <p:cNvPr id="3" name="Title 2"/>
          <p:cNvSpPr>
            <a:spLocks noGrp="1"/>
          </p:cNvSpPr>
          <p:nvPr>
            <p:ph type="title"/>
          </p:nvPr>
        </p:nvSpPr>
        <p:spPr/>
        <p:txBody>
          <a:bodyPr/>
          <a:lstStyle/>
          <a:p>
            <a:r>
              <a:rPr lang="en-US" dirty="0"/>
              <a:t>IPRO </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39</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163" y="2158661"/>
            <a:ext cx="2857500" cy="2114550"/>
          </a:xfrm>
          <a:prstGeom prst="rect">
            <a:avLst/>
          </a:prstGeom>
        </p:spPr>
      </p:pic>
    </p:spTree>
    <p:extLst>
      <p:ext uri="{BB962C8B-B14F-4D97-AF65-F5344CB8AC3E}">
        <p14:creationId xmlns:p14="http://schemas.microsoft.com/office/powerpoint/2010/main" val="3536247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ACGME Institutional Requirements</a:t>
            </a:r>
          </a:p>
          <a:p>
            <a:r>
              <a:rPr lang="en-US" dirty="0"/>
              <a:t>ACGME Common Program Requirements</a:t>
            </a:r>
          </a:p>
          <a:p>
            <a:r>
              <a:rPr lang="en-US" dirty="0"/>
              <a:t>Institutional requirements</a:t>
            </a:r>
          </a:p>
          <a:p>
            <a:pPr lvl="1"/>
            <a:r>
              <a:rPr lang="en-US" dirty="0"/>
              <a:t>Human Resources</a:t>
            </a:r>
          </a:p>
          <a:p>
            <a:pPr lvl="1"/>
            <a:r>
              <a:rPr lang="en-US" dirty="0"/>
              <a:t>Policies and Procedures…not so fast!</a:t>
            </a:r>
          </a:p>
          <a:p>
            <a:r>
              <a:rPr lang="en-US" dirty="0"/>
              <a:t>Visa requirements</a:t>
            </a:r>
          </a:p>
          <a:p>
            <a:r>
              <a:rPr lang="en-US" dirty="0"/>
              <a:t>Medicare/Medicaid requirements </a:t>
            </a:r>
          </a:p>
          <a:p>
            <a:r>
              <a:rPr lang="en-US" dirty="0"/>
              <a:t>IPRO</a:t>
            </a:r>
          </a:p>
          <a:p>
            <a:pPr marL="0" indent="0">
              <a:buNone/>
            </a:pPr>
            <a:endParaRPr lang="en-US" dirty="0"/>
          </a:p>
        </p:txBody>
      </p:sp>
      <p:sp>
        <p:nvSpPr>
          <p:cNvPr id="3" name="Title 2"/>
          <p:cNvSpPr>
            <a:spLocks noGrp="1"/>
          </p:cNvSpPr>
          <p:nvPr>
            <p:ph type="title"/>
          </p:nvPr>
        </p:nvSpPr>
        <p:spPr/>
        <p:txBody>
          <a:bodyPr/>
          <a:lstStyle/>
          <a:p>
            <a:r>
              <a:rPr lang="en-US" dirty="0"/>
              <a:t>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206" y="4722920"/>
            <a:ext cx="2319533" cy="1328460"/>
          </a:xfrm>
          <a:prstGeom prst="rect">
            <a:avLst/>
          </a:prstGeom>
        </p:spPr>
      </p:pic>
    </p:spTree>
    <p:extLst>
      <p:ext uri="{BB962C8B-B14F-4D97-AF65-F5344CB8AC3E}">
        <p14:creationId xmlns:p14="http://schemas.microsoft.com/office/powerpoint/2010/main" val="3114103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Outside rotation agreements</a:t>
            </a:r>
          </a:p>
          <a:p>
            <a:r>
              <a:rPr lang="en-US" dirty="0"/>
              <a:t>Affiliation agreements</a:t>
            </a:r>
          </a:p>
          <a:p>
            <a:r>
              <a:rPr lang="en-US" dirty="0"/>
              <a:t>Faculty Development</a:t>
            </a:r>
          </a:p>
          <a:p>
            <a:r>
              <a:rPr lang="en-US" dirty="0"/>
              <a:t>Resident/Fellow wellness</a:t>
            </a:r>
          </a:p>
        </p:txBody>
      </p:sp>
      <p:sp>
        <p:nvSpPr>
          <p:cNvPr id="3" name="Title 2"/>
          <p:cNvSpPr>
            <a:spLocks noGrp="1"/>
          </p:cNvSpPr>
          <p:nvPr>
            <p:ph type="title"/>
          </p:nvPr>
        </p:nvSpPr>
        <p:spPr/>
        <p:txBody>
          <a:bodyPr/>
          <a:lstStyle/>
          <a:p>
            <a:r>
              <a:rPr lang="en-US" dirty="0"/>
              <a:t>Additional Items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40</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221" y="4084838"/>
            <a:ext cx="2857500"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957510"/>
            <a:ext cx="2857500" cy="2143125"/>
          </a:xfrm>
          <a:prstGeom prst="rect">
            <a:avLst/>
          </a:prstGeom>
        </p:spPr>
      </p:pic>
    </p:spTree>
    <p:extLst>
      <p:ext uri="{BB962C8B-B14F-4D97-AF65-F5344CB8AC3E}">
        <p14:creationId xmlns:p14="http://schemas.microsoft.com/office/powerpoint/2010/main" val="2329383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Adverse actions</a:t>
            </a:r>
          </a:p>
          <a:p>
            <a:r>
              <a:rPr lang="en-US" dirty="0"/>
              <a:t>Site visits</a:t>
            </a:r>
          </a:p>
          <a:p>
            <a:pPr lvl="1"/>
            <a:r>
              <a:rPr lang="en-US" dirty="0"/>
              <a:t>Institutional </a:t>
            </a:r>
          </a:p>
          <a:p>
            <a:pPr lvl="1"/>
            <a:r>
              <a:rPr lang="en-US" dirty="0"/>
              <a:t>Initial</a:t>
            </a:r>
          </a:p>
          <a:p>
            <a:pPr lvl="1"/>
            <a:r>
              <a:rPr lang="en-US" dirty="0"/>
              <a:t>Self-Study</a:t>
            </a:r>
          </a:p>
          <a:p>
            <a:r>
              <a:rPr lang="en-US" dirty="0"/>
              <a:t>Coordinators meetings</a:t>
            </a:r>
          </a:p>
          <a:p>
            <a:endParaRPr lang="en-US" dirty="0"/>
          </a:p>
        </p:txBody>
      </p:sp>
      <p:sp>
        <p:nvSpPr>
          <p:cNvPr id="3" name="Title 2"/>
          <p:cNvSpPr>
            <a:spLocks noGrp="1"/>
          </p:cNvSpPr>
          <p:nvPr>
            <p:ph type="title"/>
          </p:nvPr>
        </p:nvSpPr>
        <p:spPr/>
        <p:txBody>
          <a:bodyPr/>
          <a:lstStyle/>
          <a:p>
            <a:r>
              <a:rPr lang="en-US" dirty="0"/>
              <a:t>Additional Items Cont. </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41</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900" y="4119563"/>
            <a:ext cx="2857500" cy="2057400"/>
          </a:xfrm>
          <a:prstGeom prst="rect">
            <a:avLst/>
          </a:prstGeom>
        </p:spPr>
      </p:pic>
    </p:spTree>
    <p:extLst>
      <p:ext uri="{BB962C8B-B14F-4D97-AF65-F5344CB8AC3E}">
        <p14:creationId xmlns:p14="http://schemas.microsoft.com/office/powerpoint/2010/main" val="1657738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SCHEDULE</a:t>
            </a:r>
          </a:p>
          <a:p>
            <a:r>
              <a:rPr lang="en-US" dirty="0"/>
              <a:t>Personal relationship</a:t>
            </a:r>
          </a:p>
          <a:p>
            <a:r>
              <a:rPr lang="en-US" dirty="0"/>
              <a:t>MANY more</a:t>
            </a:r>
          </a:p>
          <a:p>
            <a:r>
              <a:rPr lang="en-US" dirty="0"/>
              <a:t>Multiple program document submissions</a:t>
            </a:r>
          </a:p>
          <a:p>
            <a:r>
              <a:rPr lang="en-US" dirty="0"/>
              <a:t>Maintain compliance all year long </a:t>
            </a:r>
          </a:p>
          <a:p>
            <a:r>
              <a:rPr lang="en-US" dirty="0"/>
              <a:t>GME police</a:t>
            </a:r>
          </a:p>
        </p:txBody>
      </p:sp>
      <p:sp>
        <p:nvSpPr>
          <p:cNvPr id="3" name="Title 2"/>
          <p:cNvSpPr>
            <a:spLocks noGrp="1"/>
          </p:cNvSpPr>
          <p:nvPr>
            <p:ph type="title"/>
          </p:nvPr>
        </p:nvSpPr>
        <p:spPr/>
        <p:txBody>
          <a:bodyPr/>
          <a:lstStyle/>
          <a:p>
            <a:r>
              <a:rPr lang="en-US" dirty="0"/>
              <a:t>Major Changes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42</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063" y="4404434"/>
            <a:ext cx="2847975" cy="1600200"/>
          </a:xfrm>
          <a:prstGeom prst="rect">
            <a:avLst/>
          </a:prstGeom>
        </p:spPr>
      </p:pic>
    </p:spTree>
    <p:extLst>
      <p:ext uri="{BB962C8B-B14F-4D97-AF65-F5344CB8AC3E}">
        <p14:creationId xmlns:p14="http://schemas.microsoft.com/office/powerpoint/2010/main" val="1699440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126073" y="10045"/>
            <a:ext cx="4038600" cy="462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r>
              <a:rPr lang="en-US" sz="1400" dirty="0">
                <a:latin typeface="Arial" charset="0"/>
                <a:cs typeface="Arial" charset="0"/>
              </a:rPr>
              <a:t/>
            </a:r>
            <a:br>
              <a:rPr lang="en-US" sz="1400" dirty="0">
                <a:latin typeface="Arial" charset="0"/>
                <a:cs typeface="Arial" charset="0"/>
              </a:rPr>
            </a:br>
            <a:endParaRPr lang="en-US" sz="1400" dirty="0">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Initial ACGME Accreditation? </a:t>
            </a:r>
            <a:br>
              <a:rPr lang="en-US" sz="1400" dirty="0">
                <a:solidFill>
                  <a:srgbClr val="0070C0"/>
                </a:solidFill>
                <a:latin typeface="Arial" charset="0"/>
                <a:cs typeface="Arial" charset="0"/>
              </a:rPr>
            </a:br>
            <a:r>
              <a:rPr lang="en-US" sz="1400" dirty="0">
                <a:solidFill>
                  <a:srgbClr val="0070C0"/>
                </a:solidFill>
                <a:latin typeface="Arial" charset="0"/>
                <a:cs typeface="Arial" charset="0"/>
              </a:rPr>
              <a:t>Now What?</a:t>
            </a:r>
          </a:p>
          <a:p>
            <a:pPr marL="0" indent="0" algn="ctr" eaLnBrk="1" hangingPunct="1">
              <a:lnSpc>
                <a:spcPct val="80000"/>
              </a:lnSpc>
              <a:spcBef>
                <a:spcPct val="20000"/>
              </a:spcBef>
              <a:buClr>
                <a:schemeClr val="tx1"/>
              </a:buClr>
              <a:buSzPct val="150000"/>
            </a:pP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ABC’s of Remediation</a:t>
            </a:r>
            <a:br>
              <a:rPr lang="en-US" sz="1400" dirty="0">
                <a:solidFill>
                  <a:srgbClr val="0070C0"/>
                </a:solidFill>
                <a:latin typeface="Arial" charset="0"/>
                <a:cs typeface="Arial" charset="0"/>
              </a:rPr>
            </a:b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    The Stress Free Recipe:</a:t>
            </a: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 Dealing with Burnout</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The Forgotten SI: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Single-Sponsor Institutions</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Medical Knowledge, Patient Care, </a:t>
            </a: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Now What?</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Ask Partners – Spring Freebie </a:t>
            </a: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r>
              <a:rPr lang="en-US" altLang="ja-JP" sz="1500" dirty="0">
                <a:solidFill>
                  <a:srgbClr val="0070C0"/>
                </a:solidFill>
                <a:latin typeface="Arial" charset="0"/>
                <a:cs typeface="Arial" charset="0"/>
              </a:rPr>
              <a:t>Dissecting the ICE Bundle</a:t>
            </a: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43</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
        <p:nvSpPr>
          <p:cNvPr id="15" name="Rectangle 3"/>
          <p:cNvSpPr txBox="1">
            <a:spLocks noChangeArrowheads="1"/>
          </p:cNvSpPr>
          <p:nvPr/>
        </p:nvSpPr>
        <p:spPr bwMode="auto">
          <a:xfrm>
            <a:off x="1168400" y="0"/>
            <a:ext cx="4467256"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r>
              <a:rPr lang="en-US" altLang="en-US" sz="1200" b="0" dirty="0"/>
              <a:t/>
            </a:r>
            <a:br>
              <a:rPr lang="en-US" altLang="en-US" sz="1200" b="0" dirty="0"/>
            </a:b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r>
              <a:rPr lang="en-US" altLang="en-US" sz="1600" dirty="0">
                <a:solidFill>
                  <a:prstClr val="black"/>
                </a:solidFill>
                <a:ea typeface=""/>
                <a:cs typeface=""/>
              </a:rPr>
              <a:t> </a:t>
            </a:r>
            <a:r>
              <a:rPr lang="en-US" altLang="en-US" sz="1600" dirty="0" smtClean="0">
                <a:solidFill>
                  <a:prstClr val="black"/>
                </a:solidFill>
                <a:ea typeface=""/>
                <a:cs typeface=""/>
              </a:rPr>
              <a:t/>
            </a:r>
            <a:br>
              <a:rPr lang="en-US" altLang="en-US" sz="1600" dirty="0" smtClean="0">
                <a:solidFill>
                  <a:prstClr val="black"/>
                </a:solidFill>
                <a:ea typeface=""/>
                <a:cs typeface=""/>
              </a:rPr>
            </a:br>
            <a:r>
              <a:rPr lang="en-US" altLang="en-US" sz="1600" dirty="0" smtClean="0">
                <a:solidFill>
                  <a:prstClr val="black"/>
                </a:solidFill>
                <a:ea typeface=""/>
                <a:cs typeface=""/>
              </a:rPr>
              <a:t/>
            </a:r>
            <a:br>
              <a:rPr lang="en-US" altLang="en-US" sz="1600" dirty="0" smtClean="0">
                <a:solidFill>
                  <a:prstClr val="black"/>
                </a:solidFill>
                <a:ea typeface=""/>
                <a:cs typeface=""/>
              </a:rPr>
            </a:br>
            <a:r>
              <a:rPr lang="en-US" altLang="en-US" sz="1600" b="0" dirty="0">
                <a:solidFill>
                  <a:prstClr val="black"/>
                </a:solidFill>
                <a:ea typeface=""/>
                <a:cs typeface=""/>
              </a:rPr>
              <a:t/>
            </a:r>
            <a:br>
              <a:rPr lang="en-US" altLang="en-US" sz="1600" b="0" dirty="0">
                <a:solidFill>
                  <a:prstClr val="black"/>
                </a:solidFill>
                <a:ea typeface=""/>
                <a:cs typeface=""/>
              </a:rPr>
            </a:br>
            <a:endParaRPr lang="en-US" altLang="en-US" sz="1600" b="0" dirty="0">
              <a:solidFill>
                <a:prstClr val="black"/>
              </a:solidFill>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Breaking Bad News to Residents:</a:t>
            </a: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 A five-stage process for </a:t>
            </a: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giving Instructive Feedback</a:t>
            </a: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May 30, 2017</a:t>
            </a:r>
          </a:p>
          <a:p>
            <a:pPr algn="ctr" eaLnBrk="1" hangingPunct="1">
              <a:lnSpc>
                <a:spcPct val="80000"/>
              </a:lnSpc>
              <a:spcBef>
                <a:spcPct val="20000"/>
              </a:spcBef>
              <a:buClr>
                <a:schemeClr val="bg2"/>
              </a:buClr>
              <a:buSzPct val="75000"/>
              <a:buFont typeface="Wingdings" charset="0"/>
              <a:buNone/>
            </a:pPr>
            <a:r>
              <a:rPr lang="en-US" altLang="en-US" sz="1600" b="0" dirty="0">
                <a:solidFill>
                  <a:prstClr val="black"/>
                </a:solidFill>
                <a:latin typeface="+mn-lt"/>
                <a:ea typeface=""/>
                <a:cs typeface=""/>
              </a:rPr>
              <a:t>12:00pm – 1:00pm EST </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AOA to ACGME – </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What are you waiting for?</a:t>
            </a:r>
          </a:p>
          <a:p>
            <a:pPr algn="ctr" eaLnBrk="1" hangingPunct="1">
              <a:lnSpc>
                <a:spcPct val="80000"/>
              </a:lnSpc>
              <a:spcBef>
                <a:spcPct val="20000"/>
              </a:spcBef>
              <a:buClr>
                <a:schemeClr val="bg2"/>
              </a:buClr>
              <a:buSzPct val="75000"/>
              <a:buFont typeface="Wingdings" charset="0"/>
              <a:buNone/>
            </a:pPr>
            <a:endParaRPr lang="en-US" altLang="en-US" sz="160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b="0" dirty="0">
                <a:solidFill>
                  <a:prstClr val="black"/>
                </a:solidFill>
                <a:latin typeface="+mn-lt"/>
                <a:ea typeface=""/>
                <a:cs typeface=""/>
              </a:rPr>
              <a:t>Thursday, June 15, 2017</a:t>
            </a:r>
          </a:p>
          <a:p>
            <a:pPr algn="ct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br>
              <a:rPr lang="en-US" altLang="en-US" sz="1600" b="0" dirty="0" smtClean="0">
                <a:solidFill>
                  <a:prstClr val="black"/>
                </a:solidFill>
                <a:latin typeface="+mn-lt"/>
                <a:ea typeface=""/>
                <a:cs typeface=""/>
              </a:rPr>
            </a:br>
            <a:r>
              <a:rPr lang="en-US" altLang="en-US" sz="1600" b="0" dirty="0" smtClean="0">
                <a:solidFill>
                  <a:prstClr val="black"/>
                </a:solidFill>
                <a:latin typeface="+mn-lt"/>
                <a:ea typeface=""/>
                <a:cs typeface=""/>
              </a:rPr>
              <a:t/>
            </a:r>
            <a:br>
              <a:rPr lang="en-US" altLang="en-US" sz="1600" b="0" dirty="0" smtClean="0">
                <a:solidFill>
                  <a:prstClr val="black"/>
                </a:solidFill>
                <a:latin typeface="+mn-lt"/>
                <a:ea typeface=""/>
                <a:cs typeface=""/>
              </a:rPr>
            </a:br>
            <a:r>
              <a:rPr lang="en-US" altLang="en-US" sz="1600" b="0" dirty="0">
                <a:solidFill>
                  <a:prstClr val="black"/>
                </a:solidFill>
                <a:ea typeface=""/>
                <a:cs typeface=""/>
              </a:rPr>
              <a:t/>
            </a:r>
            <a:br>
              <a:rPr lang="en-US" altLang="en-US" sz="1600" b="0" dirty="0">
                <a:solidFill>
                  <a:prstClr val="black"/>
                </a:solidFill>
                <a:ea typeface=""/>
                <a:cs typeface=""/>
              </a:rPr>
            </a:br>
            <a:r>
              <a:rPr lang="en-US" altLang="en-US" sz="1400" b="0" dirty="0">
                <a:solidFill>
                  <a:prstClr val="black"/>
                </a:solidFill>
                <a:latin typeface="+mn-lt"/>
                <a:ea typeface=""/>
                <a:cs typeface=""/>
              </a:rPr>
              <a:t/>
            </a:r>
            <a:br>
              <a:rPr lang="en-US" altLang="en-US" sz="1400" b="0" dirty="0">
                <a:solidFill>
                  <a:prstClr val="black"/>
                </a:solidFill>
                <a:latin typeface="+mn-lt"/>
                <a:ea typeface=""/>
                <a:cs typeface=""/>
              </a:rPr>
            </a:br>
            <a:endParaRPr lang="en-US" altLang="en-US" sz="1500" dirty="0">
              <a:latin typeface="+mn-lt"/>
            </a:endParaRPr>
          </a:p>
          <a:p>
            <a:pPr algn="ctr">
              <a:lnSpc>
                <a:spcPct val="80000"/>
              </a:lnSpc>
              <a:buFont typeface="Wingdings" charset="2"/>
              <a:buNone/>
            </a:pPr>
            <a:r>
              <a:rPr lang="en-US" altLang="en-US" sz="1500" dirty="0">
                <a:latin typeface="Arial" charset="0"/>
                <a:hlinkClick r:id="rId10"/>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2137157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fontScale="92500" lnSpcReduction="20000"/>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marL="0" indent="0" algn="ctr">
              <a:buNone/>
              <a:defRPr/>
            </a:pPr>
            <a:r>
              <a:rPr lang="en-US" sz="2000" b="1" dirty="0" smtClean="0">
                <a:latin typeface="+mn-lt"/>
              </a:rPr>
              <a:t>Amy </a:t>
            </a:r>
            <a:r>
              <a:rPr lang="en-US" sz="2000" b="1" dirty="0" err="1">
                <a:latin typeface="+mn-lt"/>
              </a:rPr>
              <a:t>Lefkovic</a:t>
            </a:r>
            <a:r>
              <a:rPr lang="en-US" sz="2000" b="1" dirty="0">
                <a:latin typeface="+mn-lt"/>
              </a:rPr>
              <a:t>, </a:t>
            </a:r>
            <a:r>
              <a:rPr lang="en-US" sz="2000" b="1" dirty="0" smtClean="0">
                <a:latin typeface="+mn-lt"/>
              </a:rPr>
              <a:t>MHA</a:t>
            </a:r>
            <a:endParaRPr lang="en-US" sz="2000" dirty="0">
              <a:latin typeface="+mn-lt"/>
            </a:endParaRPr>
          </a:p>
          <a:p>
            <a:pPr algn="ctr">
              <a:lnSpc>
                <a:spcPct val="80000"/>
              </a:lnSpc>
              <a:buNone/>
              <a:defRPr/>
            </a:pPr>
            <a:r>
              <a:rPr lang="en-US" sz="2000" dirty="0">
                <a:latin typeface="+mn-lt"/>
              </a:rPr>
              <a:t> </a:t>
            </a:r>
            <a:r>
              <a:rPr lang="en-US" sz="2100" dirty="0" smtClean="0">
                <a:hlinkClick r:id="rId3"/>
              </a:rPr>
              <a:t>amy@partnersinmeded.com</a:t>
            </a: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44</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2017</a:t>
            </a:r>
            <a:endParaRPr lang="en-US" dirty="0"/>
          </a:p>
        </p:txBody>
      </p:sp>
    </p:spTree>
    <p:extLst>
      <p:ext uri="{BB962C8B-B14F-4D97-AF65-F5344CB8AC3E}">
        <p14:creationId xmlns:p14="http://schemas.microsoft.com/office/powerpoint/2010/main" val="129854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Sponsoring Institution must be in substantial compliance with the ACGME Institutional Requirements and must ensure that each of its ACGME accredited programs is in substantial compliance with the ACGME institutional, Common and specialty/subspecialty-specific Program Requirements, as well as the ACGME Policies and Procedures. 1.A.2.</a:t>
            </a:r>
          </a:p>
          <a:p>
            <a:pPr marL="0" indent="0">
              <a:buNone/>
            </a:pPr>
            <a:endParaRPr lang="en-US" dirty="0"/>
          </a:p>
          <a:p>
            <a:pPr marL="0" indent="0">
              <a:buNone/>
            </a:pPr>
            <a:r>
              <a:rPr lang="en-US" dirty="0"/>
              <a:t> - ACGME Institutional Requirements.</a:t>
            </a:r>
          </a:p>
        </p:txBody>
      </p:sp>
      <p:sp>
        <p:nvSpPr>
          <p:cNvPr id="3" name="Title 2"/>
          <p:cNvSpPr>
            <a:spLocks noGrp="1"/>
          </p:cNvSpPr>
          <p:nvPr>
            <p:ph type="title"/>
          </p:nvPr>
        </p:nvSpPr>
        <p:spPr/>
        <p:txBody>
          <a:bodyPr/>
          <a:lstStyle/>
          <a:p>
            <a:r>
              <a:rPr lang="en-US" dirty="0"/>
              <a:t>ACGME Institutional 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3648860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28458"/>
            <a:ext cx="7886700" cy="4438905"/>
          </a:xfrm>
        </p:spPr>
        <p:txBody>
          <a:bodyPr/>
          <a:lstStyle/>
          <a:p>
            <a:pPr marL="0" indent="0" algn="ctr">
              <a:buNone/>
            </a:pPr>
            <a:r>
              <a:rPr lang="en-US" sz="4800" dirty="0"/>
              <a:t>Is that all???</a:t>
            </a:r>
          </a:p>
          <a:p>
            <a:pPr marL="0" indent="0" algn="ctr">
              <a:buNone/>
            </a:pPr>
            <a:endParaRPr lang="en-US" sz="4800" dirty="0"/>
          </a:p>
          <a:p>
            <a:pPr marL="0" indent="0" algn="ctr">
              <a:buNone/>
            </a:pPr>
            <a:r>
              <a:rPr lang="en-US" sz="4800" dirty="0"/>
              <a:t>Sure, piece of cake!</a:t>
            </a:r>
          </a:p>
          <a:p>
            <a:pPr marL="0" indent="0" algn="ctr">
              <a:buNone/>
            </a:pPr>
            <a:r>
              <a:rPr lang="en-US" sz="4800" dirty="0"/>
              <a:t> </a:t>
            </a:r>
          </a:p>
          <a:p>
            <a:endParaRPr lang="en-US"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pic>
        <p:nvPicPr>
          <p:cNvPr id="7" name="Picture 6"/>
          <p:cNvPicPr>
            <a:picLocks noChangeAspect="1"/>
          </p:cNvPicPr>
          <p:nvPr/>
        </p:nvPicPr>
        <p:blipFill>
          <a:blip r:embed="rId2"/>
          <a:stretch>
            <a:fillRect/>
          </a:stretch>
        </p:blipFill>
        <p:spPr>
          <a:xfrm>
            <a:off x="2213748" y="3656829"/>
            <a:ext cx="4879031" cy="2518574"/>
          </a:xfrm>
          <a:prstGeom prst="rect">
            <a:avLst/>
          </a:prstGeom>
        </p:spPr>
      </p:pic>
    </p:spTree>
    <p:extLst>
      <p:ext uri="{BB962C8B-B14F-4D97-AF65-F5344CB8AC3E}">
        <p14:creationId xmlns:p14="http://schemas.microsoft.com/office/powerpoint/2010/main" val="3822274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GME, Academic Affairs, Academic Training Office</a:t>
            </a:r>
          </a:p>
          <a:p>
            <a:r>
              <a:rPr lang="en-US" dirty="0"/>
              <a:t>Designated Institutional Official (DIO)</a:t>
            </a:r>
          </a:p>
          <a:p>
            <a:r>
              <a:rPr lang="en-US" dirty="0"/>
              <a:t>Graduate Medical Education Committee (GMEC)</a:t>
            </a:r>
          </a:p>
          <a:p>
            <a:r>
              <a:rPr lang="en-US" dirty="0"/>
              <a:t>Associate Vice President</a:t>
            </a:r>
          </a:p>
          <a:p>
            <a:r>
              <a:rPr lang="en-US" dirty="0"/>
              <a:t>Director</a:t>
            </a:r>
          </a:p>
        </p:txBody>
      </p:sp>
      <p:sp>
        <p:nvSpPr>
          <p:cNvPr id="3" name="Title 2"/>
          <p:cNvSpPr>
            <a:spLocks noGrp="1"/>
          </p:cNvSpPr>
          <p:nvPr>
            <p:ph type="title"/>
          </p:nvPr>
        </p:nvSpPr>
        <p:spPr/>
        <p:txBody>
          <a:bodyPr/>
          <a:lstStyle/>
          <a:p>
            <a:r>
              <a:rPr lang="en-US" dirty="0"/>
              <a:t>Leaders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1364974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Manager</a:t>
            </a:r>
          </a:p>
          <a:p>
            <a:r>
              <a:rPr lang="en-US" dirty="0"/>
              <a:t>Medical Education Specialist</a:t>
            </a:r>
          </a:p>
          <a:p>
            <a:r>
              <a:rPr lang="en-US" dirty="0"/>
              <a:t>Coordinator</a:t>
            </a:r>
          </a:p>
          <a:p>
            <a:r>
              <a:rPr lang="en-US" dirty="0"/>
              <a:t>Assistant</a:t>
            </a:r>
          </a:p>
          <a:p>
            <a:pPr marL="0" indent="0">
              <a:buNone/>
            </a:pPr>
            <a:endParaRPr lang="en-US" dirty="0"/>
          </a:p>
        </p:txBody>
      </p:sp>
      <p:sp>
        <p:nvSpPr>
          <p:cNvPr id="3" name="Title 2"/>
          <p:cNvSpPr>
            <a:spLocks noGrp="1"/>
          </p:cNvSpPr>
          <p:nvPr>
            <p:ph type="title"/>
          </p:nvPr>
        </p:nvSpPr>
        <p:spPr/>
        <p:txBody>
          <a:bodyPr/>
          <a:lstStyle/>
          <a:p>
            <a:r>
              <a:rPr lang="en-US" dirty="0"/>
              <a:t>Leaders cont.</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347" y="3861884"/>
            <a:ext cx="3467100" cy="1628775"/>
          </a:xfrm>
          <a:prstGeom prst="rect">
            <a:avLst/>
          </a:prstGeom>
        </p:spPr>
      </p:pic>
    </p:spTree>
    <p:extLst>
      <p:ext uri="{BB962C8B-B14F-4D97-AF65-F5344CB8AC3E}">
        <p14:creationId xmlns:p14="http://schemas.microsoft.com/office/powerpoint/2010/main" val="2648278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DIO: The individual who, in collaboration with the GMEC, must have authority and responsibility for the oversight and administration of each of the </a:t>
            </a:r>
            <a:r>
              <a:rPr lang="en-US" b="1" dirty="0">
                <a:solidFill>
                  <a:srgbClr val="FF0000"/>
                </a:solidFill>
              </a:rPr>
              <a:t>Sponsoring Institution’s </a:t>
            </a:r>
            <a:r>
              <a:rPr lang="en-US" dirty="0"/>
              <a:t>ACGME accredited programs, Common and specialty/subspecialty-specific Program Requirements. I.A.5.a)</a:t>
            </a:r>
          </a:p>
          <a:p>
            <a:endParaRPr lang="en-US" dirty="0"/>
          </a:p>
          <a:p>
            <a:pPr marL="0" indent="0">
              <a:buNone/>
            </a:pPr>
            <a:r>
              <a:rPr lang="en-US" dirty="0"/>
              <a:t>- ACGME Institutional Requirements </a:t>
            </a:r>
          </a:p>
        </p:txBody>
      </p:sp>
      <p:sp>
        <p:nvSpPr>
          <p:cNvPr id="3" name="Title 2"/>
          <p:cNvSpPr>
            <a:spLocks noGrp="1"/>
          </p:cNvSpPr>
          <p:nvPr>
            <p:ph type="title"/>
          </p:nvPr>
        </p:nvSpPr>
        <p:spPr/>
        <p:txBody>
          <a:bodyPr/>
          <a:lstStyle/>
          <a:p>
            <a:r>
              <a:rPr lang="en-US" dirty="0"/>
              <a:t>ACGME Institutional Requirements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17280633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222</TotalTime>
  <Words>1444</Words>
  <Application>Microsoft Macintosh PowerPoint</Application>
  <PresentationFormat>On-screen Show (4:3)</PresentationFormat>
  <Paragraphs>371</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Comic Sans MS</vt:lpstr>
      <vt:lpstr>Lucida Bright</vt:lpstr>
      <vt:lpstr>ＭＳ Ｐゴシック</vt:lpstr>
      <vt:lpstr>Wingdings</vt:lpstr>
      <vt:lpstr>Arial</vt:lpstr>
      <vt:lpstr>PME-2016</vt:lpstr>
      <vt:lpstr>What Do they Do Up There in the GME Office?</vt:lpstr>
      <vt:lpstr>Introducing Your Presenter </vt:lpstr>
      <vt:lpstr>Goals and Objectives</vt:lpstr>
      <vt:lpstr>Requirements</vt:lpstr>
      <vt:lpstr>ACGME Institutional Requirements</vt:lpstr>
      <vt:lpstr>PowerPoint Presentation</vt:lpstr>
      <vt:lpstr>Leaders</vt:lpstr>
      <vt:lpstr>Leaders cont.</vt:lpstr>
      <vt:lpstr>ACGME Institutional Requirements</vt:lpstr>
      <vt:lpstr>Sponsoring Institution </vt:lpstr>
      <vt:lpstr>Sponsoring Institution Cont.</vt:lpstr>
      <vt:lpstr>Sponsoring Institution Cont.</vt:lpstr>
      <vt:lpstr>GMEC…Not Just a Meeting </vt:lpstr>
      <vt:lpstr>GMEC Requirements</vt:lpstr>
      <vt:lpstr>GMEC Requirements Cont.</vt:lpstr>
      <vt:lpstr>GMEC Requirements Cont.</vt:lpstr>
      <vt:lpstr>“Other” Institutional Requirements</vt:lpstr>
      <vt:lpstr>“Other” Institutional Requirements</vt:lpstr>
      <vt:lpstr>PowerPoint Presentation</vt:lpstr>
      <vt:lpstr>GME Office Role</vt:lpstr>
      <vt:lpstr>GME Office Cont.</vt:lpstr>
      <vt:lpstr>Policies and Procedures</vt:lpstr>
      <vt:lpstr>PowerPoint Presentation</vt:lpstr>
      <vt:lpstr>Additional Policies and Procedures</vt:lpstr>
      <vt:lpstr>Additional Policies and Procedures</vt:lpstr>
      <vt:lpstr>Additional Policies and Procedures</vt:lpstr>
      <vt:lpstr>Additional Policies and Procedures</vt:lpstr>
      <vt:lpstr>Dive a Little Deeper</vt:lpstr>
      <vt:lpstr>Dive a Little Deeper</vt:lpstr>
      <vt:lpstr>Subcommittees</vt:lpstr>
      <vt:lpstr>GME Office &amp; Subcommittees</vt:lpstr>
      <vt:lpstr>PowerPoint Presentation</vt:lpstr>
      <vt:lpstr>PowerPoint Presentation</vt:lpstr>
      <vt:lpstr>Institutional Requirements</vt:lpstr>
      <vt:lpstr>Institutional Requirements Cont.</vt:lpstr>
      <vt:lpstr>Visa Requirements </vt:lpstr>
      <vt:lpstr>Medicare/Medicaid Funding</vt:lpstr>
      <vt:lpstr>Medicare/Medicaid Funding Cont.</vt:lpstr>
      <vt:lpstr>IPRO </vt:lpstr>
      <vt:lpstr>Additional Items</vt:lpstr>
      <vt:lpstr>Additional Items Cont. </vt:lpstr>
      <vt:lpstr>Major Changes</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24</cp:revision>
  <dcterms:created xsi:type="dcterms:W3CDTF">2016-03-20T11:36:31Z</dcterms:created>
  <dcterms:modified xsi:type="dcterms:W3CDTF">2017-05-18T18:58:58Z</dcterms:modified>
</cp:coreProperties>
</file>