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43"/>
  </p:notesMasterIdLst>
  <p:sldIdLst>
    <p:sldId id="288" r:id="rId2"/>
    <p:sldId id="307" r:id="rId3"/>
    <p:sldId id="256" r:id="rId4"/>
    <p:sldId id="257" r:id="rId5"/>
    <p:sldId id="259" r:id="rId6"/>
    <p:sldId id="260" r:id="rId7"/>
    <p:sldId id="262" r:id="rId8"/>
    <p:sldId id="266" r:id="rId9"/>
    <p:sldId id="287" r:id="rId10"/>
    <p:sldId id="297" r:id="rId11"/>
    <p:sldId id="298" r:id="rId12"/>
    <p:sldId id="299" r:id="rId13"/>
    <p:sldId id="300" r:id="rId14"/>
    <p:sldId id="301" r:id="rId15"/>
    <p:sldId id="302" r:id="rId16"/>
    <p:sldId id="303" r:id="rId17"/>
    <p:sldId id="304" r:id="rId18"/>
    <p:sldId id="305" r:id="rId19"/>
    <p:sldId id="289" r:id="rId20"/>
    <p:sldId id="319" r:id="rId21"/>
    <p:sldId id="290" r:id="rId22"/>
    <p:sldId id="291" r:id="rId23"/>
    <p:sldId id="292" r:id="rId24"/>
    <p:sldId id="293" r:id="rId25"/>
    <p:sldId id="294" r:id="rId26"/>
    <p:sldId id="295" r:id="rId27"/>
    <p:sldId id="296" r:id="rId28"/>
    <p:sldId id="306" r:id="rId29"/>
    <p:sldId id="308" r:id="rId30"/>
    <p:sldId id="309" r:id="rId31"/>
    <p:sldId id="310" r:id="rId32"/>
    <p:sldId id="311" r:id="rId33"/>
    <p:sldId id="312" r:id="rId34"/>
    <p:sldId id="313" r:id="rId35"/>
    <p:sldId id="314" r:id="rId36"/>
    <p:sldId id="315" r:id="rId37"/>
    <p:sldId id="316" r:id="rId38"/>
    <p:sldId id="317" r:id="rId39"/>
    <p:sldId id="318" r:id="rId40"/>
    <p:sldId id="320" r:id="rId41"/>
    <p:sldId id="321" r:id="rId42"/>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750"/>
    <a:srgbClr val="169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0"/>
    <p:restoredTop sz="94780"/>
  </p:normalViewPr>
  <p:slideViewPr>
    <p:cSldViewPr>
      <p:cViewPr>
        <p:scale>
          <a:sx n="109" d="100"/>
          <a:sy n="109" d="100"/>
        </p:scale>
        <p:origin x="888" y="14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C6425-4783-412F-8FEE-AD40EC6CFE82}" type="doc">
      <dgm:prSet loTypeId="urn:microsoft.com/office/officeart/2005/8/layout/venn1" loCatId="relationship" qsTypeId="urn:microsoft.com/office/officeart/2005/8/quickstyle/simple1" qsCatId="simple" csTypeId="urn:microsoft.com/office/officeart/2005/8/colors/accent1_2" csCatId="accent1" phldr="1"/>
      <dgm:spPr/>
    </dgm:pt>
    <dgm:pt modelId="{0304D3CD-222D-469B-8C0A-80FBFE4CFED8}">
      <dgm:prSet phldrT="[Text]"/>
      <dgm:spPr/>
      <dgm:t>
        <a:bodyPr/>
        <a:lstStyle/>
        <a:p>
          <a:r>
            <a:rPr lang="en-US" dirty="0" smtClean="0"/>
            <a:t>Institutional GME Office</a:t>
          </a:r>
          <a:endParaRPr lang="en-US" dirty="0"/>
        </a:p>
      </dgm:t>
    </dgm:pt>
    <dgm:pt modelId="{DDBA144F-54C9-41ED-997D-0CF62D54D9FD}" type="parTrans" cxnId="{71B4288F-7B0E-478F-A359-B1AE43268D04}">
      <dgm:prSet/>
      <dgm:spPr/>
      <dgm:t>
        <a:bodyPr/>
        <a:lstStyle/>
        <a:p>
          <a:endParaRPr lang="en-US"/>
        </a:p>
      </dgm:t>
    </dgm:pt>
    <dgm:pt modelId="{5FE4DC3E-B848-41C0-AF75-7328B408E2D0}" type="sibTrans" cxnId="{71B4288F-7B0E-478F-A359-B1AE43268D04}">
      <dgm:prSet/>
      <dgm:spPr/>
      <dgm:t>
        <a:bodyPr/>
        <a:lstStyle/>
        <a:p>
          <a:endParaRPr lang="en-US"/>
        </a:p>
      </dgm:t>
    </dgm:pt>
    <dgm:pt modelId="{2E225302-91EF-429B-A651-8C71596E53B7}">
      <dgm:prSet phldrT="[Text]"/>
      <dgm:spPr/>
      <dgm:t>
        <a:bodyPr/>
        <a:lstStyle/>
        <a:p>
          <a:r>
            <a:rPr lang="en-US" dirty="0" smtClean="0"/>
            <a:t>Programs</a:t>
          </a:r>
        </a:p>
        <a:p>
          <a:r>
            <a:rPr lang="en-US" dirty="0" smtClean="0"/>
            <a:t>(Coordinators, PDs)</a:t>
          </a:r>
          <a:endParaRPr lang="en-US" dirty="0"/>
        </a:p>
      </dgm:t>
    </dgm:pt>
    <dgm:pt modelId="{B63D0916-57BC-4337-9FF8-165FCD2DF4F1}" type="parTrans" cxnId="{E5B95A84-447D-41BA-8169-0C06DCCBBBD8}">
      <dgm:prSet/>
      <dgm:spPr/>
      <dgm:t>
        <a:bodyPr/>
        <a:lstStyle/>
        <a:p>
          <a:endParaRPr lang="en-US"/>
        </a:p>
      </dgm:t>
    </dgm:pt>
    <dgm:pt modelId="{F0BFE600-2920-45B8-BA9E-722182E28895}" type="sibTrans" cxnId="{E5B95A84-447D-41BA-8169-0C06DCCBBBD8}">
      <dgm:prSet/>
      <dgm:spPr/>
      <dgm:t>
        <a:bodyPr/>
        <a:lstStyle/>
        <a:p>
          <a:endParaRPr lang="en-US"/>
        </a:p>
      </dgm:t>
    </dgm:pt>
    <dgm:pt modelId="{99278D5F-1720-4C44-8E4C-A9B374C9B420}" type="pres">
      <dgm:prSet presAssocID="{071C6425-4783-412F-8FEE-AD40EC6CFE82}" presName="compositeShape" presStyleCnt="0">
        <dgm:presLayoutVars>
          <dgm:chMax val="7"/>
          <dgm:dir/>
          <dgm:resizeHandles val="exact"/>
        </dgm:presLayoutVars>
      </dgm:prSet>
      <dgm:spPr/>
    </dgm:pt>
    <dgm:pt modelId="{5A3B51A5-7AFC-4F6D-83A0-FEE3EE445727}" type="pres">
      <dgm:prSet presAssocID="{0304D3CD-222D-469B-8C0A-80FBFE4CFED8}" presName="circ1" presStyleLbl="vennNode1" presStyleIdx="0" presStyleCnt="2"/>
      <dgm:spPr/>
      <dgm:t>
        <a:bodyPr/>
        <a:lstStyle/>
        <a:p>
          <a:endParaRPr lang="en-US"/>
        </a:p>
      </dgm:t>
    </dgm:pt>
    <dgm:pt modelId="{61DF5CED-FB8F-4C03-9F67-20A366FB54A1}" type="pres">
      <dgm:prSet presAssocID="{0304D3CD-222D-469B-8C0A-80FBFE4CFED8}" presName="circ1Tx" presStyleLbl="revTx" presStyleIdx="0" presStyleCnt="0">
        <dgm:presLayoutVars>
          <dgm:chMax val="0"/>
          <dgm:chPref val="0"/>
          <dgm:bulletEnabled val="1"/>
        </dgm:presLayoutVars>
      </dgm:prSet>
      <dgm:spPr/>
      <dgm:t>
        <a:bodyPr/>
        <a:lstStyle/>
        <a:p>
          <a:endParaRPr lang="en-US"/>
        </a:p>
      </dgm:t>
    </dgm:pt>
    <dgm:pt modelId="{186AA61E-4D18-4E06-81D9-EAA5C28E8703}" type="pres">
      <dgm:prSet presAssocID="{2E225302-91EF-429B-A651-8C71596E53B7}" presName="circ2" presStyleLbl="vennNode1" presStyleIdx="1" presStyleCnt="2"/>
      <dgm:spPr/>
      <dgm:t>
        <a:bodyPr/>
        <a:lstStyle/>
        <a:p>
          <a:endParaRPr lang="en-US"/>
        </a:p>
      </dgm:t>
    </dgm:pt>
    <dgm:pt modelId="{B6607F35-8A39-4B5A-998C-62361EB53911}" type="pres">
      <dgm:prSet presAssocID="{2E225302-91EF-429B-A651-8C71596E53B7}" presName="circ2Tx" presStyleLbl="revTx" presStyleIdx="0" presStyleCnt="0">
        <dgm:presLayoutVars>
          <dgm:chMax val="0"/>
          <dgm:chPref val="0"/>
          <dgm:bulletEnabled val="1"/>
        </dgm:presLayoutVars>
      </dgm:prSet>
      <dgm:spPr/>
      <dgm:t>
        <a:bodyPr/>
        <a:lstStyle/>
        <a:p>
          <a:endParaRPr lang="en-US"/>
        </a:p>
      </dgm:t>
    </dgm:pt>
  </dgm:ptLst>
  <dgm:cxnLst>
    <dgm:cxn modelId="{0F252784-E21F-FF42-86A8-55CB11557CBE}" type="presOf" srcId="{0304D3CD-222D-469B-8C0A-80FBFE4CFED8}" destId="{5A3B51A5-7AFC-4F6D-83A0-FEE3EE445727}" srcOrd="0" destOrd="0" presId="urn:microsoft.com/office/officeart/2005/8/layout/venn1"/>
    <dgm:cxn modelId="{71B4288F-7B0E-478F-A359-B1AE43268D04}" srcId="{071C6425-4783-412F-8FEE-AD40EC6CFE82}" destId="{0304D3CD-222D-469B-8C0A-80FBFE4CFED8}" srcOrd="0" destOrd="0" parTransId="{DDBA144F-54C9-41ED-997D-0CF62D54D9FD}" sibTransId="{5FE4DC3E-B848-41C0-AF75-7328B408E2D0}"/>
    <dgm:cxn modelId="{052F024F-3C17-0549-AF51-20E9F7418992}" type="presOf" srcId="{0304D3CD-222D-469B-8C0A-80FBFE4CFED8}" destId="{61DF5CED-FB8F-4C03-9F67-20A366FB54A1}" srcOrd="1" destOrd="0" presId="urn:microsoft.com/office/officeart/2005/8/layout/venn1"/>
    <dgm:cxn modelId="{E5B95A84-447D-41BA-8169-0C06DCCBBBD8}" srcId="{071C6425-4783-412F-8FEE-AD40EC6CFE82}" destId="{2E225302-91EF-429B-A651-8C71596E53B7}" srcOrd="1" destOrd="0" parTransId="{B63D0916-57BC-4337-9FF8-165FCD2DF4F1}" sibTransId="{F0BFE600-2920-45B8-BA9E-722182E28895}"/>
    <dgm:cxn modelId="{59654B06-A967-B741-BC9A-A9D476BF80F2}" type="presOf" srcId="{2E225302-91EF-429B-A651-8C71596E53B7}" destId="{186AA61E-4D18-4E06-81D9-EAA5C28E8703}" srcOrd="0" destOrd="0" presId="urn:microsoft.com/office/officeart/2005/8/layout/venn1"/>
    <dgm:cxn modelId="{2A765C8E-4E1A-C242-92FE-9C69E04E17DB}" type="presOf" srcId="{071C6425-4783-412F-8FEE-AD40EC6CFE82}" destId="{99278D5F-1720-4C44-8E4C-A9B374C9B420}" srcOrd="0" destOrd="0" presId="urn:microsoft.com/office/officeart/2005/8/layout/venn1"/>
    <dgm:cxn modelId="{409CA7EB-4651-264B-A11D-84F5153B1481}" type="presOf" srcId="{2E225302-91EF-429B-A651-8C71596E53B7}" destId="{B6607F35-8A39-4B5A-998C-62361EB53911}" srcOrd="1" destOrd="0" presId="urn:microsoft.com/office/officeart/2005/8/layout/venn1"/>
    <dgm:cxn modelId="{37CC3EEF-F44A-8247-BF47-DDDC25D8102F}" type="presParOf" srcId="{99278D5F-1720-4C44-8E4C-A9B374C9B420}" destId="{5A3B51A5-7AFC-4F6D-83A0-FEE3EE445727}" srcOrd="0" destOrd="0" presId="urn:microsoft.com/office/officeart/2005/8/layout/venn1"/>
    <dgm:cxn modelId="{22045BA4-2270-DF4F-A52A-FA44453BE6B5}" type="presParOf" srcId="{99278D5F-1720-4C44-8E4C-A9B374C9B420}" destId="{61DF5CED-FB8F-4C03-9F67-20A366FB54A1}" srcOrd="1" destOrd="0" presId="urn:microsoft.com/office/officeart/2005/8/layout/venn1"/>
    <dgm:cxn modelId="{7FE78397-C4B3-CB41-B756-E53B8FB5B47D}" type="presParOf" srcId="{99278D5F-1720-4C44-8E4C-A9B374C9B420}" destId="{186AA61E-4D18-4E06-81D9-EAA5C28E8703}" srcOrd="2" destOrd="0" presId="urn:microsoft.com/office/officeart/2005/8/layout/venn1"/>
    <dgm:cxn modelId="{B9E40072-7BAF-4A44-BEAC-EF8144CB1905}" type="presParOf" srcId="{99278D5F-1720-4C44-8E4C-A9B374C9B420}" destId="{B6607F35-8A39-4B5A-998C-62361EB5391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6F62A-EC86-CD49-97F0-C01574A532CE}" type="doc">
      <dgm:prSet loTypeId="urn:microsoft.com/office/officeart/2005/8/layout/gear1" loCatId="" qsTypeId="urn:microsoft.com/office/officeart/2005/8/quickstyle/simple4" qsCatId="simple" csTypeId="urn:microsoft.com/office/officeart/2005/8/colors/accent1_2" csCatId="accent1" phldr="1"/>
      <dgm:spPr/>
    </dgm:pt>
    <dgm:pt modelId="{91B62DF0-FBB5-2340-8B09-24D8B99F0C8F}">
      <dgm:prSet phldrT="[Text]" custT="1"/>
      <dgm:spPr/>
      <dgm:t>
        <a:bodyPr/>
        <a:lstStyle/>
        <a:p>
          <a:r>
            <a:rPr lang="en-US" sz="1800" b="1" i="0" dirty="0" smtClean="0"/>
            <a:t>GME Office</a:t>
          </a:r>
          <a:endParaRPr lang="en-US" sz="1800" b="1" i="0" dirty="0"/>
        </a:p>
      </dgm:t>
    </dgm:pt>
    <dgm:pt modelId="{7879521B-2210-AE42-827C-ED168F25AAAE}" type="parTrans" cxnId="{463EA1F1-2213-A947-97DF-DCCF2B9FA93D}">
      <dgm:prSet/>
      <dgm:spPr/>
      <dgm:t>
        <a:bodyPr/>
        <a:lstStyle/>
        <a:p>
          <a:endParaRPr lang="en-US"/>
        </a:p>
      </dgm:t>
    </dgm:pt>
    <dgm:pt modelId="{A8D535C4-2FAB-A04E-91C5-873FD74B63FD}" type="sibTrans" cxnId="{463EA1F1-2213-A947-97DF-DCCF2B9FA93D}">
      <dgm:prSet/>
      <dgm:spPr/>
      <dgm:t>
        <a:bodyPr/>
        <a:lstStyle/>
        <a:p>
          <a:endParaRPr lang="en-US"/>
        </a:p>
      </dgm:t>
    </dgm:pt>
    <dgm:pt modelId="{535E3CEF-FD1E-884C-9E48-2EF792648CD3}">
      <dgm:prSet phldrT="[Text]"/>
      <dgm:spPr/>
      <dgm:t>
        <a:bodyPr/>
        <a:lstStyle/>
        <a:p>
          <a:r>
            <a:rPr lang="en-US" b="1" i="0" dirty="0" smtClean="0"/>
            <a:t>Program Directors</a:t>
          </a:r>
          <a:endParaRPr lang="en-US" b="1" i="0" dirty="0"/>
        </a:p>
      </dgm:t>
    </dgm:pt>
    <dgm:pt modelId="{7A0C35DD-6EC2-4844-8A08-68CDC5AFC305}" type="parTrans" cxnId="{10E39AB4-AA42-5E48-BEF8-EB3CB335111F}">
      <dgm:prSet/>
      <dgm:spPr/>
      <dgm:t>
        <a:bodyPr/>
        <a:lstStyle/>
        <a:p>
          <a:endParaRPr lang="en-US"/>
        </a:p>
      </dgm:t>
    </dgm:pt>
    <dgm:pt modelId="{EA809832-FE31-F044-976B-77C2884D88A1}" type="sibTrans" cxnId="{10E39AB4-AA42-5E48-BEF8-EB3CB335111F}">
      <dgm:prSet/>
      <dgm:spPr/>
      <dgm:t>
        <a:bodyPr/>
        <a:lstStyle/>
        <a:p>
          <a:endParaRPr lang="en-US"/>
        </a:p>
      </dgm:t>
    </dgm:pt>
    <dgm:pt modelId="{B04F93E8-098B-9944-AFEE-A695BA20B9F3}">
      <dgm:prSet custT="1"/>
      <dgm:spPr/>
      <dgm:t>
        <a:bodyPr/>
        <a:lstStyle/>
        <a:p>
          <a:r>
            <a:rPr lang="en-US" sz="1600" b="1" i="0" dirty="0" smtClean="0"/>
            <a:t>Coordinators</a:t>
          </a:r>
          <a:endParaRPr lang="en-US" sz="1600" b="1" i="0" dirty="0"/>
        </a:p>
      </dgm:t>
    </dgm:pt>
    <dgm:pt modelId="{CD9BFCC5-F681-2C43-B759-A537E4FE0D62}" type="parTrans" cxnId="{85CB7B37-FC63-694D-93B2-BC15BFEE955E}">
      <dgm:prSet/>
      <dgm:spPr/>
      <dgm:t>
        <a:bodyPr/>
        <a:lstStyle/>
        <a:p>
          <a:endParaRPr lang="en-US"/>
        </a:p>
      </dgm:t>
    </dgm:pt>
    <dgm:pt modelId="{FDC72611-29A7-7E4E-8B3B-B7601733C83C}" type="sibTrans" cxnId="{85CB7B37-FC63-694D-93B2-BC15BFEE955E}">
      <dgm:prSet/>
      <dgm:spPr/>
      <dgm:t>
        <a:bodyPr/>
        <a:lstStyle/>
        <a:p>
          <a:endParaRPr lang="en-US"/>
        </a:p>
      </dgm:t>
    </dgm:pt>
    <dgm:pt modelId="{DC04169A-6701-B348-B787-3D67A25A2CFA}" type="pres">
      <dgm:prSet presAssocID="{0346F62A-EC86-CD49-97F0-C01574A532CE}" presName="composite" presStyleCnt="0">
        <dgm:presLayoutVars>
          <dgm:chMax val="3"/>
          <dgm:animLvl val="lvl"/>
          <dgm:resizeHandles val="exact"/>
        </dgm:presLayoutVars>
      </dgm:prSet>
      <dgm:spPr/>
    </dgm:pt>
    <dgm:pt modelId="{23D53428-5DF2-2B4D-8DCD-C243C84C1909}" type="pres">
      <dgm:prSet presAssocID="{91B62DF0-FBB5-2340-8B09-24D8B99F0C8F}" presName="gear1" presStyleLbl="node1" presStyleIdx="0" presStyleCnt="3">
        <dgm:presLayoutVars>
          <dgm:chMax val="1"/>
          <dgm:bulletEnabled val="1"/>
        </dgm:presLayoutVars>
      </dgm:prSet>
      <dgm:spPr/>
      <dgm:t>
        <a:bodyPr/>
        <a:lstStyle/>
        <a:p>
          <a:endParaRPr lang="en-US"/>
        </a:p>
      </dgm:t>
    </dgm:pt>
    <dgm:pt modelId="{D2E2E6D0-245A-8C42-BA2B-59356CEE85D8}" type="pres">
      <dgm:prSet presAssocID="{91B62DF0-FBB5-2340-8B09-24D8B99F0C8F}" presName="gear1srcNode" presStyleLbl="node1" presStyleIdx="0" presStyleCnt="3"/>
      <dgm:spPr/>
      <dgm:t>
        <a:bodyPr/>
        <a:lstStyle/>
        <a:p>
          <a:endParaRPr lang="en-US"/>
        </a:p>
      </dgm:t>
    </dgm:pt>
    <dgm:pt modelId="{101F2C71-C884-2B41-BB16-C7F3288180F6}" type="pres">
      <dgm:prSet presAssocID="{91B62DF0-FBB5-2340-8B09-24D8B99F0C8F}" presName="gear1dstNode" presStyleLbl="node1" presStyleIdx="0" presStyleCnt="3"/>
      <dgm:spPr/>
      <dgm:t>
        <a:bodyPr/>
        <a:lstStyle/>
        <a:p>
          <a:endParaRPr lang="en-US"/>
        </a:p>
      </dgm:t>
    </dgm:pt>
    <dgm:pt modelId="{452482E7-8C62-4648-8C82-37D161EBFCBD}" type="pres">
      <dgm:prSet presAssocID="{535E3CEF-FD1E-884C-9E48-2EF792648CD3}" presName="gear2" presStyleLbl="node1" presStyleIdx="1" presStyleCnt="3" custLinFactNeighborX="-13352" custLinFactNeighborY="12398">
        <dgm:presLayoutVars>
          <dgm:chMax val="1"/>
          <dgm:bulletEnabled val="1"/>
        </dgm:presLayoutVars>
      </dgm:prSet>
      <dgm:spPr/>
      <dgm:t>
        <a:bodyPr/>
        <a:lstStyle/>
        <a:p>
          <a:endParaRPr lang="en-US"/>
        </a:p>
      </dgm:t>
    </dgm:pt>
    <dgm:pt modelId="{136DFC4E-01A0-C048-B5EA-9DE68056B7F9}" type="pres">
      <dgm:prSet presAssocID="{535E3CEF-FD1E-884C-9E48-2EF792648CD3}" presName="gear2srcNode" presStyleLbl="node1" presStyleIdx="1" presStyleCnt="3"/>
      <dgm:spPr/>
      <dgm:t>
        <a:bodyPr/>
        <a:lstStyle/>
        <a:p>
          <a:endParaRPr lang="en-US"/>
        </a:p>
      </dgm:t>
    </dgm:pt>
    <dgm:pt modelId="{58901498-EF64-6543-86F9-F1B672AEECEC}" type="pres">
      <dgm:prSet presAssocID="{535E3CEF-FD1E-884C-9E48-2EF792648CD3}" presName="gear2dstNode" presStyleLbl="node1" presStyleIdx="1" presStyleCnt="3"/>
      <dgm:spPr/>
      <dgm:t>
        <a:bodyPr/>
        <a:lstStyle/>
        <a:p>
          <a:endParaRPr lang="en-US"/>
        </a:p>
      </dgm:t>
    </dgm:pt>
    <dgm:pt modelId="{51F7D7C6-086F-9941-8DF9-95DDAA6113F7}" type="pres">
      <dgm:prSet presAssocID="{B04F93E8-098B-9944-AFEE-A695BA20B9F3}" presName="gear3" presStyleLbl="node1" presStyleIdx="2" presStyleCnt="3" custScaleX="141599" custScaleY="137256"/>
      <dgm:spPr/>
      <dgm:t>
        <a:bodyPr/>
        <a:lstStyle/>
        <a:p>
          <a:endParaRPr lang="en-US"/>
        </a:p>
      </dgm:t>
    </dgm:pt>
    <dgm:pt modelId="{7204E190-FE32-8D41-87B4-D6513DE4A414}" type="pres">
      <dgm:prSet presAssocID="{B04F93E8-098B-9944-AFEE-A695BA20B9F3}" presName="gear3tx" presStyleLbl="node1" presStyleIdx="2" presStyleCnt="3">
        <dgm:presLayoutVars>
          <dgm:chMax val="1"/>
          <dgm:bulletEnabled val="1"/>
        </dgm:presLayoutVars>
      </dgm:prSet>
      <dgm:spPr/>
      <dgm:t>
        <a:bodyPr/>
        <a:lstStyle/>
        <a:p>
          <a:endParaRPr lang="en-US"/>
        </a:p>
      </dgm:t>
    </dgm:pt>
    <dgm:pt modelId="{3B504FEA-23A2-8049-AC0D-9BA7A22B7AB4}" type="pres">
      <dgm:prSet presAssocID="{B04F93E8-098B-9944-AFEE-A695BA20B9F3}" presName="gear3srcNode" presStyleLbl="node1" presStyleIdx="2" presStyleCnt="3"/>
      <dgm:spPr/>
      <dgm:t>
        <a:bodyPr/>
        <a:lstStyle/>
        <a:p>
          <a:endParaRPr lang="en-US"/>
        </a:p>
      </dgm:t>
    </dgm:pt>
    <dgm:pt modelId="{DE9CF72C-5C6C-B846-8AF5-4D567195B561}" type="pres">
      <dgm:prSet presAssocID="{B04F93E8-098B-9944-AFEE-A695BA20B9F3}" presName="gear3dstNode" presStyleLbl="node1" presStyleIdx="2" presStyleCnt="3"/>
      <dgm:spPr/>
      <dgm:t>
        <a:bodyPr/>
        <a:lstStyle/>
        <a:p>
          <a:endParaRPr lang="en-US"/>
        </a:p>
      </dgm:t>
    </dgm:pt>
    <dgm:pt modelId="{6F06444F-2F52-B54A-8988-7A2FCB9E254B}" type="pres">
      <dgm:prSet presAssocID="{A8D535C4-2FAB-A04E-91C5-873FD74B63FD}" presName="connector1" presStyleLbl="sibTrans2D1" presStyleIdx="0" presStyleCnt="3"/>
      <dgm:spPr/>
      <dgm:t>
        <a:bodyPr/>
        <a:lstStyle/>
        <a:p>
          <a:endParaRPr lang="en-US"/>
        </a:p>
      </dgm:t>
    </dgm:pt>
    <dgm:pt modelId="{8C227FD0-EDB0-324B-9608-6CD7EC365889}" type="pres">
      <dgm:prSet presAssocID="{EA809832-FE31-F044-976B-77C2884D88A1}" presName="connector2" presStyleLbl="sibTrans2D1" presStyleIdx="1" presStyleCnt="3" custLinFactNeighborX="-13425" custLinFactNeighborY="14916"/>
      <dgm:spPr/>
      <dgm:t>
        <a:bodyPr/>
        <a:lstStyle/>
        <a:p>
          <a:endParaRPr lang="en-US"/>
        </a:p>
      </dgm:t>
    </dgm:pt>
    <dgm:pt modelId="{43E0DF92-D83D-FA4A-8C85-B6B3BE824EBC}" type="pres">
      <dgm:prSet presAssocID="{FDC72611-29A7-7E4E-8B3B-B7601733C83C}" presName="connector3" presStyleLbl="sibTrans2D1" presStyleIdx="2" presStyleCnt="3" custLinFactNeighborX="-15218" custLinFactNeighborY="5050"/>
      <dgm:spPr/>
      <dgm:t>
        <a:bodyPr/>
        <a:lstStyle/>
        <a:p>
          <a:endParaRPr lang="en-US"/>
        </a:p>
      </dgm:t>
    </dgm:pt>
  </dgm:ptLst>
  <dgm:cxnLst>
    <dgm:cxn modelId="{85CB7B37-FC63-694D-93B2-BC15BFEE955E}" srcId="{0346F62A-EC86-CD49-97F0-C01574A532CE}" destId="{B04F93E8-098B-9944-AFEE-A695BA20B9F3}" srcOrd="2" destOrd="0" parTransId="{CD9BFCC5-F681-2C43-B759-A537E4FE0D62}" sibTransId="{FDC72611-29A7-7E4E-8B3B-B7601733C83C}"/>
    <dgm:cxn modelId="{8B9052FE-220D-C343-B0BB-668D9328593A}" type="presOf" srcId="{FDC72611-29A7-7E4E-8B3B-B7601733C83C}" destId="{43E0DF92-D83D-FA4A-8C85-B6B3BE824EBC}" srcOrd="0" destOrd="0" presId="urn:microsoft.com/office/officeart/2005/8/layout/gear1"/>
    <dgm:cxn modelId="{29A56283-87DF-804A-9A97-6E2D8B9A1C09}" type="presOf" srcId="{B04F93E8-098B-9944-AFEE-A695BA20B9F3}" destId="{51F7D7C6-086F-9941-8DF9-95DDAA6113F7}" srcOrd="0" destOrd="0" presId="urn:microsoft.com/office/officeart/2005/8/layout/gear1"/>
    <dgm:cxn modelId="{D2EED283-9C75-4F4C-9852-D782F326A8D4}" type="presOf" srcId="{0346F62A-EC86-CD49-97F0-C01574A532CE}" destId="{DC04169A-6701-B348-B787-3D67A25A2CFA}" srcOrd="0" destOrd="0" presId="urn:microsoft.com/office/officeart/2005/8/layout/gear1"/>
    <dgm:cxn modelId="{92B06C21-CCD7-9940-AFC0-5E2909474ECE}" type="presOf" srcId="{91B62DF0-FBB5-2340-8B09-24D8B99F0C8F}" destId="{D2E2E6D0-245A-8C42-BA2B-59356CEE85D8}" srcOrd="1" destOrd="0" presId="urn:microsoft.com/office/officeart/2005/8/layout/gear1"/>
    <dgm:cxn modelId="{10E39AB4-AA42-5E48-BEF8-EB3CB335111F}" srcId="{0346F62A-EC86-CD49-97F0-C01574A532CE}" destId="{535E3CEF-FD1E-884C-9E48-2EF792648CD3}" srcOrd="1" destOrd="0" parTransId="{7A0C35DD-6EC2-4844-8A08-68CDC5AFC305}" sibTransId="{EA809832-FE31-F044-976B-77C2884D88A1}"/>
    <dgm:cxn modelId="{463EA1F1-2213-A947-97DF-DCCF2B9FA93D}" srcId="{0346F62A-EC86-CD49-97F0-C01574A532CE}" destId="{91B62DF0-FBB5-2340-8B09-24D8B99F0C8F}" srcOrd="0" destOrd="0" parTransId="{7879521B-2210-AE42-827C-ED168F25AAAE}" sibTransId="{A8D535C4-2FAB-A04E-91C5-873FD74B63FD}"/>
    <dgm:cxn modelId="{81394540-DDA8-AA42-9935-B1C6951379D4}" type="presOf" srcId="{535E3CEF-FD1E-884C-9E48-2EF792648CD3}" destId="{136DFC4E-01A0-C048-B5EA-9DE68056B7F9}" srcOrd="1" destOrd="0" presId="urn:microsoft.com/office/officeart/2005/8/layout/gear1"/>
    <dgm:cxn modelId="{19E5BCDA-8B06-A647-8D2F-29FFD4C29E48}" type="presOf" srcId="{B04F93E8-098B-9944-AFEE-A695BA20B9F3}" destId="{DE9CF72C-5C6C-B846-8AF5-4D567195B561}" srcOrd="3" destOrd="0" presId="urn:microsoft.com/office/officeart/2005/8/layout/gear1"/>
    <dgm:cxn modelId="{FB847CE3-9807-FF44-A18D-54BD6A69DCF8}" type="presOf" srcId="{535E3CEF-FD1E-884C-9E48-2EF792648CD3}" destId="{58901498-EF64-6543-86F9-F1B672AEECEC}" srcOrd="2" destOrd="0" presId="urn:microsoft.com/office/officeart/2005/8/layout/gear1"/>
    <dgm:cxn modelId="{21116E73-7B58-9045-ADEE-FE6B78213BC9}" type="presOf" srcId="{91B62DF0-FBB5-2340-8B09-24D8B99F0C8F}" destId="{101F2C71-C884-2B41-BB16-C7F3288180F6}" srcOrd="2" destOrd="0" presId="urn:microsoft.com/office/officeart/2005/8/layout/gear1"/>
    <dgm:cxn modelId="{64BC4F74-E0DD-DC4A-B4D3-DDA71EE3312B}" type="presOf" srcId="{A8D535C4-2FAB-A04E-91C5-873FD74B63FD}" destId="{6F06444F-2F52-B54A-8988-7A2FCB9E254B}" srcOrd="0" destOrd="0" presId="urn:microsoft.com/office/officeart/2005/8/layout/gear1"/>
    <dgm:cxn modelId="{873C6F8E-A8B8-7A48-A21A-7227DC2840E2}" type="presOf" srcId="{B04F93E8-098B-9944-AFEE-A695BA20B9F3}" destId="{7204E190-FE32-8D41-87B4-D6513DE4A414}" srcOrd="1" destOrd="0" presId="urn:microsoft.com/office/officeart/2005/8/layout/gear1"/>
    <dgm:cxn modelId="{C67CD73A-FE7A-CF49-AFF5-AD3600F4A0B8}" type="presOf" srcId="{B04F93E8-098B-9944-AFEE-A695BA20B9F3}" destId="{3B504FEA-23A2-8049-AC0D-9BA7A22B7AB4}" srcOrd="2" destOrd="0" presId="urn:microsoft.com/office/officeart/2005/8/layout/gear1"/>
    <dgm:cxn modelId="{7D364F9F-B8B2-5244-9442-8B41B4E98333}" type="presOf" srcId="{535E3CEF-FD1E-884C-9E48-2EF792648CD3}" destId="{452482E7-8C62-4648-8C82-37D161EBFCBD}" srcOrd="0" destOrd="0" presId="urn:microsoft.com/office/officeart/2005/8/layout/gear1"/>
    <dgm:cxn modelId="{FE9DA9AC-8565-9D43-9803-B0762B782372}" type="presOf" srcId="{EA809832-FE31-F044-976B-77C2884D88A1}" destId="{8C227FD0-EDB0-324B-9608-6CD7EC365889}" srcOrd="0" destOrd="0" presId="urn:microsoft.com/office/officeart/2005/8/layout/gear1"/>
    <dgm:cxn modelId="{20B96269-4BC8-0D43-81B0-38E24B48FF50}" type="presOf" srcId="{91B62DF0-FBB5-2340-8B09-24D8B99F0C8F}" destId="{23D53428-5DF2-2B4D-8DCD-C243C84C1909}" srcOrd="0" destOrd="0" presId="urn:microsoft.com/office/officeart/2005/8/layout/gear1"/>
    <dgm:cxn modelId="{D6073D51-434B-0E40-945C-DEE8773805AD}" type="presParOf" srcId="{DC04169A-6701-B348-B787-3D67A25A2CFA}" destId="{23D53428-5DF2-2B4D-8DCD-C243C84C1909}" srcOrd="0" destOrd="0" presId="urn:microsoft.com/office/officeart/2005/8/layout/gear1"/>
    <dgm:cxn modelId="{285F53D5-5491-674B-A3A4-11AFC345FA08}" type="presParOf" srcId="{DC04169A-6701-B348-B787-3D67A25A2CFA}" destId="{D2E2E6D0-245A-8C42-BA2B-59356CEE85D8}" srcOrd="1" destOrd="0" presId="urn:microsoft.com/office/officeart/2005/8/layout/gear1"/>
    <dgm:cxn modelId="{91F0BFD5-BBA6-7948-BD53-F043B5A075F9}" type="presParOf" srcId="{DC04169A-6701-B348-B787-3D67A25A2CFA}" destId="{101F2C71-C884-2B41-BB16-C7F3288180F6}" srcOrd="2" destOrd="0" presId="urn:microsoft.com/office/officeart/2005/8/layout/gear1"/>
    <dgm:cxn modelId="{08C62815-7B36-F446-AEE3-A5067E86FF07}" type="presParOf" srcId="{DC04169A-6701-B348-B787-3D67A25A2CFA}" destId="{452482E7-8C62-4648-8C82-37D161EBFCBD}" srcOrd="3" destOrd="0" presId="urn:microsoft.com/office/officeart/2005/8/layout/gear1"/>
    <dgm:cxn modelId="{3C12C514-C5FE-A741-8089-9CDDACDFB7A8}" type="presParOf" srcId="{DC04169A-6701-B348-B787-3D67A25A2CFA}" destId="{136DFC4E-01A0-C048-B5EA-9DE68056B7F9}" srcOrd="4" destOrd="0" presId="urn:microsoft.com/office/officeart/2005/8/layout/gear1"/>
    <dgm:cxn modelId="{C27054FB-A72A-8B42-B6F0-7BBC8C0457AC}" type="presParOf" srcId="{DC04169A-6701-B348-B787-3D67A25A2CFA}" destId="{58901498-EF64-6543-86F9-F1B672AEECEC}" srcOrd="5" destOrd="0" presId="urn:microsoft.com/office/officeart/2005/8/layout/gear1"/>
    <dgm:cxn modelId="{D1119994-0CDE-A64E-8F89-BB63983AA0E6}" type="presParOf" srcId="{DC04169A-6701-B348-B787-3D67A25A2CFA}" destId="{51F7D7C6-086F-9941-8DF9-95DDAA6113F7}" srcOrd="6" destOrd="0" presId="urn:microsoft.com/office/officeart/2005/8/layout/gear1"/>
    <dgm:cxn modelId="{73F9CF5C-C86C-564D-A7CD-2651F523D637}" type="presParOf" srcId="{DC04169A-6701-B348-B787-3D67A25A2CFA}" destId="{7204E190-FE32-8D41-87B4-D6513DE4A414}" srcOrd="7" destOrd="0" presId="urn:microsoft.com/office/officeart/2005/8/layout/gear1"/>
    <dgm:cxn modelId="{D6F812AF-300D-4941-92E3-C6CE57090C58}" type="presParOf" srcId="{DC04169A-6701-B348-B787-3D67A25A2CFA}" destId="{3B504FEA-23A2-8049-AC0D-9BA7A22B7AB4}" srcOrd="8" destOrd="0" presId="urn:microsoft.com/office/officeart/2005/8/layout/gear1"/>
    <dgm:cxn modelId="{B8F9C1B5-E3A1-354D-B254-91D880F9E700}" type="presParOf" srcId="{DC04169A-6701-B348-B787-3D67A25A2CFA}" destId="{DE9CF72C-5C6C-B846-8AF5-4D567195B561}" srcOrd="9" destOrd="0" presId="urn:microsoft.com/office/officeart/2005/8/layout/gear1"/>
    <dgm:cxn modelId="{331A039B-4D3E-724F-91A0-4F07BB2403B1}" type="presParOf" srcId="{DC04169A-6701-B348-B787-3D67A25A2CFA}" destId="{6F06444F-2F52-B54A-8988-7A2FCB9E254B}" srcOrd="10" destOrd="0" presId="urn:microsoft.com/office/officeart/2005/8/layout/gear1"/>
    <dgm:cxn modelId="{742945E5-4C37-3D48-BD52-1E955078F8D1}" type="presParOf" srcId="{DC04169A-6701-B348-B787-3D67A25A2CFA}" destId="{8C227FD0-EDB0-324B-9608-6CD7EC365889}" srcOrd="11" destOrd="0" presId="urn:microsoft.com/office/officeart/2005/8/layout/gear1"/>
    <dgm:cxn modelId="{E1C3860E-2B88-1746-9E19-24550A1A1E4C}" type="presParOf" srcId="{DC04169A-6701-B348-B787-3D67A25A2CFA}" destId="{43E0DF92-D83D-FA4A-8C85-B6B3BE824EB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A3BE85-E8E4-4F54-84BD-1F5C1D204DB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DEBD62E-301F-4F32-9462-A7AA49DC6E81}">
      <dgm:prSet phldrT="[Text]"/>
      <dgm:spPr/>
      <dgm:t>
        <a:bodyPr/>
        <a:lstStyle/>
        <a:p>
          <a:r>
            <a:rPr lang="en-US" dirty="0" smtClean="0"/>
            <a:t>GME office notifies program of APR</a:t>
          </a:r>
          <a:endParaRPr lang="en-US" dirty="0"/>
        </a:p>
      </dgm:t>
    </dgm:pt>
    <dgm:pt modelId="{F95D6D00-5FFD-4938-B8FA-4E782D1CDF61}" type="parTrans" cxnId="{8645CAB5-C89D-482E-AA77-FC12B3B79173}">
      <dgm:prSet/>
      <dgm:spPr/>
      <dgm:t>
        <a:bodyPr/>
        <a:lstStyle/>
        <a:p>
          <a:endParaRPr lang="en-US"/>
        </a:p>
      </dgm:t>
    </dgm:pt>
    <dgm:pt modelId="{BA84D352-4ECC-4654-BCAF-D8F3FF43E636}" type="sibTrans" cxnId="{8645CAB5-C89D-482E-AA77-FC12B3B79173}">
      <dgm:prSet/>
      <dgm:spPr/>
      <dgm:t>
        <a:bodyPr/>
        <a:lstStyle/>
        <a:p>
          <a:endParaRPr lang="en-US"/>
        </a:p>
      </dgm:t>
    </dgm:pt>
    <dgm:pt modelId="{76B6C66A-38DD-4585-BF8D-3781F3E20A43}">
      <dgm:prSet phldrT="[Text]"/>
      <dgm:spPr/>
      <dgm:t>
        <a:bodyPr/>
        <a:lstStyle/>
        <a:p>
          <a:r>
            <a:rPr lang="en-US" dirty="0" smtClean="0"/>
            <a:t>Program will provide documents to GME office</a:t>
          </a:r>
          <a:endParaRPr lang="en-US" dirty="0"/>
        </a:p>
      </dgm:t>
    </dgm:pt>
    <dgm:pt modelId="{F9C633A8-DC8D-4A22-AF7E-D98D9854C8F3}" type="parTrans" cxnId="{77F94AF7-BDB7-4FA0-883D-117972124AD9}">
      <dgm:prSet/>
      <dgm:spPr/>
      <dgm:t>
        <a:bodyPr/>
        <a:lstStyle/>
        <a:p>
          <a:endParaRPr lang="en-US"/>
        </a:p>
      </dgm:t>
    </dgm:pt>
    <dgm:pt modelId="{EC6F6742-9855-40DF-9653-B882CD7CDE37}" type="sibTrans" cxnId="{77F94AF7-BDB7-4FA0-883D-117972124AD9}">
      <dgm:prSet/>
      <dgm:spPr/>
      <dgm:t>
        <a:bodyPr/>
        <a:lstStyle/>
        <a:p>
          <a:endParaRPr lang="en-US"/>
        </a:p>
      </dgm:t>
    </dgm:pt>
    <dgm:pt modelId="{98270423-B28A-4EE2-9C7D-8A023C03EF77}">
      <dgm:prSet phldrT="[Text]"/>
      <dgm:spPr/>
      <dgm:t>
        <a:bodyPr/>
        <a:lstStyle/>
        <a:p>
          <a:r>
            <a:rPr lang="en-US" dirty="0" smtClean="0"/>
            <a:t>GME office to meet with program </a:t>
          </a:r>
          <a:endParaRPr lang="en-US" dirty="0"/>
        </a:p>
      </dgm:t>
    </dgm:pt>
    <dgm:pt modelId="{2653B851-EEEB-4459-9D29-34E0A3EB7B92}" type="parTrans" cxnId="{D13672EA-158B-4B6A-B223-8D893E6F699B}">
      <dgm:prSet/>
      <dgm:spPr/>
      <dgm:t>
        <a:bodyPr/>
        <a:lstStyle/>
        <a:p>
          <a:endParaRPr lang="en-US"/>
        </a:p>
      </dgm:t>
    </dgm:pt>
    <dgm:pt modelId="{35F7F707-278A-478F-9D0A-DAFA863D0DFC}" type="sibTrans" cxnId="{D13672EA-158B-4B6A-B223-8D893E6F699B}">
      <dgm:prSet/>
      <dgm:spPr/>
      <dgm:t>
        <a:bodyPr/>
        <a:lstStyle/>
        <a:p>
          <a:endParaRPr lang="en-US"/>
        </a:p>
      </dgm:t>
    </dgm:pt>
    <dgm:pt modelId="{AD43E105-CE87-4200-8AA8-F36C1E10ED36}">
      <dgm:prSet phldrT="[Text]"/>
      <dgm:spPr/>
      <dgm:t>
        <a:bodyPr/>
        <a:lstStyle/>
        <a:p>
          <a:r>
            <a:rPr lang="en-US" dirty="0" smtClean="0"/>
            <a:t>GME to provide APR report to program</a:t>
          </a:r>
          <a:endParaRPr lang="en-US" dirty="0"/>
        </a:p>
      </dgm:t>
    </dgm:pt>
    <dgm:pt modelId="{D6B9CACF-7C9B-49B3-B0A7-76096361A7D1}" type="parTrans" cxnId="{1A9CB53B-2160-4830-8A7C-3050323C606D}">
      <dgm:prSet/>
      <dgm:spPr/>
      <dgm:t>
        <a:bodyPr/>
        <a:lstStyle/>
        <a:p>
          <a:endParaRPr lang="en-US"/>
        </a:p>
      </dgm:t>
    </dgm:pt>
    <dgm:pt modelId="{71FC8D23-CEBA-447C-A462-73C42846AAD3}" type="sibTrans" cxnId="{1A9CB53B-2160-4830-8A7C-3050323C606D}">
      <dgm:prSet/>
      <dgm:spPr/>
      <dgm:t>
        <a:bodyPr/>
        <a:lstStyle/>
        <a:p>
          <a:endParaRPr lang="en-US"/>
        </a:p>
      </dgm:t>
    </dgm:pt>
    <dgm:pt modelId="{15A3E4B9-714B-4B5F-9886-200309015A6C}">
      <dgm:prSet phldrT="[Text]"/>
      <dgm:spPr/>
      <dgm:t>
        <a:bodyPr/>
        <a:lstStyle/>
        <a:p>
          <a:r>
            <a:rPr lang="en-US" dirty="0" smtClean="0"/>
            <a:t>Program to provide response/action plan to GME office as needed</a:t>
          </a:r>
          <a:endParaRPr lang="en-US" dirty="0"/>
        </a:p>
      </dgm:t>
    </dgm:pt>
    <dgm:pt modelId="{87075387-AB12-435C-A2CD-7FBD7292F552}" type="parTrans" cxnId="{310CD3A5-DCD9-4161-A097-025A4363873C}">
      <dgm:prSet/>
      <dgm:spPr/>
      <dgm:t>
        <a:bodyPr/>
        <a:lstStyle/>
        <a:p>
          <a:endParaRPr lang="en-US"/>
        </a:p>
      </dgm:t>
    </dgm:pt>
    <dgm:pt modelId="{06301D98-482E-4BB5-8731-C6B71E916267}" type="sibTrans" cxnId="{310CD3A5-DCD9-4161-A097-025A4363873C}">
      <dgm:prSet/>
      <dgm:spPr/>
      <dgm:t>
        <a:bodyPr/>
        <a:lstStyle/>
        <a:p>
          <a:endParaRPr lang="en-US"/>
        </a:p>
      </dgm:t>
    </dgm:pt>
    <dgm:pt modelId="{ED44E5AC-F50E-45CA-B5DD-78AB9A10F510}" type="pres">
      <dgm:prSet presAssocID="{5CA3BE85-E8E4-4F54-84BD-1F5C1D204DBB}" presName="cycle" presStyleCnt="0">
        <dgm:presLayoutVars>
          <dgm:dir/>
          <dgm:resizeHandles val="exact"/>
        </dgm:presLayoutVars>
      </dgm:prSet>
      <dgm:spPr/>
      <dgm:t>
        <a:bodyPr/>
        <a:lstStyle/>
        <a:p>
          <a:endParaRPr lang="en-US"/>
        </a:p>
      </dgm:t>
    </dgm:pt>
    <dgm:pt modelId="{29DFF437-1669-4A18-9282-1B4EB827F3B3}" type="pres">
      <dgm:prSet presAssocID="{0DEBD62E-301F-4F32-9462-A7AA49DC6E81}" presName="dummy" presStyleCnt="0"/>
      <dgm:spPr/>
    </dgm:pt>
    <dgm:pt modelId="{F6D6C04F-A6EA-4211-B3D7-A8600B3B7151}" type="pres">
      <dgm:prSet presAssocID="{0DEBD62E-301F-4F32-9462-A7AA49DC6E81}" presName="node" presStyleLbl="revTx" presStyleIdx="0" presStyleCnt="5">
        <dgm:presLayoutVars>
          <dgm:bulletEnabled val="1"/>
        </dgm:presLayoutVars>
      </dgm:prSet>
      <dgm:spPr/>
      <dgm:t>
        <a:bodyPr/>
        <a:lstStyle/>
        <a:p>
          <a:endParaRPr lang="en-US"/>
        </a:p>
      </dgm:t>
    </dgm:pt>
    <dgm:pt modelId="{D3A91AE6-AAE2-462C-BBF4-185043E0AFB5}" type="pres">
      <dgm:prSet presAssocID="{BA84D352-4ECC-4654-BCAF-D8F3FF43E636}" presName="sibTrans" presStyleLbl="node1" presStyleIdx="0" presStyleCnt="5"/>
      <dgm:spPr/>
      <dgm:t>
        <a:bodyPr/>
        <a:lstStyle/>
        <a:p>
          <a:endParaRPr lang="en-US"/>
        </a:p>
      </dgm:t>
    </dgm:pt>
    <dgm:pt modelId="{455D0752-3C0F-4C10-B5CD-0A79BF967EC2}" type="pres">
      <dgm:prSet presAssocID="{76B6C66A-38DD-4585-BF8D-3781F3E20A43}" presName="dummy" presStyleCnt="0"/>
      <dgm:spPr/>
    </dgm:pt>
    <dgm:pt modelId="{F299EF13-66B7-4F42-A425-9DB1E98734B6}" type="pres">
      <dgm:prSet presAssocID="{76B6C66A-38DD-4585-BF8D-3781F3E20A43}" presName="node" presStyleLbl="revTx" presStyleIdx="1" presStyleCnt="5">
        <dgm:presLayoutVars>
          <dgm:bulletEnabled val="1"/>
        </dgm:presLayoutVars>
      </dgm:prSet>
      <dgm:spPr/>
      <dgm:t>
        <a:bodyPr/>
        <a:lstStyle/>
        <a:p>
          <a:endParaRPr lang="en-US"/>
        </a:p>
      </dgm:t>
    </dgm:pt>
    <dgm:pt modelId="{F0B7BBD8-26E8-4E03-BF52-7BB5BD8FC25E}" type="pres">
      <dgm:prSet presAssocID="{EC6F6742-9855-40DF-9653-B882CD7CDE37}" presName="sibTrans" presStyleLbl="node1" presStyleIdx="1" presStyleCnt="5"/>
      <dgm:spPr/>
      <dgm:t>
        <a:bodyPr/>
        <a:lstStyle/>
        <a:p>
          <a:endParaRPr lang="en-US"/>
        </a:p>
      </dgm:t>
    </dgm:pt>
    <dgm:pt modelId="{CA255D44-CD11-4C40-A3A3-0ADF9E6BD691}" type="pres">
      <dgm:prSet presAssocID="{98270423-B28A-4EE2-9C7D-8A023C03EF77}" presName="dummy" presStyleCnt="0"/>
      <dgm:spPr/>
    </dgm:pt>
    <dgm:pt modelId="{26F46B9B-478E-46F4-9CEB-E27654B16C15}" type="pres">
      <dgm:prSet presAssocID="{98270423-B28A-4EE2-9C7D-8A023C03EF77}" presName="node" presStyleLbl="revTx" presStyleIdx="2" presStyleCnt="5">
        <dgm:presLayoutVars>
          <dgm:bulletEnabled val="1"/>
        </dgm:presLayoutVars>
      </dgm:prSet>
      <dgm:spPr/>
      <dgm:t>
        <a:bodyPr/>
        <a:lstStyle/>
        <a:p>
          <a:endParaRPr lang="en-US"/>
        </a:p>
      </dgm:t>
    </dgm:pt>
    <dgm:pt modelId="{3283B1E8-3FAF-4E15-A300-7D8892A65D14}" type="pres">
      <dgm:prSet presAssocID="{35F7F707-278A-478F-9D0A-DAFA863D0DFC}" presName="sibTrans" presStyleLbl="node1" presStyleIdx="2" presStyleCnt="5"/>
      <dgm:spPr/>
      <dgm:t>
        <a:bodyPr/>
        <a:lstStyle/>
        <a:p>
          <a:endParaRPr lang="en-US"/>
        </a:p>
      </dgm:t>
    </dgm:pt>
    <dgm:pt modelId="{DB700ED5-34A4-40CD-B690-2EA2B419D0BD}" type="pres">
      <dgm:prSet presAssocID="{AD43E105-CE87-4200-8AA8-F36C1E10ED36}" presName="dummy" presStyleCnt="0"/>
      <dgm:spPr/>
    </dgm:pt>
    <dgm:pt modelId="{72520785-5826-4469-94D6-0CF50B68E48A}" type="pres">
      <dgm:prSet presAssocID="{AD43E105-CE87-4200-8AA8-F36C1E10ED36}" presName="node" presStyleLbl="revTx" presStyleIdx="3" presStyleCnt="5">
        <dgm:presLayoutVars>
          <dgm:bulletEnabled val="1"/>
        </dgm:presLayoutVars>
      </dgm:prSet>
      <dgm:spPr/>
      <dgm:t>
        <a:bodyPr/>
        <a:lstStyle/>
        <a:p>
          <a:endParaRPr lang="en-US"/>
        </a:p>
      </dgm:t>
    </dgm:pt>
    <dgm:pt modelId="{B5ADBCE2-CB26-40A6-A5F6-D1235B2D75C3}" type="pres">
      <dgm:prSet presAssocID="{71FC8D23-CEBA-447C-A462-73C42846AAD3}" presName="sibTrans" presStyleLbl="node1" presStyleIdx="3" presStyleCnt="5"/>
      <dgm:spPr/>
      <dgm:t>
        <a:bodyPr/>
        <a:lstStyle/>
        <a:p>
          <a:endParaRPr lang="en-US"/>
        </a:p>
      </dgm:t>
    </dgm:pt>
    <dgm:pt modelId="{1DFE1B8E-20B5-489D-B8F1-10B392BDA018}" type="pres">
      <dgm:prSet presAssocID="{15A3E4B9-714B-4B5F-9886-200309015A6C}" presName="dummy" presStyleCnt="0"/>
      <dgm:spPr/>
    </dgm:pt>
    <dgm:pt modelId="{75551EA0-EAF0-4418-B35A-E713A2FEA709}" type="pres">
      <dgm:prSet presAssocID="{15A3E4B9-714B-4B5F-9886-200309015A6C}" presName="node" presStyleLbl="revTx" presStyleIdx="4" presStyleCnt="5">
        <dgm:presLayoutVars>
          <dgm:bulletEnabled val="1"/>
        </dgm:presLayoutVars>
      </dgm:prSet>
      <dgm:spPr/>
      <dgm:t>
        <a:bodyPr/>
        <a:lstStyle/>
        <a:p>
          <a:endParaRPr lang="en-US"/>
        </a:p>
      </dgm:t>
    </dgm:pt>
    <dgm:pt modelId="{66927704-6AB6-473C-A68A-0E94B8270E8F}" type="pres">
      <dgm:prSet presAssocID="{06301D98-482E-4BB5-8731-C6B71E916267}" presName="sibTrans" presStyleLbl="node1" presStyleIdx="4" presStyleCnt="5"/>
      <dgm:spPr/>
      <dgm:t>
        <a:bodyPr/>
        <a:lstStyle/>
        <a:p>
          <a:endParaRPr lang="en-US"/>
        </a:p>
      </dgm:t>
    </dgm:pt>
  </dgm:ptLst>
  <dgm:cxnLst>
    <dgm:cxn modelId="{62535B20-94EA-F042-B8D7-241C53C93FB3}" type="presOf" srcId="{15A3E4B9-714B-4B5F-9886-200309015A6C}" destId="{75551EA0-EAF0-4418-B35A-E713A2FEA709}" srcOrd="0" destOrd="0" presId="urn:microsoft.com/office/officeart/2005/8/layout/cycle1"/>
    <dgm:cxn modelId="{F8135916-54D2-0A42-B812-C6F52A0EA67B}" type="presOf" srcId="{5CA3BE85-E8E4-4F54-84BD-1F5C1D204DBB}" destId="{ED44E5AC-F50E-45CA-B5DD-78AB9A10F510}" srcOrd="0" destOrd="0" presId="urn:microsoft.com/office/officeart/2005/8/layout/cycle1"/>
    <dgm:cxn modelId="{310CD3A5-DCD9-4161-A097-025A4363873C}" srcId="{5CA3BE85-E8E4-4F54-84BD-1F5C1D204DBB}" destId="{15A3E4B9-714B-4B5F-9886-200309015A6C}" srcOrd="4" destOrd="0" parTransId="{87075387-AB12-435C-A2CD-7FBD7292F552}" sibTransId="{06301D98-482E-4BB5-8731-C6B71E916267}"/>
    <dgm:cxn modelId="{9CDFA907-CD2C-824F-98FA-00B2FE97C8D3}" type="presOf" srcId="{71FC8D23-CEBA-447C-A462-73C42846AAD3}" destId="{B5ADBCE2-CB26-40A6-A5F6-D1235B2D75C3}" srcOrd="0" destOrd="0" presId="urn:microsoft.com/office/officeart/2005/8/layout/cycle1"/>
    <dgm:cxn modelId="{A689F3C2-2193-F141-B26C-E4CDAF7BDC05}" type="presOf" srcId="{98270423-B28A-4EE2-9C7D-8A023C03EF77}" destId="{26F46B9B-478E-46F4-9CEB-E27654B16C15}" srcOrd="0" destOrd="0" presId="urn:microsoft.com/office/officeart/2005/8/layout/cycle1"/>
    <dgm:cxn modelId="{E5D2E01E-9A18-5C4D-8FCD-E5FFD236B752}" type="presOf" srcId="{AD43E105-CE87-4200-8AA8-F36C1E10ED36}" destId="{72520785-5826-4469-94D6-0CF50B68E48A}" srcOrd="0" destOrd="0" presId="urn:microsoft.com/office/officeart/2005/8/layout/cycle1"/>
    <dgm:cxn modelId="{D13672EA-158B-4B6A-B223-8D893E6F699B}" srcId="{5CA3BE85-E8E4-4F54-84BD-1F5C1D204DBB}" destId="{98270423-B28A-4EE2-9C7D-8A023C03EF77}" srcOrd="2" destOrd="0" parTransId="{2653B851-EEEB-4459-9D29-34E0A3EB7B92}" sibTransId="{35F7F707-278A-478F-9D0A-DAFA863D0DFC}"/>
    <dgm:cxn modelId="{8645CAB5-C89D-482E-AA77-FC12B3B79173}" srcId="{5CA3BE85-E8E4-4F54-84BD-1F5C1D204DBB}" destId="{0DEBD62E-301F-4F32-9462-A7AA49DC6E81}" srcOrd="0" destOrd="0" parTransId="{F95D6D00-5FFD-4938-B8FA-4E782D1CDF61}" sibTransId="{BA84D352-4ECC-4654-BCAF-D8F3FF43E636}"/>
    <dgm:cxn modelId="{A4D5937A-DF25-5845-9DAD-3AB741DEA0FF}" type="presOf" srcId="{EC6F6742-9855-40DF-9653-B882CD7CDE37}" destId="{F0B7BBD8-26E8-4E03-BF52-7BB5BD8FC25E}" srcOrd="0" destOrd="0" presId="urn:microsoft.com/office/officeart/2005/8/layout/cycle1"/>
    <dgm:cxn modelId="{77F94AF7-BDB7-4FA0-883D-117972124AD9}" srcId="{5CA3BE85-E8E4-4F54-84BD-1F5C1D204DBB}" destId="{76B6C66A-38DD-4585-BF8D-3781F3E20A43}" srcOrd="1" destOrd="0" parTransId="{F9C633A8-DC8D-4A22-AF7E-D98D9854C8F3}" sibTransId="{EC6F6742-9855-40DF-9653-B882CD7CDE37}"/>
    <dgm:cxn modelId="{CA7C7276-9401-9C4F-B4BC-20B2B8078EB8}" type="presOf" srcId="{76B6C66A-38DD-4585-BF8D-3781F3E20A43}" destId="{F299EF13-66B7-4F42-A425-9DB1E98734B6}" srcOrd="0" destOrd="0" presId="urn:microsoft.com/office/officeart/2005/8/layout/cycle1"/>
    <dgm:cxn modelId="{1A9CB53B-2160-4830-8A7C-3050323C606D}" srcId="{5CA3BE85-E8E4-4F54-84BD-1F5C1D204DBB}" destId="{AD43E105-CE87-4200-8AA8-F36C1E10ED36}" srcOrd="3" destOrd="0" parTransId="{D6B9CACF-7C9B-49B3-B0A7-76096361A7D1}" sibTransId="{71FC8D23-CEBA-447C-A462-73C42846AAD3}"/>
    <dgm:cxn modelId="{135EB3CC-5ABD-9A41-ABE9-C1CFFAB528F2}" type="presOf" srcId="{06301D98-482E-4BB5-8731-C6B71E916267}" destId="{66927704-6AB6-473C-A68A-0E94B8270E8F}" srcOrd="0" destOrd="0" presId="urn:microsoft.com/office/officeart/2005/8/layout/cycle1"/>
    <dgm:cxn modelId="{ED19D0B3-A41D-4449-9F5A-7012FB016A36}" type="presOf" srcId="{35F7F707-278A-478F-9D0A-DAFA863D0DFC}" destId="{3283B1E8-3FAF-4E15-A300-7D8892A65D14}" srcOrd="0" destOrd="0" presId="urn:microsoft.com/office/officeart/2005/8/layout/cycle1"/>
    <dgm:cxn modelId="{80CCBB68-3A34-AB41-8C46-1F6A609D0548}" type="presOf" srcId="{0DEBD62E-301F-4F32-9462-A7AA49DC6E81}" destId="{F6D6C04F-A6EA-4211-B3D7-A8600B3B7151}" srcOrd="0" destOrd="0" presId="urn:microsoft.com/office/officeart/2005/8/layout/cycle1"/>
    <dgm:cxn modelId="{16FE2EC4-0AE4-674F-8921-B4EC04CB39DC}" type="presOf" srcId="{BA84D352-4ECC-4654-BCAF-D8F3FF43E636}" destId="{D3A91AE6-AAE2-462C-BBF4-185043E0AFB5}" srcOrd="0" destOrd="0" presId="urn:microsoft.com/office/officeart/2005/8/layout/cycle1"/>
    <dgm:cxn modelId="{84B3603D-8033-6C46-B2D9-DE2998164301}" type="presParOf" srcId="{ED44E5AC-F50E-45CA-B5DD-78AB9A10F510}" destId="{29DFF437-1669-4A18-9282-1B4EB827F3B3}" srcOrd="0" destOrd="0" presId="urn:microsoft.com/office/officeart/2005/8/layout/cycle1"/>
    <dgm:cxn modelId="{4C7EF70D-3B14-8346-A2ED-09AA07F44D26}" type="presParOf" srcId="{ED44E5AC-F50E-45CA-B5DD-78AB9A10F510}" destId="{F6D6C04F-A6EA-4211-B3D7-A8600B3B7151}" srcOrd="1" destOrd="0" presId="urn:microsoft.com/office/officeart/2005/8/layout/cycle1"/>
    <dgm:cxn modelId="{28750BBE-4E8E-FD49-BA40-4BF4F5C5CB3E}" type="presParOf" srcId="{ED44E5AC-F50E-45CA-B5DD-78AB9A10F510}" destId="{D3A91AE6-AAE2-462C-BBF4-185043E0AFB5}" srcOrd="2" destOrd="0" presId="urn:microsoft.com/office/officeart/2005/8/layout/cycle1"/>
    <dgm:cxn modelId="{DC59A66A-41EC-0046-A6DA-4386EB98D8ED}" type="presParOf" srcId="{ED44E5AC-F50E-45CA-B5DD-78AB9A10F510}" destId="{455D0752-3C0F-4C10-B5CD-0A79BF967EC2}" srcOrd="3" destOrd="0" presId="urn:microsoft.com/office/officeart/2005/8/layout/cycle1"/>
    <dgm:cxn modelId="{29916E2A-E663-C44B-A3AA-08DDBF67E6AD}" type="presParOf" srcId="{ED44E5AC-F50E-45CA-B5DD-78AB9A10F510}" destId="{F299EF13-66B7-4F42-A425-9DB1E98734B6}" srcOrd="4" destOrd="0" presId="urn:microsoft.com/office/officeart/2005/8/layout/cycle1"/>
    <dgm:cxn modelId="{AB0126E5-F48C-B541-B140-4F8187C61830}" type="presParOf" srcId="{ED44E5AC-F50E-45CA-B5DD-78AB9A10F510}" destId="{F0B7BBD8-26E8-4E03-BF52-7BB5BD8FC25E}" srcOrd="5" destOrd="0" presId="urn:microsoft.com/office/officeart/2005/8/layout/cycle1"/>
    <dgm:cxn modelId="{C8C3E91C-F1E6-1E45-AF45-37850FCC0062}" type="presParOf" srcId="{ED44E5AC-F50E-45CA-B5DD-78AB9A10F510}" destId="{CA255D44-CD11-4C40-A3A3-0ADF9E6BD691}" srcOrd="6" destOrd="0" presId="urn:microsoft.com/office/officeart/2005/8/layout/cycle1"/>
    <dgm:cxn modelId="{86B2D9F1-0D1C-DC44-9779-BB347D12FAB9}" type="presParOf" srcId="{ED44E5AC-F50E-45CA-B5DD-78AB9A10F510}" destId="{26F46B9B-478E-46F4-9CEB-E27654B16C15}" srcOrd="7" destOrd="0" presId="urn:microsoft.com/office/officeart/2005/8/layout/cycle1"/>
    <dgm:cxn modelId="{21753864-CD19-384D-977C-7D7E07D0F872}" type="presParOf" srcId="{ED44E5AC-F50E-45CA-B5DD-78AB9A10F510}" destId="{3283B1E8-3FAF-4E15-A300-7D8892A65D14}" srcOrd="8" destOrd="0" presId="urn:microsoft.com/office/officeart/2005/8/layout/cycle1"/>
    <dgm:cxn modelId="{716AB34C-214C-1648-864F-FD562BDEA442}" type="presParOf" srcId="{ED44E5AC-F50E-45CA-B5DD-78AB9A10F510}" destId="{DB700ED5-34A4-40CD-B690-2EA2B419D0BD}" srcOrd="9" destOrd="0" presId="urn:microsoft.com/office/officeart/2005/8/layout/cycle1"/>
    <dgm:cxn modelId="{97A1B314-F417-DD4F-A884-AD36ADDFA06E}" type="presParOf" srcId="{ED44E5AC-F50E-45CA-B5DD-78AB9A10F510}" destId="{72520785-5826-4469-94D6-0CF50B68E48A}" srcOrd="10" destOrd="0" presId="urn:microsoft.com/office/officeart/2005/8/layout/cycle1"/>
    <dgm:cxn modelId="{9DF7A2ED-FAE2-7D48-A745-C8602C054C9C}" type="presParOf" srcId="{ED44E5AC-F50E-45CA-B5DD-78AB9A10F510}" destId="{B5ADBCE2-CB26-40A6-A5F6-D1235B2D75C3}" srcOrd="11" destOrd="0" presId="urn:microsoft.com/office/officeart/2005/8/layout/cycle1"/>
    <dgm:cxn modelId="{306E35AE-EBD4-C949-9785-07F12151F9CB}" type="presParOf" srcId="{ED44E5AC-F50E-45CA-B5DD-78AB9A10F510}" destId="{1DFE1B8E-20B5-489D-B8F1-10B392BDA018}" srcOrd="12" destOrd="0" presId="urn:microsoft.com/office/officeart/2005/8/layout/cycle1"/>
    <dgm:cxn modelId="{1E4F645A-9042-C84E-BC5F-4B36A7196B66}" type="presParOf" srcId="{ED44E5AC-F50E-45CA-B5DD-78AB9A10F510}" destId="{75551EA0-EAF0-4418-B35A-E713A2FEA709}" srcOrd="13" destOrd="0" presId="urn:microsoft.com/office/officeart/2005/8/layout/cycle1"/>
    <dgm:cxn modelId="{45EDFD84-34C2-3148-B90B-2A513A4E3473}" type="presParOf" srcId="{ED44E5AC-F50E-45CA-B5DD-78AB9A10F510}" destId="{66927704-6AB6-473C-A68A-0E94B8270E8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B51A5-7AFC-4F6D-83A0-FEE3EE445727}">
      <dsp:nvSpPr>
        <dsp:cNvPr id="0" name=""/>
        <dsp:cNvSpPr/>
      </dsp:nvSpPr>
      <dsp:spPr>
        <a:xfrm>
          <a:off x="177450" y="30765"/>
          <a:ext cx="4377118" cy="43771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kern="1200" dirty="0" smtClean="0"/>
            <a:t>Institutional GME Office</a:t>
          </a:r>
          <a:endParaRPr lang="en-US" sz="3100" kern="1200" dirty="0"/>
        </a:p>
      </dsp:txBody>
      <dsp:txXfrm>
        <a:off x="788669" y="546922"/>
        <a:ext cx="2523744" cy="3344805"/>
      </dsp:txXfrm>
    </dsp:sp>
    <dsp:sp modelId="{186AA61E-4D18-4E06-81D9-EAA5C28E8703}">
      <dsp:nvSpPr>
        <dsp:cNvPr id="0" name=""/>
        <dsp:cNvSpPr/>
      </dsp:nvSpPr>
      <dsp:spPr>
        <a:xfrm>
          <a:off x="3332130" y="30765"/>
          <a:ext cx="4377118" cy="43771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kern="1200" dirty="0" smtClean="0"/>
            <a:t>Programs</a:t>
          </a:r>
        </a:p>
        <a:p>
          <a:pPr lvl="0" algn="ctr" defTabSz="1377950">
            <a:lnSpc>
              <a:spcPct val="90000"/>
            </a:lnSpc>
            <a:spcBef>
              <a:spcPct val="0"/>
            </a:spcBef>
            <a:spcAft>
              <a:spcPct val="35000"/>
            </a:spcAft>
          </a:pPr>
          <a:r>
            <a:rPr lang="en-US" sz="3100" kern="1200" dirty="0" smtClean="0"/>
            <a:t>(Coordinators, PDs)</a:t>
          </a:r>
          <a:endParaRPr lang="en-US" sz="3100" kern="1200" dirty="0"/>
        </a:p>
      </dsp:txBody>
      <dsp:txXfrm>
        <a:off x="4574285" y="546922"/>
        <a:ext cx="2523744" cy="3344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53428-5DF2-2B4D-8DCD-C243C84C1909}">
      <dsp:nvSpPr>
        <dsp:cNvPr id="0" name=""/>
        <dsp:cNvSpPr/>
      </dsp:nvSpPr>
      <dsp:spPr>
        <a:xfrm>
          <a:off x="3721404" y="2195958"/>
          <a:ext cx="2441397" cy="2441397"/>
        </a:xfrm>
        <a:prstGeom prst="gear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t>GME Office</a:t>
          </a:r>
          <a:endParaRPr lang="en-US" sz="1800" b="1" i="0" kern="1200" dirty="0"/>
        </a:p>
      </dsp:txBody>
      <dsp:txXfrm>
        <a:off x="4212233" y="2767844"/>
        <a:ext cx="1459739" cy="1254928"/>
      </dsp:txXfrm>
    </dsp:sp>
    <dsp:sp modelId="{452482E7-8C62-4648-8C82-37D161EBFCBD}">
      <dsp:nvSpPr>
        <dsp:cNvPr id="0" name=""/>
        <dsp:cNvSpPr/>
      </dsp:nvSpPr>
      <dsp:spPr>
        <a:xfrm>
          <a:off x="2063882" y="1839034"/>
          <a:ext cx="1775562" cy="1775562"/>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dirty="0" smtClean="0"/>
            <a:t>Program Directors</a:t>
          </a:r>
          <a:endParaRPr lang="en-US" sz="1500" b="1" i="0" kern="1200" dirty="0"/>
        </a:p>
      </dsp:txBody>
      <dsp:txXfrm>
        <a:off x="2510885" y="2288739"/>
        <a:ext cx="881556" cy="876152"/>
      </dsp:txXfrm>
    </dsp:sp>
    <dsp:sp modelId="{51F7D7C6-086F-9941-8DF9-95DDAA6113F7}">
      <dsp:nvSpPr>
        <dsp:cNvPr id="0" name=""/>
        <dsp:cNvSpPr/>
      </dsp:nvSpPr>
      <dsp:spPr>
        <a:xfrm rot="20700000">
          <a:off x="2919777" y="83702"/>
          <a:ext cx="2491036" cy="2360171"/>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t>Coordinators</a:t>
          </a:r>
          <a:endParaRPr lang="en-US" sz="1600" b="1" i="0" kern="1200" dirty="0"/>
        </a:p>
      </dsp:txBody>
      <dsp:txXfrm rot="-20700000">
        <a:off x="3473896" y="593595"/>
        <a:ext cx="1382797" cy="1340385"/>
      </dsp:txXfrm>
    </dsp:sp>
    <dsp:sp modelId="{6F06444F-2F52-B54A-8988-7A2FCB9E254B}">
      <dsp:nvSpPr>
        <dsp:cNvPr id="0" name=""/>
        <dsp:cNvSpPr/>
      </dsp:nvSpPr>
      <dsp:spPr>
        <a:xfrm>
          <a:off x="3536368" y="1826024"/>
          <a:ext cx="3124989" cy="3124989"/>
        </a:xfrm>
        <a:prstGeom prst="circularArrow">
          <a:avLst>
            <a:gd name="adj1" fmla="val 4687"/>
            <a:gd name="adj2" fmla="val 299029"/>
            <a:gd name="adj3" fmla="val 2521742"/>
            <a:gd name="adj4" fmla="val 15849316"/>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C227FD0-EDB0-324B-9608-6CD7EC365889}">
      <dsp:nvSpPr>
        <dsp:cNvPr id="0" name=""/>
        <dsp:cNvSpPr/>
      </dsp:nvSpPr>
      <dsp:spPr>
        <a:xfrm>
          <a:off x="1681691" y="1563653"/>
          <a:ext cx="2270499" cy="2270499"/>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3E0DF92-D83D-FA4A-8C85-B6B3BE824EBC}">
      <dsp:nvSpPr>
        <dsp:cNvPr id="0" name=""/>
        <dsp:cNvSpPr/>
      </dsp:nvSpPr>
      <dsp:spPr>
        <a:xfrm>
          <a:off x="2520498" y="135463"/>
          <a:ext cx="2448056" cy="244805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6C04F-A6EA-4211-B3D7-A8600B3B7151}">
      <dsp:nvSpPr>
        <dsp:cNvPr id="0" name=""/>
        <dsp:cNvSpPr/>
      </dsp:nvSpPr>
      <dsp:spPr>
        <a:xfrm>
          <a:off x="4469266" y="32266"/>
          <a:ext cx="1097514" cy="109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GME office notifies program of APR</a:t>
          </a:r>
          <a:endParaRPr lang="en-US" sz="1100" kern="1200" dirty="0"/>
        </a:p>
      </dsp:txBody>
      <dsp:txXfrm>
        <a:off x="4469266" y="32266"/>
        <a:ext cx="1097514" cy="1097514"/>
      </dsp:txXfrm>
    </dsp:sp>
    <dsp:sp modelId="{D3A91AE6-AAE2-462C-BBF4-185043E0AFB5}">
      <dsp:nvSpPr>
        <dsp:cNvPr id="0" name=""/>
        <dsp:cNvSpPr/>
      </dsp:nvSpPr>
      <dsp:spPr>
        <a:xfrm>
          <a:off x="1883155" y="-9"/>
          <a:ext cx="4120389" cy="4120389"/>
        </a:xfrm>
        <a:prstGeom prst="circularArrow">
          <a:avLst>
            <a:gd name="adj1" fmla="val 5194"/>
            <a:gd name="adj2" fmla="val 335469"/>
            <a:gd name="adj3" fmla="val 21295053"/>
            <a:gd name="adj4" fmla="val 19764652"/>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9EF13-66B7-4F42-A425-9DB1E98734B6}">
      <dsp:nvSpPr>
        <dsp:cNvPr id="0" name=""/>
        <dsp:cNvSpPr/>
      </dsp:nvSpPr>
      <dsp:spPr>
        <a:xfrm>
          <a:off x="5133451" y="2076417"/>
          <a:ext cx="1097514" cy="109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Program will provide documents to GME office</a:t>
          </a:r>
          <a:endParaRPr lang="en-US" sz="1100" kern="1200" dirty="0"/>
        </a:p>
      </dsp:txBody>
      <dsp:txXfrm>
        <a:off x="5133451" y="2076417"/>
        <a:ext cx="1097514" cy="1097514"/>
      </dsp:txXfrm>
    </dsp:sp>
    <dsp:sp modelId="{F0B7BBD8-26E8-4E03-BF52-7BB5BD8FC25E}">
      <dsp:nvSpPr>
        <dsp:cNvPr id="0" name=""/>
        <dsp:cNvSpPr/>
      </dsp:nvSpPr>
      <dsp:spPr>
        <a:xfrm>
          <a:off x="1883155" y="-9"/>
          <a:ext cx="4120389" cy="4120389"/>
        </a:xfrm>
        <a:prstGeom prst="circularArrow">
          <a:avLst>
            <a:gd name="adj1" fmla="val 5194"/>
            <a:gd name="adj2" fmla="val 335469"/>
            <a:gd name="adj3" fmla="val 4016575"/>
            <a:gd name="adj4" fmla="val 2251709"/>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46B9B-478E-46F4-9CEB-E27654B16C15}">
      <dsp:nvSpPr>
        <dsp:cNvPr id="0" name=""/>
        <dsp:cNvSpPr/>
      </dsp:nvSpPr>
      <dsp:spPr>
        <a:xfrm>
          <a:off x="3394592" y="3339772"/>
          <a:ext cx="1097514" cy="109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GME office to meet with program </a:t>
          </a:r>
          <a:endParaRPr lang="en-US" sz="1100" kern="1200" dirty="0"/>
        </a:p>
      </dsp:txBody>
      <dsp:txXfrm>
        <a:off x="3394592" y="3339772"/>
        <a:ext cx="1097514" cy="1097514"/>
      </dsp:txXfrm>
    </dsp:sp>
    <dsp:sp modelId="{3283B1E8-3FAF-4E15-A300-7D8892A65D14}">
      <dsp:nvSpPr>
        <dsp:cNvPr id="0" name=""/>
        <dsp:cNvSpPr/>
      </dsp:nvSpPr>
      <dsp:spPr>
        <a:xfrm>
          <a:off x="1883155" y="-9"/>
          <a:ext cx="4120389" cy="4120389"/>
        </a:xfrm>
        <a:prstGeom prst="circularArrow">
          <a:avLst>
            <a:gd name="adj1" fmla="val 5194"/>
            <a:gd name="adj2" fmla="val 335469"/>
            <a:gd name="adj3" fmla="val 8212822"/>
            <a:gd name="adj4" fmla="val 6447956"/>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20785-5826-4469-94D6-0CF50B68E48A}">
      <dsp:nvSpPr>
        <dsp:cNvPr id="0" name=""/>
        <dsp:cNvSpPr/>
      </dsp:nvSpPr>
      <dsp:spPr>
        <a:xfrm>
          <a:off x="1655733" y="2076417"/>
          <a:ext cx="1097514" cy="109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GME to provide APR report to program</a:t>
          </a:r>
          <a:endParaRPr lang="en-US" sz="1100" kern="1200" dirty="0"/>
        </a:p>
      </dsp:txBody>
      <dsp:txXfrm>
        <a:off x="1655733" y="2076417"/>
        <a:ext cx="1097514" cy="1097514"/>
      </dsp:txXfrm>
    </dsp:sp>
    <dsp:sp modelId="{B5ADBCE2-CB26-40A6-A5F6-D1235B2D75C3}">
      <dsp:nvSpPr>
        <dsp:cNvPr id="0" name=""/>
        <dsp:cNvSpPr/>
      </dsp:nvSpPr>
      <dsp:spPr>
        <a:xfrm>
          <a:off x="1883155" y="-9"/>
          <a:ext cx="4120389" cy="4120389"/>
        </a:xfrm>
        <a:prstGeom prst="circularArrow">
          <a:avLst>
            <a:gd name="adj1" fmla="val 5194"/>
            <a:gd name="adj2" fmla="val 335469"/>
            <a:gd name="adj3" fmla="val 12299880"/>
            <a:gd name="adj4" fmla="val 10769479"/>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51EA0-EAF0-4418-B35A-E713A2FEA709}">
      <dsp:nvSpPr>
        <dsp:cNvPr id="0" name=""/>
        <dsp:cNvSpPr/>
      </dsp:nvSpPr>
      <dsp:spPr>
        <a:xfrm>
          <a:off x="2319918" y="32266"/>
          <a:ext cx="1097514" cy="109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Program to provide response/action plan to GME office as needed</a:t>
          </a:r>
          <a:endParaRPr lang="en-US" sz="1100" kern="1200" dirty="0"/>
        </a:p>
      </dsp:txBody>
      <dsp:txXfrm>
        <a:off x="2319918" y="32266"/>
        <a:ext cx="1097514" cy="1097514"/>
      </dsp:txXfrm>
    </dsp:sp>
    <dsp:sp modelId="{66927704-6AB6-473C-A68A-0E94B8270E8F}">
      <dsp:nvSpPr>
        <dsp:cNvPr id="0" name=""/>
        <dsp:cNvSpPr/>
      </dsp:nvSpPr>
      <dsp:spPr>
        <a:xfrm>
          <a:off x="1883155" y="-9"/>
          <a:ext cx="4120389" cy="4120389"/>
        </a:xfrm>
        <a:prstGeom prst="circularArrow">
          <a:avLst>
            <a:gd name="adj1" fmla="val 5194"/>
            <a:gd name="adj2" fmla="val 335469"/>
            <a:gd name="adj3" fmla="val 16867558"/>
            <a:gd name="adj4" fmla="val 15196974"/>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ED71C9D-A480-F244-A0A7-C21EDA2910E5}" type="datetimeFigureOut">
              <a:rPr lang="en-US" smtClean="0"/>
              <a:t>11/1/16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66F504F-0768-0743-A019-70AF1DAB66A6}" type="slidenum">
              <a:rPr lang="en-US" smtClean="0"/>
              <a:t>‹#›</a:t>
            </a:fld>
            <a:endParaRPr lang="en-US" dirty="0"/>
          </a:p>
        </p:txBody>
      </p:sp>
    </p:spTree>
    <p:extLst>
      <p:ext uri="{BB962C8B-B14F-4D97-AF65-F5344CB8AC3E}">
        <p14:creationId xmlns:p14="http://schemas.microsoft.com/office/powerpoint/2010/main" val="13180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89F04476-255E-3041-B32A-315F2FF8FE96}" type="slidenum">
              <a:rPr lang="en-US" altLang="en-US" sz="1200" b="0" smtClean="0">
                <a:solidFill>
                  <a:srgbClr val="000000"/>
                </a:solidFill>
                <a:latin typeface="Arial" charset="0"/>
                <a:ea typeface="ＭＳ Ｐゴシック" charset="-128"/>
              </a:rPr>
              <a:pPr>
                <a:defRPr/>
              </a:pPr>
              <a:t>2</a:t>
            </a:fld>
            <a:endParaRPr lang="en-US" altLang="en-US" sz="1200" b="0" dirty="0" smtClean="0">
              <a:solidFill>
                <a:srgbClr val="000000"/>
              </a:solidFill>
              <a:latin typeface="Arial" charset="0"/>
              <a:ea typeface="ＭＳ Ｐゴシック" charset="-128"/>
            </a:endParaRPr>
          </a:p>
        </p:txBody>
      </p:sp>
      <p:sp>
        <p:nvSpPr>
          <p:cNvPr id="48132"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dirty="0"/>
          </a:p>
        </p:txBody>
      </p:sp>
    </p:spTree>
    <p:extLst>
      <p:ext uri="{BB962C8B-B14F-4D97-AF65-F5344CB8AC3E}">
        <p14:creationId xmlns:p14="http://schemas.microsoft.com/office/powerpoint/2010/main" val="52496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6</a:t>
            </a:fld>
            <a:endParaRPr lang="en-US" dirty="0"/>
          </a:p>
        </p:txBody>
      </p:sp>
    </p:spTree>
    <p:extLst>
      <p:ext uri="{BB962C8B-B14F-4D97-AF65-F5344CB8AC3E}">
        <p14:creationId xmlns:p14="http://schemas.microsoft.com/office/powerpoint/2010/main" val="55979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7C64A-F2AA-4072-95AC-A0296C0038E6}" type="slidenum">
              <a:rPr lang="en-US" smtClean="0"/>
              <a:t>24</a:t>
            </a:fld>
            <a:endParaRPr lang="en-US" dirty="0"/>
          </a:p>
        </p:txBody>
      </p:sp>
    </p:spTree>
    <p:extLst>
      <p:ext uri="{BB962C8B-B14F-4D97-AF65-F5344CB8AC3E}">
        <p14:creationId xmlns:p14="http://schemas.microsoft.com/office/powerpoint/2010/main" val="35776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dirty="0"/>
          </a:p>
        </p:txBody>
      </p:sp>
      <p:sp>
        <p:nvSpPr>
          <p:cNvPr id="491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E1558E83-EEEC-A24C-BDB7-7650BE2BBCCC}" type="slidenum">
              <a:rPr lang="en-US" altLang="en-US" sz="1200" b="0" smtClean="0">
                <a:latin typeface="Arial" charset="0"/>
              </a:rPr>
              <a:pPr>
                <a:defRPr/>
              </a:pPr>
              <a:t>29</a:t>
            </a:fld>
            <a:endParaRPr lang="en-US" altLang="en-US" sz="1200" b="0" dirty="0" smtClean="0">
              <a:latin typeface="Arial" charset="0"/>
            </a:endParaRPr>
          </a:p>
        </p:txBody>
      </p:sp>
    </p:spTree>
    <p:extLst>
      <p:ext uri="{BB962C8B-B14F-4D97-AF65-F5344CB8AC3E}">
        <p14:creationId xmlns:p14="http://schemas.microsoft.com/office/powerpoint/2010/main" val="162980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dirty="0"/>
          </a:p>
        </p:txBody>
      </p:sp>
      <p:sp>
        <p:nvSpPr>
          <p:cNvPr id="501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F7E761DF-DBDF-3047-B39D-1607FDA68CA8}" type="slidenum">
              <a:rPr lang="en-US" altLang="en-US" sz="1200" b="0" smtClean="0">
                <a:latin typeface="Arial" charset="0"/>
              </a:rPr>
              <a:pPr>
                <a:defRPr/>
              </a:pPr>
              <a:t>30</a:t>
            </a:fld>
            <a:endParaRPr lang="en-US" altLang="en-US" sz="1200" b="0" dirty="0" smtClean="0">
              <a:latin typeface="Arial" charset="0"/>
            </a:endParaRPr>
          </a:p>
        </p:txBody>
      </p:sp>
    </p:spTree>
    <p:extLst>
      <p:ext uri="{BB962C8B-B14F-4D97-AF65-F5344CB8AC3E}">
        <p14:creationId xmlns:p14="http://schemas.microsoft.com/office/powerpoint/2010/main" val="77570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7693" y="4047040"/>
            <a:ext cx="5661539" cy="3834161"/>
          </a:xfrm>
          <a:prstGeom prst="rect">
            <a:avLst/>
          </a:prstGeom>
        </p:spPr>
        <p:txBody>
          <a:bodyPr lIns="92166" tIns="92166" rIns="92166" bIns="92166" anchor="t" anchorCtr="0">
            <a:noAutofit/>
          </a:bodyPr>
          <a:lstStyle/>
          <a:p>
            <a:endParaRPr/>
          </a:p>
        </p:txBody>
      </p:sp>
    </p:spTree>
    <p:extLst>
      <p:ext uri="{BB962C8B-B14F-4D97-AF65-F5344CB8AC3E}">
        <p14:creationId xmlns:p14="http://schemas.microsoft.com/office/powerpoint/2010/main" val="188259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smtClean="0"/>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smtClean="0"/>
              <a:t>Presented by Partners in Medical Education, Inc. 2016</a:t>
            </a:r>
            <a:endParaRPr lang="en-US" dirty="0"/>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hyperlink" Target="http://www.partnersinmeded.com/" TargetMode="Externa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 Id="rId3"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2016 What Every Coordinator Needs to Know About NAS </a:t>
            </a:r>
            <a:endParaRPr lang="en-US" dirty="0"/>
          </a:p>
        </p:txBody>
      </p:sp>
      <p:sp>
        <p:nvSpPr>
          <p:cNvPr id="3" name="Subtitle 2"/>
          <p:cNvSpPr>
            <a:spLocks noGrp="1"/>
          </p:cNvSpPr>
          <p:nvPr>
            <p:ph type="subTitle" idx="1"/>
          </p:nvPr>
        </p:nvSpPr>
        <p:spPr>
          <a:xfrm>
            <a:off x="139604" y="4572000"/>
            <a:ext cx="7315200" cy="1371600"/>
          </a:xfrm>
        </p:spPr>
        <p:txBody>
          <a:bodyPr wrap="square" tIns="91440" bIns="91440">
            <a:normAutofit fontScale="92500" lnSpcReduction="10000"/>
          </a:bodyPr>
          <a:lstStyle/>
          <a:p>
            <a:r>
              <a:rPr lang="en-US" dirty="0" smtClean="0"/>
              <a:t>Presented by: </a:t>
            </a:r>
            <a:r>
              <a:rPr lang="en-US" dirty="0"/>
              <a:t/>
            </a:r>
            <a:br>
              <a:rPr lang="en-US" dirty="0"/>
            </a:br>
            <a:r>
              <a:rPr lang="en-US" dirty="0" smtClean="0"/>
              <a:t>Christine Redovan, </a:t>
            </a:r>
            <a:r>
              <a:rPr lang="en-US" dirty="0"/>
              <a:t>MBA GME </a:t>
            </a:r>
            <a:r>
              <a:rPr lang="en-US" dirty="0" smtClean="0"/>
              <a:t>Consultant</a:t>
            </a:r>
            <a:r>
              <a:rPr lang="en-US" dirty="0"/>
              <a:t/>
            </a:r>
            <a:br>
              <a:rPr lang="en-US" dirty="0"/>
            </a:br>
            <a:r>
              <a:rPr lang="en-US" dirty="0"/>
              <a:t>Heather Peters, M.Ed, </a:t>
            </a:r>
            <a:r>
              <a:rPr lang="en-US" dirty="0" smtClean="0"/>
              <a:t>Ph.D</a:t>
            </a:r>
            <a:br>
              <a:rPr lang="en-US" dirty="0" smtClean="0"/>
            </a:br>
            <a:r>
              <a:rPr lang="en-US" dirty="0"/>
              <a:t>Tori Hanlon, MS, </a:t>
            </a:r>
            <a:r>
              <a:rPr lang="en-US" dirty="0" smtClean="0"/>
              <a:t>CHCP</a:t>
            </a:r>
            <a:br>
              <a:rPr lang="en-US" dirty="0" smtClean="0"/>
            </a:br>
            <a:r>
              <a:rPr lang="en-US" altLang="en-US" dirty="0"/>
              <a:t>Amy Lefkovic, MHA</a:t>
            </a:r>
          </a:p>
          <a:p>
            <a:endParaRPr lang="en-US" dirty="0"/>
          </a:p>
        </p:txBody>
      </p:sp>
    </p:spTree>
    <p:extLst>
      <p:ext uri="{BB962C8B-B14F-4D97-AF65-F5344CB8AC3E}">
        <p14:creationId xmlns:p14="http://schemas.microsoft.com/office/powerpoint/2010/main" val="1462030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Communicating With Your GME Office</a:t>
            </a:r>
            <a:endParaRPr lang="en-US" dirty="0"/>
          </a:p>
        </p:txBody>
      </p:sp>
      <p:sp>
        <p:nvSpPr>
          <p:cNvPr id="3" name="Subtitle 2"/>
          <p:cNvSpPr>
            <a:spLocks noGrp="1"/>
          </p:cNvSpPr>
          <p:nvPr>
            <p:ph type="subTitle" idx="1"/>
          </p:nvPr>
        </p:nvSpPr>
        <p:spPr/>
        <p:txBody>
          <a:bodyPr/>
          <a:lstStyle/>
          <a:p>
            <a:r>
              <a:rPr lang="en-US" dirty="0"/>
              <a:t>Presented by:</a:t>
            </a:r>
          </a:p>
          <a:p>
            <a:r>
              <a:rPr lang="en-US" dirty="0"/>
              <a:t>Tori Hanlon, MS, CHCP</a:t>
            </a:r>
          </a:p>
        </p:txBody>
      </p:sp>
    </p:spTree>
    <p:extLst>
      <p:ext uri="{BB962C8B-B14F-4D97-AF65-F5344CB8AC3E}">
        <p14:creationId xmlns:p14="http://schemas.microsoft.com/office/powerpoint/2010/main" val="1143660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
        <p:nvSpPr>
          <p:cNvPr id="7" name="Title 2"/>
          <p:cNvSpPr>
            <a:spLocks noGrp="1"/>
          </p:cNvSpPr>
          <p:nvPr>
            <p:ph type="title"/>
          </p:nvPr>
        </p:nvSpPr>
        <p:spPr>
          <a:xfrm>
            <a:off x="1989344" y="246466"/>
            <a:ext cx="6526006" cy="1325563"/>
          </a:xfrm>
        </p:spPr>
        <p:txBody>
          <a:bodyPr/>
          <a:lstStyle/>
          <a:p>
            <a:r>
              <a:rPr lang="en-US" dirty="0" smtClean="0"/>
              <a:t>Collaboration</a:t>
            </a:r>
            <a:endParaRPr lang="en-US" dirty="0"/>
          </a:p>
        </p:txBody>
      </p:sp>
    </p:spTree>
    <p:extLst>
      <p:ext uri="{BB962C8B-B14F-4D97-AF65-F5344CB8AC3E}">
        <p14:creationId xmlns:p14="http://schemas.microsoft.com/office/powerpoint/2010/main" val="1758576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i="1" dirty="0" smtClean="0"/>
          </a:p>
          <a:p>
            <a:pPr marL="0" indent="0" algn="ctr">
              <a:buNone/>
            </a:pPr>
            <a:r>
              <a:rPr lang="en-US" i="1" dirty="0" smtClean="0"/>
              <a:t>To understand how to effectively collaborate and communicate with your institutional GME office to meet institutional and program requirements in NAS</a:t>
            </a:r>
            <a:endParaRPr lang="en-US" i="1" dirty="0"/>
          </a:p>
        </p:txBody>
      </p:sp>
      <p:sp>
        <p:nvSpPr>
          <p:cNvPr id="3" name="Title 2"/>
          <p:cNvSpPr>
            <a:spLocks noGrp="1"/>
          </p:cNvSpPr>
          <p:nvPr>
            <p:ph type="title"/>
          </p:nvPr>
        </p:nvSpPr>
        <p:spPr/>
        <p:txBody>
          <a:bodyPr/>
          <a:lstStyle/>
          <a:p>
            <a:r>
              <a:rPr lang="en-US" altLang="en-US" dirty="0"/>
              <a:t>Goals &amp; Objectives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pic>
        <p:nvPicPr>
          <p:cNvPr id="6" name="irc_mi" descr="http://heartofthematterseminars.files.wordpress.com/2010/04/goa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81995"/>
            <a:ext cx="2914650" cy="18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885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560917" y="1568725"/>
          <a:ext cx="7886700" cy="443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Communication</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1717241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676272"/>
            <a:ext cx="7886700" cy="4438905"/>
          </a:xfrm>
        </p:spPr>
        <p:txBody>
          <a:bodyPr>
            <a:normAutofit/>
          </a:bodyPr>
          <a:lstStyle/>
          <a:p>
            <a:pPr marL="0" indent="0" algn="ctr">
              <a:buNone/>
            </a:pPr>
            <a:r>
              <a:rPr lang="en-US" sz="5400" i="1" dirty="0" smtClean="0"/>
              <a:t>KNOW THE ACGME</a:t>
            </a:r>
          </a:p>
          <a:p>
            <a:pPr marL="0" indent="0" algn="ctr">
              <a:buNone/>
            </a:pPr>
            <a:r>
              <a:rPr lang="en-US" sz="5400" i="1" dirty="0" smtClean="0"/>
              <a:t> REQUIREMENTS!</a:t>
            </a:r>
            <a:endParaRPr lang="en-US" sz="5400" i="1"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pic>
        <p:nvPicPr>
          <p:cNvPr id="7" name="irc_mi" descr="http://wallpaperscraft.com/image/clipart_man_book_huge_reading_knowledge_19519_1920x12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270" y="3465762"/>
            <a:ext cx="4031458" cy="2667000"/>
          </a:xfrm>
          <a:prstGeom prst="rect">
            <a:avLst/>
          </a:prstGeom>
          <a:noFill/>
          <a:ln>
            <a:noFill/>
          </a:ln>
        </p:spPr>
      </p:pic>
    </p:spTree>
    <p:extLst>
      <p:ext uri="{BB962C8B-B14F-4D97-AF65-F5344CB8AC3E}">
        <p14:creationId xmlns:p14="http://schemas.microsoft.com/office/powerpoint/2010/main" val="89288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76787"/>
            <a:ext cx="7886700" cy="4438905"/>
          </a:xfrm>
        </p:spPr>
        <p:txBody>
          <a:bodyPr/>
          <a:lstStyle/>
          <a:p>
            <a:r>
              <a:rPr lang="en-US" dirty="0" smtClean="0"/>
              <a:t>Annual accreditation cycle</a:t>
            </a:r>
          </a:p>
          <a:p>
            <a:pPr lvl="1"/>
            <a:r>
              <a:rPr lang="en-US" dirty="0" smtClean="0"/>
              <a:t>ADS</a:t>
            </a:r>
          </a:p>
          <a:p>
            <a:pPr marL="457200" lvl="1" indent="0">
              <a:buNone/>
            </a:pPr>
            <a:endParaRPr lang="en-US" dirty="0" smtClean="0"/>
          </a:p>
          <a:p>
            <a:r>
              <a:rPr lang="en-US" dirty="0" smtClean="0"/>
              <a:t>Program oversight</a:t>
            </a:r>
          </a:p>
          <a:p>
            <a:pPr lvl="1"/>
            <a:r>
              <a:rPr lang="en-US" dirty="0" smtClean="0"/>
              <a:t>APR</a:t>
            </a:r>
          </a:p>
          <a:p>
            <a:pPr marL="0" indent="0">
              <a:buNone/>
            </a:pPr>
            <a:endParaRPr lang="en-US" dirty="0" smtClean="0"/>
          </a:p>
          <a:p>
            <a:r>
              <a:rPr lang="en-US" dirty="0" smtClean="0"/>
              <a:t>CLER</a:t>
            </a:r>
          </a:p>
          <a:p>
            <a:endParaRPr lang="en-US" dirty="0"/>
          </a:p>
        </p:txBody>
      </p:sp>
      <p:sp>
        <p:nvSpPr>
          <p:cNvPr id="3" name="Title 2"/>
          <p:cNvSpPr>
            <a:spLocks noGrp="1"/>
          </p:cNvSpPr>
          <p:nvPr>
            <p:ph type="title"/>
          </p:nvPr>
        </p:nvSpPr>
        <p:spPr/>
        <p:txBody>
          <a:bodyPr/>
          <a:lstStyle/>
          <a:p>
            <a:r>
              <a:rPr lang="en-US" dirty="0" smtClean="0"/>
              <a:t>NAS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pic>
        <p:nvPicPr>
          <p:cNvPr id="7" name="Picture 6" descr="http://us.cdn4.123rf.com/168nwm/3dmask/3dmask1212/3dmask121200011/16991482-3d-white-people-examines-files-isolated-white-background-3d-image.jpg"/>
          <p:cNvPicPr/>
          <p:nvPr/>
        </p:nvPicPr>
        <p:blipFill>
          <a:blip r:embed="rId2">
            <a:extLst>
              <a:ext uri="{28A0092B-C50C-407E-A947-70E740481C1C}">
                <a14:useLocalDpi xmlns:a14="http://schemas.microsoft.com/office/drawing/2010/main" val="0"/>
              </a:ext>
            </a:extLst>
          </a:blip>
          <a:srcRect/>
          <a:stretch>
            <a:fillRect/>
          </a:stretch>
        </p:blipFill>
        <p:spPr bwMode="auto">
          <a:xfrm>
            <a:off x="5161359" y="2819400"/>
            <a:ext cx="2593182" cy="2667000"/>
          </a:xfrm>
          <a:prstGeom prst="rect">
            <a:avLst/>
          </a:prstGeom>
          <a:noFill/>
          <a:ln>
            <a:noFill/>
          </a:ln>
          <a:extLst/>
        </p:spPr>
      </p:pic>
    </p:spTree>
    <p:extLst>
      <p:ext uri="{BB962C8B-B14F-4D97-AF65-F5344CB8AC3E}">
        <p14:creationId xmlns:p14="http://schemas.microsoft.com/office/powerpoint/2010/main" val="106732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Annual Program Review</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2104023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65064"/>
            <a:ext cx="7886700" cy="4438905"/>
          </a:xfrm>
        </p:spPr>
        <p:txBody>
          <a:bodyPr/>
          <a:lstStyle/>
          <a:p>
            <a:r>
              <a:rPr lang="en-US" dirty="0" smtClean="0"/>
              <a:t>Annual accreditation cycle</a:t>
            </a:r>
          </a:p>
          <a:p>
            <a:pPr lvl="1"/>
            <a:r>
              <a:rPr lang="en-US" dirty="0" smtClean="0"/>
              <a:t>ADS</a:t>
            </a:r>
          </a:p>
          <a:p>
            <a:pPr marL="457200" lvl="1" indent="0">
              <a:buNone/>
            </a:pPr>
            <a:endParaRPr lang="en-US" dirty="0" smtClean="0"/>
          </a:p>
          <a:p>
            <a:r>
              <a:rPr lang="en-US" dirty="0" smtClean="0"/>
              <a:t>Program oversight</a:t>
            </a:r>
          </a:p>
          <a:p>
            <a:pPr lvl="1"/>
            <a:r>
              <a:rPr lang="en-US" dirty="0" smtClean="0"/>
              <a:t>APR</a:t>
            </a:r>
          </a:p>
          <a:p>
            <a:pPr marL="0" indent="0">
              <a:buNone/>
            </a:pPr>
            <a:endParaRPr lang="en-US" dirty="0" smtClean="0"/>
          </a:p>
          <a:p>
            <a:r>
              <a:rPr lang="en-US" dirty="0" smtClean="0"/>
              <a:t>CLER</a:t>
            </a:r>
          </a:p>
          <a:p>
            <a:endParaRPr lang="en-US" dirty="0"/>
          </a:p>
        </p:txBody>
      </p:sp>
      <p:sp>
        <p:nvSpPr>
          <p:cNvPr id="3" name="Title 2"/>
          <p:cNvSpPr>
            <a:spLocks noGrp="1"/>
          </p:cNvSpPr>
          <p:nvPr>
            <p:ph type="title"/>
          </p:nvPr>
        </p:nvSpPr>
        <p:spPr/>
        <p:txBody>
          <a:bodyPr/>
          <a:lstStyle/>
          <a:p>
            <a:r>
              <a:rPr lang="en-US" dirty="0" smtClean="0"/>
              <a:t>NAS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pic>
        <p:nvPicPr>
          <p:cNvPr id="6" name="Picture 5" descr="http://us.cdn4.123rf.com/168nwm/3dmask/3dmask1212/3dmask121200011/16991482-3d-white-people-examines-files-isolated-white-background-3d-image.jpg"/>
          <p:cNvPicPr/>
          <p:nvPr/>
        </p:nvPicPr>
        <p:blipFill>
          <a:blip r:embed="rId2">
            <a:extLst>
              <a:ext uri="{28A0092B-C50C-407E-A947-70E740481C1C}">
                <a14:useLocalDpi xmlns:a14="http://schemas.microsoft.com/office/drawing/2010/main" val="0"/>
              </a:ext>
            </a:extLst>
          </a:blip>
          <a:srcRect/>
          <a:stretch>
            <a:fillRect/>
          </a:stretch>
        </p:blipFill>
        <p:spPr bwMode="auto">
          <a:xfrm>
            <a:off x="5161359" y="2819400"/>
            <a:ext cx="2593182" cy="2667000"/>
          </a:xfrm>
          <a:prstGeom prst="rect">
            <a:avLst/>
          </a:prstGeom>
          <a:noFill/>
          <a:ln>
            <a:noFill/>
          </a:ln>
          <a:extLst/>
        </p:spPr>
      </p:pic>
    </p:spTree>
    <p:extLst>
      <p:ext uri="{BB962C8B-B14F-4D97-AF65-F5344CB8AC3E}">
        <p14:creationId xmlns:p14="http://schemas.microsoft.com/office/powerpoint/2010/main" val="119375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788" y="2176787"/>
            <a:ext cx="7886700" cy="4438905"/>
          </a:xfrm>
        </p:spPr>
        <p:txBody>
          <a:bodyPr/>
          <a:lstStyle/>
          <a:p>
            <a:r>
              <a:rPr lang="en-US" dirty="0" smtClean="0"/>
              <a:t>Stay engaged</a:t>
            </a:r>
          </a:p>
          <a:p>
            <a:pPr marL="0" indent="0">
              <a:buNone/>
            </a:pPr>
            <a:endParaRPr lang="en-US" dirty="0" smtClean="0"/>
          </a:p>
          <a:p>
            <a:r>
              <a:rPr lang="en-US" dirty="0" smtClean="0"/>
              <a:t>Ask questions/Speak up</a:t>
            </a:r>
          </a:p>
          <a:p>
            <a:pPr marL="0" indent="0">
              <a:buNone/>
            </a:pPr>
            <a:endParaRPr lang="en-US" dirty="0" smtClean="0"/>
          </a:p>
          <a:p>
            <a:r>
              <a:rPr lang="en-US" dirty="0" smtClean="0"/>
              <a:t>Network</a:t>
            </a:r>
            <a:endParaRPr lang="en-US" dirty="0"/>
          </a:p>
        </p:txBody>
      </p:sp>
      <p:sp>
        <p:nvSpPr>
          <p:cNvPr id="3" name="Title 2"/>
          <p:cNvSpPr>
            <a:spLocks noGrp="1"/>
          </p:cNvSpPr>
          <p:nvPr>
            <p:ph type="title"/>
          </p:nvPr>
        </p:nvSpPr>
        <p:spPr/>
        <p:txBody>
          <a:bodyPr/>
          <a:lstStyle/>
          <a:p>
            <a:r>
              <a:rPr lang="en-US" dirty="0" smtClean="0"/>
              <a:t>Tips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pic>
        <p:nvPicPr>
          <p:cNvPr id="6" name="irc_mi" descr="http://us.cdn2.123rf.com/168nwm/andegro4ka/andegro4ka1112/andegro4ka111200001/11702124-reunion-de-negocios-tabla.jpg"/>
          <p:cNvPicPr/>
          <p:nvPr/>
        </p:nvPicPr>
        <p:blipFill>
          <a:blip r:embed="rId2">
            <a:extLst>
              <a:ext uri="{28A0092B-C50C-407E-A947-70E740481C1C}">
                <a14:useLocalDpi xmlns:a14="http://schemas.microsoft.com/office/drawing/2010/main" val="0"/>
              </a:ext>
            </a:extLst>
          </a:blip>
          <a:srcRect/>
          <a:stretch>
            <a:fillRect/>
          </a:stretch>
        </p:blipFill>
        <p:spPr bwMode="auto">
          <a:xfrm>
            <a:off x="4566138" y="3323838"/>
            <a:ext cx="3924300" cy="2806913"/>
          </a:xfrm>
          <a:prstGeom prst="rect">
            <a:avLst/>
          </a:prstGeom>
          <a:noFill/>
          <a:ln>
            <a:noFill/>
          </a:ln>
        </p:spPr>
      </p:pic>
    </p:spTree>
    <p:extLst>
      <p:ext uri="{BB962C8B-B14F-4D97-AF65-F5344CB8AC3E}">
        <p14:creationId xmlns:p14="http://schemas.microsoft.com/office/powerpoint/2010/main" val="844116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Project Management for GME Support </a:t>
            </a:r>
            <a:r>
              <a:rPr lang="en-US" dirty="0" smtClean="0"/>
              <a:t>Staff</a:t>
            </a:r>
            <a:endParaRPr lang="en-US" dirty="0"/>
          </a:p>
        </p:txBody>
      </p:sp>
      <p:sp>
        <p:nvSpPr>
          <p:cNvPr id="3" name="Subtitle 2"/>
          <p:cNvSpPr>
            <a:spLocks noGrp="1"/>
          </p:cNvSpPr>
          <p:nvPr>
            <p:ph type="subTitle" idx="1"/>
          </p:nvPr>
        </p:nvSpPr>
        <p:spPr/>
        <p:txBody>
          <a:bodyPr>
            <a:normAutofit/>
          </a:bodyPr>
          <a:lstStyle/>
          <a:p>
            <a:r>
              <a:rPr lang="en-US" dirty="0" smtClean="0"/>
              <a:t>Presented by:</a:t>
            </a:r>
          </a:p>
          <a:p>
            <a:r>
              <a:rPr lang="en-US" dirty="0"/>
              <a:t>Heather Peters, M.Ed, Ph.D</a:t>
            </a:r>
          </a:p>
        </p:txBody>
      </p:sp>
    </p:spTree>
    <p:extLst>
      <p:ext uri="{BB962C8B-B14F-4D97-AF65-F5344CB8AC3E}">
        <p14:creationId xmlns:p14="http://schemas.microsoft.com/office/powerpoint/2010/main" val="1494474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6503029" y="3177489"/>
            <a:ext cx="2543536" cy="2819399"/>
          </a:xfrm>
        </p:spPr>
        <p:txBody>
          <a:bodyPr>
            <a:normAutofit fontScale="25000" lnSpcReduction="20000"/>
          </a:bodyPr>
          <a:lstStyle/>
          <a:p>
            <a:pPr marL="171450" indent="-171450">
              <a:lnSpc>
                <a:spcPct val="120000"/>
              </a:lnSpc>
              <a:defRPr/>
            </a:pPr>
            <a:r>
              <a:rPr lang="en-US" sz="4000" b="1" dirty="0" smtClean="0">
                <a:latin typeface="Lucida Bright" charset="0"/>
                <a:ea typeface="Lucida Bright" charset="0"/>
                <a:cs typeface="Lucida Bright" charset="0"/>
              </a:rPr>
              <a:t>Received </a:t>
            </a:r>
            <a:r>
              <a:rPr lang="en-US" sz="4000" b="1" dirty="0">
                <a:latin typeface="Lucida Bright" charset="0"/>
                <a:ea typeface="Lucida Bright" charset="0"/>
                <a:cs typeface="Lucida Bright" charset="0"/>
              </a:rPr>
              <a:t>her Bachelors Degree in Health Information Management from Kean </a:t>
            </a:r>
            <a:r>
              <a:rPr lang="en-US" sz="4000" b="1" dirty="0" smtClean="0">
                <a:latin typeface="Lucida Bright" charset="0"/>
                <a:ea typeface="Lucida Bright" charset="0"/>
                <a:cs typeface="Lucida Bright" charset="0"/>
              </a:rPr>
              <a:t>University</a:t>
            </a:r>
            <a:endParaRPr lang="en-US" sz="4000" b="1" dirty="0">
              <a:latin typeface="Lucida Bright" charset="0"/>
              <a:ea typeface="Lucida Bright" charset="0"/>
              <a:cs typeface="Lucida Bright" charset="0"/>
            </a:endParaRPr>
          </a:p>
          <a:p>
            <a:pPr marL="171450" indent="-171450">
              <a:lnSpc>
                <a:spcPct val="120000"/>
              </a:lnSpc>
              <a:defRPr/>
            </a:pPr>
            <a:r>
              <a:rPr lang="en-US" sz="4000" b="1" dirty="0">
                <a:latin typeface="Lucida Bright" charset="0"/>
                <a:ea typeface="Lucida Bright" charset="0"/>
                <a:cs typeface="Lucida Bright" charset="0"/>
              </a:rPr>
              <a:t>Began her career in Graduate Medical Education (GME) at Hospital for Special Surgery as the Radiology Fellowship Program </a:t>
            </a:r>
            <a:r>
              <a:rPr lang="en-US" sz="4000" b="1" dirty="0" smtClean="0">
                <a:latin typeface="Lucida Bright" charset="0"/>
                <a:ea typeface="Lucida Bright" charset="0"/>
                <a:cs typeface="Lucida Bright" charset="0"/>
              </a:rPr>
              <a:t>Coordinator</a:t>
            </a:r>
            <a:endParaRPr lang="en-US" sz="4000" b="1" dirty="0">
              <a:latin typeface="Lucida Bright" charset="0"/>
              <a:ea typeface="Lucida Bright" charset="0"/>
              <a:cs typeface="Lucida Bright" charset="0"/>
            </a:endParaRPr>
          </a:p>
          <a:p>
            <a:pPr marL="171450" indent="-171450">
              <a:lnSpc>
                <a:spcPct val="120000"/>
              </a:lnSpc>
              <a:defRPr/>
            </a:pPr>
            <a:r>
              <a:rPr lang="en-US" sz="4000" b="1" dirty="0">
                <a:latin typeface="Lucida Bright" charset="0"/>
                <a:ea typeface="Lucida Bright" charset="0"/>
                <a:cs typeface="Lucida Bright" charset="0"/>
              </a:rPr>
              <a:t>Received her Masters degree in Healthcare Administration from Seton Hall </a:t>
            </a:r>
            <a:r>
              <a:rPr lang="en-US" sz="4000" b="1" dirty="0" smtClean="0">
                <a:latin typeface="Lucida Bright" charset="0"/>
                <a:ea typeface="Lucida Bright" charset="0"/>
                <a:cs typeface="Lucida Bright" charset="0"/>
              </a:rPr>
              <a:t>University</a:t>
            </a:r>
            <a:endParaRPr lang="en-US" sz="4000" b="1" dirty="0">
              <a:latin typeface="Lucida Bright" charset="0"/>
              <a:ea typeface="Lucida Bright" charset="0"/>
              <a:cs typeface="Lucida Bright" charset="0"/>
            </a:endParaRPr>
          </a:p>
          <a:p>
            <a:pPr marL="171450" indent="-171450">
              <a:lnSpc>
                <a:spcPct val="120000"/>
              </a:lnSpc>
              <a:defRPr/>
            </a:pPr>
            <a:r>
              <a:rPr lang="en-US" sz="4000" b="1" dirty="0">
                <a:latin typeface="Lucida Bright" charset="0"/>
                <a:ea typeface="Lucida Bright" charset="0"/>
                <a:cs typeface="Lucida Bright" charset="0"/>
              </a:rPr>
              <a:t>Continued her career in GME at Lutheran Medical Center as the OB/GYN Residency </a:t>
            </a:r>
            <a:r>
              <a:rPr lang="en-US" sz="4000" b="1" dirty="0" smtClean="0">
                <a:latin typeface="Lucida Bright" charset="0"/>
                <a:ea typeface="Lucida Bright" charset="0"/>
                <a:cs typeface="Lucida Bright" charset="0"/>
              </a:rPr>
              <a:t>Coordinator</a:t>
            </a:r>
            <a:endParaRPr lang="en-US" sz="4000" b="1" dirty="0">
              <a:latin typeface="Lucida Bright" charset="0"/>
              <a:ea typeface="Lucida Bright" charset="0"/>
              <a:cs typeface="Lucida Bright" charset="0"/>
            </a:endParaRPr>
          </a:p>
          <a:p>
            <a:pPr marL="171450" indent="-171450">
              <a:lnSpc>
                <a:spcPct val="120000"/>
              </a:lnSpc>
              <a:defRPr/>
            </a:pPr>
            <a:r>
              <a:rPr lang="en-US" sz="4000" b="1" dirty="0">
                <a:latin typeface="Lucida Bright" charset="0"/>
                <a:ea typeface="Lucida Bright" charset="0"/>
                <a:cs typeface="Lucida Bright" charset="0"/>
              </a:rPr>
              <a:t>Is currently the Manager of GME and Academic Affairs at Staten Island University Hospital</a:t>
            </a:r>
          </a:p>
          <a:p>
            <a:pPr marL="171450" indent="-171450" algn="ctr">
              <a:lnSpc>
                <a:spcPct val="120000"/>
              </a:lnSpc>
              <a:defRPr/>
            </a:pPr>
            <a:endParaRPr lang="en-US" sz="2000" dirty="0">
              <a:solidFill>
                <a:srgbClr val="003300"/>
              </a:solidFill>
              <a:latin typeface="Lucida Bright" charset="0"/>
              <a:ea typeface="Lucida Bright" charset="0"/>
              <a:cs typeface="Lucida Bright" charset="0"/>
            </a:endParaRPr>
          </a:p>
          <a:p>
            <a:pPr>
              <a:lnSpc>
                <a:spcPct val="120000"/>
              </a:lnSpc>
            </a:pPr>
            <a:endParaRPr lang="en-US" altLang="en-US" dirty="0"/>
          </a:p>
        </p:txBody>
      </p:sp>
      <p:sp>
        <p:nvSpPr>
          <p:cNvPr id="60417" name="Rectangle 2"/>
          <p:cNvSpPr>
            <a:spLocks noGrp="1" noChangeArrowheads="1"/>
          </p:cNvSpPr>
          <p:nvPr>
            <p:ph type="title"/>
          </p:nvPr>
        </p:nvSpPr>
        <p:spPr>
          <a:xfrm>
            <a:off x="2112715" y="288455"/>
            <a:ext cx="6526006" cy="1325563"/>
          </a:xfrm>
        </p:spPr>
        <p:txBody>
          <a:bodyPr/>
          <a:lstStyle/>
          <a:p>
            <a:r>
              <a:rPr lang="en-US" altLang="en-US" dirty="0" smtClean="0"/>
              <a:t> Partners Consulting Team</a:t>
            </a:r>
            <a:endParaRPr lang="en-US" altLang="en-US" dirty="0"/>
          </a:p>
        </p:txBody>
      </p:sp>
      <p:sp>
        <p:nvSpPr>
          <p:cNvPr id="3" name="Footer Placeholder 2"/>
          <p:cNvSpPr>
            <a:spLocks noGrp="1"/>
          </p:cNvSpPr>
          <p:nvPr>
            <p:ph type="ftr" sz="quarter" idx="10"/>
          </p:nvPr>
        </p:nvSpPr>
        <p:spPr/>
        <p:txBody>
          <a:bodyPr/>
          <a:lstStyle/>
          <a:p>
            <a:r>
              <a:rPr lang="en-US" dirty="0" smtClean="0"/>
              <a:t>Presented by Partners in Medical Education, Inc. 2016</a:t>
            </a:r>
            <a:endParaRPr lang="en-US" dirty="0"/>
          </a:p>
        </p:txBody>
      </p:sp>
      <p:sp>
        <p:nvSpPr>
          <p:cNvPr id="29" name="Slide Number Placeholder 28"/>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029" y="1522710"/>
            <a:ext cx="1392891" cy="1249390"/>
          </a:xfrm>
          <a:prstGeom prst="rect">
            <a:avLst/>
          </a:prstGeom>
        </p:spPr>
      </p:pic>
      <p:sp>
        <p:nvSpPr>
          <p:cNvPr id="8" name="Rectangle 7"/>
          <p:cNvSpPr/>
          <p:nvPr/>
        </p:nvSpPr>
        <p:spPr>
          <a:xfrm>
            <a:off x="-20885" y="2746604"/>
            <a:ext cx="2133600" cy="461665"/>
          </a:xfrm>
          <a:prstGeom prst="rect">
            <a:avLst/>
          </a:prstGeom>
        </p:spPr>
        <p:txBody>
          <a:bodyPr wrap="square">
            <a:spAutoFit/>
          </a:bodyPr>
          <a:lstStyle/>
          <a:p>
            <a:pPr algn="ctr">
              <a:defRPr/>
            </a:pPr>
            <a:r>
              <a:rPr lang="en-US" sz="1200" b="1" dirty="0">
                <a:solidFill>
                  <a:srgbClr val="336750"/>
                </a:solidFill>
                <a:latin typeface="Lucida Bright" pitchFamily="18" charset="0"/>
              </a:rPr>
              <a:t>Christine Redovan, MBA</a:t>
            </a:r>
          </a:p>
          <a:p>
            <a:pPr algn="ctr">
              <a:defRPr/>
            </a:pPr>
            <a:r>
              <a:rPr lang="en-US" sz="1200" b="1" dirty="0">
                <a:solidFill>
                  <a:srgbClr val="336750"/>
                </a:solidFill>
                <a:latin typeface="Lucida Bright" pitchFamily="18" charset="0"/>
              </a:rPr>
              <a:t>GME Consultant</a:t>
            </a:r>
          </a:p>
        </p:txBody>
      </p:sp>
      <p:sp>
        <p:nvSpPr>
          <p:cNvPr id="9" name="Rectangle 8"/>
          <p:cNvSpPr/>
          <p:nvPr/>
        </p:nvSpPr>
        <p:spPr>
          <a:xfrm>
            <a:off x="4292321" y="2768043"/>
            <a:ext cx="2209800" cy="461665"/>
          </a:xfrm>
          <a:prstGeom prst="rect">
            <a:avLst/>
          </a:prstGeom>
        </p:spPr>
        <p:txBody>
          <a:bodyPr wrap="square">
            <a:spAutoFit/>
          </a:bodyPr>
          <a:lstStyle/>
          <a:p>
            <a:pPr algn="ctr">
              <a:defRPr/>
            </a:pPr>
            <a:r>
              <a:rPr lang="en-US" sz="1200" b="1" dirty="0">
                <a:solidFill>
                  <a:srgbClr val="336750"/>
                </a:solidFill>
                <a:latin typeface="Lucida Bright" pitchFamily="18" charset="0"/>
              </a:rPr>
              <a:t>Heather Peters, M.Ed, Ph.D</a:t>
            </a:r>
          </a:p>
          <a:p>
            <a:pPr algn="ctr">
              <a:defRPr/>
            </a:pPr>
            <a:r>
              <a:rPr lang="en-US" sz="1200" b="1" dirty="0">
                <a:solidFill>
                  <a:srgbClr val="336750"/>
                </a:solidFill>
                <a:latin typeface="Lucida Bright" pitchFamily="18" charset="0"/>
              </a:rPr>
              <a:t>GME Consultant</a:t>
            </a:r>
          </a:p>
        </p:txBody>
      </p:sp>
      <p:sp>
        <p:nvSpPr>
          <p:cNvPr id="10" name="TextBox 9"/>
          <p:cNvSpPr txBox="1"/>
          <p:nvPr/>
        </p:nvSpPr>
        <p:spPr>
          <a:xfrm>
            <a:off x="125331" y="3084513"/>
            <a:ext cx="2021838" cy="1723549"/>
          </a:xfrm>
          <a:prstGeom prst="rect">
            <a:avLst/>
          </a:prstGeom>
          <a:noFill/>
        </p:spPr>
        <p:txBody>
          <a:bodyPr wrap="square">
            <a:spAutoFit/>
          </a:bodyPr>
          <a:lstStyle/>
          <a:p>
            <a:pPr>
              <a:defRPr/>
            </a:pPr>
            <a:endParaRPr lang="en-US" sz="1200" dirty="0">
              <a:solidFill>
                <a:srgbClr val="003300"/>
              </a:solidFill>
              <a:latin typeface="Lucida Bright" pitchFamily="18" charset="0"/>
              <a:ea typeface="+mn-ea"/>
              <a:cs typeface="+mn-cs"/>
            </a:endParaRPr>
          </a:p>
          <a:p>
            <a:pPr marL="171450" indent="-171450">
              <a:buFont typeface="Arial" charset="0"/>
              <a:buChar char="•"/>
              <a:defRPr/>
            </a:pPr>
            <a:r>
              <a:rPr lang="en-US" sz="1000" dirty="0" smtClean="0">
                <a:latin typeface="Lucida Bright" pitchFamily="18" charset="0"/>
                <a:ea typeface="+mn-ea"/>
                <a:cs typeface="+mn-cs"/>
              </a:rPr>
              <a:t> 10</a:t>
            </a:r>
            <a:r>
              <a:rPr lang="en-US" sz="1000" dirty="0">
                <a:latin typeface="Lucida Bright" pitchFamily="18" charset="0"/>
                <a:ea typeface="+mn-ea"/>
                <a:cs typeface="+mn-cs"/>
              </a:rPr>
              <a:t>+ years GME Operations, Accreditation and Management success</a:t>
            </a:r>
            <a:br>
              <a:rPr lang="en-US" sz="1000" dirty="0">
                <a:latin typeface="Lucida Bright" pitchFamily="18" charset="0"/>
                <a:ea typeface="+mn-ea"/>
                <a:cs typeface="+mn-cs"/>
              </a:rPr>
            </a:br>
            <a:endParaRPr lang="en-US" sz="1000" dirty="0">
              <a:latin typeface="Lucida Bright" pitchFamily="18" charset="0"/>
              <a:ea typeface="+mn-ea"/>
              <a:cs typeface="+mn-cs"/>
            </a:endParaRPr>
          </a:p>
          <a:p>
            <a:pPr marL="171450" indent="-171450">
              <a:buFont typeface="Arial" charset="0"/>
              <a:buChar char="•"/>
              <a:defRPr/>
            </a:pPr>
            <a:r>
              <a:rPr lang="en-US" sz="1000" dirty="0" smtClean="0">
                <a:latin typeface="Lucida Bright" pitchFamily="18" charset="0"/>
                <a:ea typeface="+mn-ea"/>
                <a:cs typeface="+mn-cs"/>
              </a:rPr>
              <a:t> Focused </a:t>
            </a:r>
            <a:r>
              <a:rPr lang="en-US" sz="1000" dirty="0">
                <a:latin typeface="Lucida Bright" pitchFamily="18" charset="0"/>
                <a:ea typeface="+mn-ea"/>
                <a:cs typeface="+mn-cs"/>
              </a:rPr>
              <a:t>on continual readiness and offering timely and useful GME resources</a:t>
            </a:r>
          </a:p>
          <a:p>
            <a:pPr>
              <a:defRPr/>
            </a:pPr>
            <a:endParaRPr lang="en-US" sz="1400" dirty="0">
              <a:solidFill>
                <a:srgbClr val="003300"/>
              </a:solidFill>
              <a:latin typeface="Lucida Bright" pitchFamily="18" charset="0"/>
              <a:ea typeface="+mn-ea"/>
              <a:cs typeface="+mn-cs"/>
            </a:endParaRPr>
          </a:p>
        </p:txBody>
      </p:sp>
      <p:sp>
        <p:nvSpPr>
          <p:cNvPr id="11" name="TextBox 10"/>
          <p:cNvSpPr txBox="1"/>
          <p:nvPr/>
        </p:nvSpPr>
        <p:spPr>
          <a:xfrm>
            <a:off x="4559841" y="3069938"/>
            <a:ext cx="1843235" cy="3323987"/>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Lucida Bright" pitchFamily="18" charset="0"/>
            </a:endParaRPr>
          </a:p>
          <a:p>
            <a:pPr marL="171450" indent="-171450">
              <a:buFont typeface="Arial" charset="0"/>
              <a:buChar char="•"/>
            </a:pPr>
            <a:r>
              <a:rPr lang="en-US" sz="1000" dirty="0" smtClean="0">
                <a:latin typeface="Lucida Bright" charset="0"/>
                <a:ea typeface="Lucida Bright" charset="0"/>
                <a:cs typeface="Lucida Bright" charset="0"/>
              </a:rPr>
              <a:t> GME </a:t>
            </a:r>
            <a:r>
              <a:rPr lang="en-US" sz="1000" dirty="0">
                <a:latin typeface="Lucida Bright" charset="0"/>
                <a:ea typeface="Lucida Bright" charset="0"/>
                <a:cs typeface="Lucida Bright" charset="0"/>
              </a:rPr>
              <a:t>Director &amp; DIO</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Seasoned </a:t>
            </a:r>
            <a:r>
              <a:rPr lang="en-US" sz="1000" dirty="0">
                <a:latin typeface="Lucida Bright" charset="0"/>
                <a:ea typeface="Lucida Bright" charset="0"/>
                <a:cs typeface="Lucida Bright" charset="0"/>
              </a:rPr>
              <a:t>speaker at ACGME &amp; sub-specialty national meetings</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Institutional </a:t>
            </a:r>
            <a:r>
              <a:rPr lang="en-US" sz="1000" dirty="0">
                <a:latin typeface="Lucida Bright" charset="0"/>
                <a:ea typeface="Lucida Bright" charset="0"/>
                <a:cs typeface="Lucida Bright" charset="0"/>
              </a:rPr>
              <a:t>and Program accreditation experience</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b="1" dirty="0" smtClean="0">
                <a:latin typeface="Lucida Bright" charset="0"/>
                <a:ea typeface="Lucida Bright" charset="0"/>
                <a:cs typeface="Lucida Bright" charset="0"/>
              </a:rPr>
              <a:t> </a:t>
            </a:r>
            <a:r>
              <a:rPr lang="en-US" sz="1000" dirty="0" smtClean="0">
                <a:latin typeface="Lucida Bright" charset="0"/>
                <a:ea typeface="Lucida Bright" charset="0"/>
                <a:cs typeface="Lucida Bright" charset="0"/>
              </a:rPr>
              <a:t>3 </a:t>
            </a:r>
            <a:r>
              <a:rPr lang="en-US" sz="1000" dirty="0">
                <a:latin typeface="Lucida Bright" charset="0"/>
                <a:ea typeface="Lucida Bright" charset="0"/>
                <a:cs typeface="Lucida Bright" charset="0"/>
              </a:rPr>
              <a:t>decades in education; Masters of Education in curriculum &amp; evaluations, PhD concentration in secondary education &amp; adult learning theories</a:t>
            </a:r>
          </a:p>
          <a:p>
            <a:pPr>
              <a:defRPr/>
            </a:pPr>
            <a:endParaRPr lang="en-US" sz="1400" dirty="0">
              <a:solidFill>
                <a:srgbClr val="003300"/>
              </a:solidFill>
              <a:latin typeface="Lucida Bright" charset="0"/>
              <a:ea typeface="Lucida Bright" charset="0"/>
              <a:cs typeface="Lucida Bright" charset="0"/>
            </a:endParaRPr>
          </a:p>
        </p:txBody>
      </p:sp>
      <p:sp>
        <p:nvSpPr>
          <p:cNvPr id="12" name="Rectangle 11"/>
          <p:cNvSpPr/>
          <p:nvPr/>
        </p:nvSpPr>
        <p:spPr>
          <a:xfrm>
            <a:off x="2123904" y="2793315"/>
            <a:ext cx="2209800" cy="461665"/>
          </a:xfrm>
          <a:prstGeom prst="rect">
            <a:avLst/>
          </a:prstGeom>
        </p:spPr>
        <p:txBody>
          <a:bodyPr wrap="square">
            <a:spAutoFit/>
          </a:bodyPr>
          <a:lstStyle/>
          <a:p>
            <a:pPr algn="ctr">
              <a:defRPr/>
            </a:pPr>
            <a:r>
              <a:rPr lang="en-US" sz="1200" dirty="0" smtClean="0">
                <a:solidFill>
                  <a:srgbClr val="336750"/>
                </a:solidFill>
                <a:latin typeface="Lucida Bright" charset="0"/>
                <a:ea typeface="Lucida Bright" charset="0"/>
                <a:cs typeface="Lucida Bright" charset="0"/>
              </a:rPr>
              <a:t>Tori </a:t>
            </a:r>
            <a:r>
              <a:rPr lang="en-US" sz="1200" dirty="0">
                <a:solidFill>
                  <a:srgbClr val="336750"/>
                </a:solidFill>
                <a:latin typeface="Lucida Bright" charset="0"/>
                <a:ea typeface="Lucida Bright" charset="0"/>
                <a:cs typeface="Lucida Bright" charset="0"/>
              </a:rPr>
              <a:t>Hanlon, MS, CHCP</a:t>
            </a:r>
          </a:p>
          <a:p>
            <a:pPr algn="ctr">
              <a:defRPr/>
            </a:pPr>
            <a:endParaRPr lang="en-US" sz="1200" b="1" dirty="0" smtClean="0">
              <a:solidFill>
                <a:srgbClr val="336750"/>
              </a:solidFill>
              <a:latin typeface="Lucida Bright" charset="0"/>
              <a:ea typeface="Lucida Bright" charset="0"/>
              <a:cs typeface="Lucida Bright" charset="0"/>
            </a:endParaRPr>
          </a:p>
        </p:txBody>
      </p:sp>
      <p:sp>
        <p:nvSpPr>
          <p:cNvPr id="13" name="Rectangle 12"/>
          <p:cNvSpPr/>
          <p:nvPr/>
        </p:nvSpPr>
        <p:spPr>
          <a:xfrm>
            <a:off x="6536575" y="2746678"/>
            <a:ext cx="2209800" cy="461665"/>
          </a:xfrm>
          <a:prstGeom prst="rect">
            <a:avLst/>
          </a:prstGeom>
        </p:spPr>
        <p:txBody>
          <a:bodyPr wrap="square">
            <a:spAutoFit/>
          </a:bodyPr>
          <a:lstStyle/>
          <a:p>
            <a:pPr algn="ctr">
              <a:defRPr/>
            </a:pPr>
            <a:r>
              <a:rPr lang="en-US" altLang="en-US" sz="1200" dirty="0" smtClean="0">
                <a:solidFill>
                  <a:srgbClr val="336750"/>
                </a:solidFill>
                <a:latin typeface="Lucida Bright" charset="0"/>
                <a:ea typeface="Lucida Bright" charset="0"/>
                <a:cs typeface="Lucida Bright" charset="0"/>
              </a:rPr>
              <a:t>Amy </a:t>
            </a:r>
            <a:r>
              <a:rPr lang="en-US" altLang="en-US" sz="1200" dirty="0">
                <a:solidFill>
                  <a:srgbClr val="336750"/>
                </a:solidFill>
                <a:latin typeface="Lucida Bright" charset="0"/>
                <a:ea typeface="Lucida Bright" charset="0"/>
                <a:cs typeface="Lucida Bright" charset="0"/>
              </a:rPr>
              <a:t>Lefkovic, MHA</a:t>
            </a:r>
          </a:p>
          <a:p>
            <a:pPr algn="ctr">
              <a:defRPr/>
            </a:pPr>
            <a:endParaRPr lang="en-US" sz="1200" b="1" dirty="0">
              <a:solidFill>
                <a:srgbClr val="336750"/>
              </a:solidFill>
              <a:latin typeface="Lucida Bright" charset="0"/>
              <a:ea typeface="Lucida Bright" charset="0"/>
              <a:cs typeface="Lucida Bright" charset="0"/>
            </a:endParaRPr>
          </a:p>
        </p:txBody>
      </p:sp>
      <p:sp>
        <p:nvSpPr>
          <p:cNvPr id="4" name="Rectangle 3"/>
          <p:cNvSpPr/>
          <p:nvPr/>
        </p:nvSpPr>
        <p:spPr>
          <a:xfrm>
            <a:off x="2358723" y="3079083"/>
            <a:ext cx="1676400" cy="3016210"/>
          </a:xfrm>
          <a:prstGeom prst="rect">
            <a:avLst/>
          </a:prstGeom>
        </p:spPr>
        <p:txBody>
          <a:bodyPr wrap="square">
            <a:spAutoFit/>
          </a:bodyPr>
          <a:lstStyle/>
          <a:p>
            <a:pPr marL="171450" indent="-171450" algn="ctr">
              <a:buFont typeface="Arial" pitchFamily="34" charset="0"/>
              <a:buChar char="•"/>
              <a:defRPr/>
            </a:pPr>
            <a:endParaRPr lang="en-US" sz="1000" dirty="0">
              <a:solidFill>
                <a:srgbClr val="003300"/>
              </a:solidFill>
              <a:latin typeface="Lucida Bright" pitchFamily="18" charset="0"/>
            </a:endParaRPr>
          </a:p>
          <a:p>
            <a:pPr marL="171450" indent="-171450">
              <a:buFont typeface="Arial" pitchFamily="34" charset="0"/>
              <a:buChar char="•"/>
              <a:defRPr/>
            </a:pPr>
            <a:r>
              <a:rPr lang="en-US" sz="1000" dirty="0">
                <a:latin typeface="Lucida Bright" pitchFamily="18" charset="0"/>
              </a:rPr>
              <a:t>Over 11 years working in Medical Education</a:t>
            </a:r>
          </a:p>
          <a:p>
            <a:pPr marL="171450" indent="-171450">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a:latin typeface="Lucida Bright" pitchFamily="18" charset="0"/>
              </a:rPr>
              <a:t>Bachelor’s in Health Services Administration</a:t>
            </a:r>
            <a:br>
              <a:rPr lang="en-US" sz="1000" dirty="0">
                <a:latin typeface="Lucida Bright" pitchFamily="18" charset="0"/>
              </a:rPr>
            </a:br>
            <a:endParaRPr lang="en-US" sz="1000" dirty="0">
              <a:latin typeface="Lucida Bright" pitchFamily="18" charset="0"/>
            </a:endParaRPr>
          </a:p>
          <a:p>
            <a:pPr marL="171450" indent="-171450">
              <a:buFont typeface="Arial" pitchFamily="34" charset="0"/>
              <a:buChar char="•"/>
              <a:defRPr/>
            </a:pPr>
            <a:r>
              <a:rPr lang="en-US" sz="1000" dirty="0">
                <a:latin typeface="Lucida Bright" pitchFamily="18" charset="0"/>
              </a:rPr>
              <a:t>Master’s in Health Administration and Policy</a:t>
            </a:r>
          </a:p>
          <a:p>
            <a:pPr marL="171450" indent="-171450">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a:latin typeface="Lucida Bright" pitchFamily="18" charset="0"/>
              </a:rPr>
              <a:t>Designated Institutional Official</a:t>
            </a:r>
          </a:p>
          <a:p>
            <a:pPr marL="171450" indent="-171450">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a:latin typeface="Lucida Bright" pitchFamily="18" charset="0"/>
              </a:rPr>
              <a:t>Experienced in GME at a large academic medical center</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7950" y="1493466"/>
            <a:ext cx="1339350" cy="1168369"/>
          </a:xfrm>
          <a:prstGeom prst="rect">
            <a:avLst/>
          </a:prstGeom>
        </p:spPr>
      </p:pic>
      <p:pic>
        <p:nvPicPr>
          <p:cNvPr id="19" name="Picture 14" descr="Christine Redov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900" y="1544963"/>
            <a:ext cx="1110837" cy="11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unnamed.jpg"/>
          <p:cNvPicPr>
            <a:picLocks noChangeAspect="1"/>
          </p:cNvPicPr>
          <p:nvPr/>
        </p:nvPicPr>
        <p:blipFill rotWithShape="1">
          <a:blip r:embed="rId6" cstate="print">
            <a:extLst>
              <a:ext uri="{28A0092B-C50C-407E-A947-70E740481C1C}">
                <a14:useLocalDpi xmlns:a14="http://schemas.microsoft.com/office/drawing/2010/main" val="0"/>
              </a:ext>
            </a:extLst>
          </a:blip>
          <a:srcRect l="13670" t="17851" r="26758" b="28518"/>
          <a:stretch/>
        </p:blipFill>
        <p:spPr>
          <a:xfrm>
            <a:off x="4848683" y="1533089"/>
            <a:ext cx="1163174" cy="1208157"/>
          </a:xfrm>
          <a:prstGeom prst="rect">
            <a:avLst/>
          </a:prstGeom>
        </p:spPr>
      </p:pic>
    </p:spTree>
    <p:extLst>
      <p:ext uri="{BB962C8B-B14F-4D97-AF65-F5344CB8AC3E}">
        <p14:creationId xmlns:p14="http://schemas.microsoft.com/office/powerpoint/2010/main" val="12653689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i="1" dirty="0" smtClean="0"/>
          </a:p>
          <a:p>
            <a:pPr marL="0" indent="0" algn="ctr">
              <a:buNone/>
            </a:pPr>
            <a:r>
              <a:rPr lang="en-US" dirty="0"/>
              <a:t>Define GME project management and discuss how this skillset will be useful as a program coordinator.</a:t>
            </a:r>
            <a:br>
              <a:rPr lang="en-US" dirty="0"/>
            </a:br>
            <a:endParaRPr lang="en-US" i="1" dirty="0"/>
          </a:p>
        </p:txBody>
      </p:sp>
      <p:sp>
        <p:nvSpPr>
          <p:cNvPr id="3" name="Title 2"/>
          <p:cNvSpPr>
            <a:spLocks noGrp="1"/>
          </p:cNvSpPr>
          <p:nvPr>
            <p:ph type="title"/>
          </p:nvPr>
        </p:nvSpPr>
        <p:spPr/>
        <p:txBody>
          <a:bodyPr/>
          <a:lstStyle/>
          <a:p>
            <a:r>
              <a:rPr lang="en-US" altLang="en-US" dirty="0"/>
              <a:t>Goals &amp; Objectives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pic>
        <p:nvPicPr>
          <p:cNvPr id="6" name="irc_mi" descr="http://heartofthematterseminars.files.wordpress.com/2010/04/goa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81995"/>
            <a:ext cx="2914650" cy="18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02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sp>
        <p:nvSpPr>
          <p:cNvPr id="9" name="Title 2"/>
          <p:cNvSpPr>
            <a:spLocks noGrp="1"/>
          </p:cNvSpPr>
          <p:nvPr>
            <p:ph type="title"/>
          </p:nvPr>
        </p:nvSpPr>
        <p:spPr>
          <a:xfrm>
            <a:off x="2209800" y="457200"/>
            <a:ext cx="6526006" cy="1325563"/>
          </a:xfrm>
        </p:spPr>
        <p:txBody>
          <a:bodyPr>
            <a:normAutofit/>
          </a:bodyPr>
          <a:lstStyle/>
          <a:p>
            <a:r>
              <a:rPr lang="en-US" dirty="0" smtClean="0"/>
              <a:t> Project </a:t>
            </a:r>
            <a:r>
              <a:rPr lang="en-US" sz="3600" dirty="0"/>
              <a:t/>
            </a:r>
            <a:br>
              <a:rPr lang="en-US" sz="3600" dirty="0"/>
            </a:br>
            <a:endParaRPr lang="en-US" dirty="0"/>
          </a:p>
        </p:txBody>
      </p:sp>
      <p:sp>
        <p:nvSpPr>
          <p:cNvPr id="2" name="Content Placeholder 1"/>
          <p:cNvSpPr>
            <a:spLocks noGrp="1"/>
          </p:cNvSpPr>
          <p:nvPr>
            <p:ph idx="1"/>
          </p:nvPr>
        </p:nvSpPr>
        <p:spPr>
          <a:xfrm>
            <a:off x="628650" y="4638547"/>
            <a:ext cx="7886700" cy="4438905"/>
          </a:xfrm>
        </p:spPr>
        <p:txBody>
          <a:bodyPr/>
          <a:lstStyle/>
          <a:p>
            <a:pPr marL="0" indent="0">
              <a:buNone/>
            </a:pPr>
            <a:r>
              <a:rPr lang="en-US" sz="2800" dirty="0"/>
              <a:t>*Project Management for the Unofficial Project Manager; K. Kogon, S. Blakemore &amp; J. Wood; BenBella Books, Inc.; Dallas, Texas; 2015.</a:t>
            </a:r>
          </a:p>
        </p:txBody>
      </p:sp>
      <p:sp>
        <p:nvSpPr>
          <p:cNvPr id="6" name="Content Placeholder 1"/>
          <p:cNvSpPr txBox="1">
            <a:spLocks/>
          </p:cNvSpPr>
          <p:nvPr/>
        </p:nvSpPr>
        <p:spPr>
          <a:xfrm>
            <a:off x="762000" y="2359350"/>
            <a:ext cx="7886700" cy="4438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2800" b="0" dirty="0"/>
              <a:t>A temporary endeavor with a start and finish undertaken to create a unique product, service or result.*</a:t>
            </a:r>
          </a:p>
        </p:txBody>
      </p:sp>
    </p:spTree>
    <p:extLst>
      <p:ext uri="{BB962C8B-B14F-4D97-AF65-F5344CB8AC3E}">
        <p14:creationId xmlns:p14="http://schemas.microsoft.com/office/powerpoint/2010/main" val="1515876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50002"/>
            <a:ext cx="7886700" cy="4115888"/>
          </a:xfrm>
        </p:spPr>
        <p:txBody>
          <a:bodyPr>
            <a:normAutofit/>
          </a:bodyPr>
          <a:lstStyle/>
          <a:p>
            <a:pPr marL="0" indent="0">
              <a:buNone/>
            </a:pPr>
            <a:r>
              <a:rPr lang="en-US" dirty="0" smtClean="0"/>
              <a:t>If </a:t>
            </a:r>
            <a:r>
              <a:rPr lang="en-US" dirty="0"/>
              <a:t>most of your work time is spent on projects and you’ve never been exposed to formal project management training, you are an unofficial project manager.</a:t>
            </a:r>
          </a:p>
          <a:p>
            <a:pPr marL="0" indent="0">
              <a:buNone/>
            </a:pPr>
            <a:endParaRPr lang="en-US" dirty="0"/>
          </a:p>
          <a:p>
            <a:pPr marL="0" indent="0">
              <a:buNone/>
            </a:pPr>
            <a:r>
              <a:rPr lang="en-US" dirty="0"/>
              <a:t>According to PMI (Project Management Institute), most projects do not succeed:</a:t>
            </a:r>
          </a:p>
          <a:p>
            <a:r>
              <a:rPr lang="en-US" sz="1800" dirty="0"/>
              <a:t>Only 8% of organizations are “high performers” in managing projects</a:t>
            </a:r>
          </a:p>
          <a:p>
            <a:r>
              <a:rPr lang="en-US" sz="1800" dirty="0"/>
              <a:t>45% of projects are either overdue or canceled altogether</a:t>
            </a:r>
          </a:p>
          <a:p>
            <a:r>
              <a:rPr lang="en-US" sz="1800" dirty="0"/>
              <a:t>Only 45% of projects actually meet the goals they’re supposed to meet</a:t>
            </a:r>
          </a:p>
          <a:p>
            <a:pPr marL="0" indent="0">
              <a:buNone/>
            </a:pPr>
            <a:endParaRPr lang="en-US" dirty="0"/>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22</a:t>
            </a:r>
            <a:endParaRPr lang="en-US" altLang="en-US" dirty="0"/>
          </a:p>
        </p:txBody>
      </p:sp>
      <p:sp>
        <p:nvSpPr>
          <p:cNvPr id="6" name="Title 2"/>
          <p:cNvSpPr>
            <a:spLocks noGrp="1"/>
          </p:cNvSpPr>
          <p:nvPr>
            <p:ph type="title"/>
          </p:nvPr>
        </p:nvSpPr>
        <p:spPr>
          <a:xfrm>
            <a:off x="2209800" y="457200"/>
            <a:ext cx="6526006" cy="1325563"/>
          </a:xfrm>
        </p:spPr>
        <p:txBody>
          <a:bodyPr>
            <a:normAutofit/>
          </a:bodyPr>
          <a:lstStyle/>
          <a:p>
            <a:r>
              <a:rPr lang="en-US" dirty="0" smtClean="0"/>
              <a:t> </a:t>
            </a:r>
            <a:r>
              <a:rPr lang="en-US" dirty="0"/>
              <a:t>Unofficial Project Manager</a:t>
            </a:r>
            <a:r>
              <a:rPr lang="en-US" dirty="0" smtClean="0"/>
              <a:t> </a:t>
            </a:r>
            <a:r>
              <a:rPr lang="en-US" sz="3600" dirty="0"/>
              <a:t/>
            </a:r>
            <a:br>
              <a:rPr lang="en-US" sz="3600" dirty="0"/>
            </a:br>
            <a:endParaRPr lang="en-US" dirty="0"/>
          </a:p>
        </p:txBody>
      </p:sp>
    </p:spTree>
    <p:extLst>
      <p:ext uri="{BB962C8B-B14F-4D97-AF65-F5344CB8AC3E}">
        <p14:creationId xmlns:p14="http://schemas.microsoft.com/office/powerpoint/2010/main" val="905225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projects fail?	</a:t>
            </a:r>
          </a:p>
        </p:txBody>
      </p:sp>
      <p:sp>
        <p:nvSpPr>
          <p:cNvPr id="3" name="Content Placeholder 2"/>
          <p:cNvSpPr>
            <a:spLocks noGrp="1"/>
          </p:cNvSpPr>
          <p:nvPr>
            <p:ph idx="1"/>
          </p:nvPr>
        </p:nvSpPr>
        <p:spPr>
          <a:xfrm>
            <a:off x="457200" y="1714793"/>
            <a:ext cx="8515350" cy="4575572"/>
          </a:xfrm>
        </p:spPr>
        <p:txBody>
          <a:bodyPr>
            <a:normAutofit fontScale="92500" lnSpcReduction="20000"/>
          </a:bodyPr>
          <a:lstStyle/>
          <a:p>
            <a:r>
              <a:rPr lang="en-US" dirty="0"/>
              <a:t>Lack of communication/support</a:t>
            </a:r>
          </a:p>
          <a:p>
            <a:r>
              <a:rPr lang="en-US" dirty="0"/>
              <a:t>Unrealistic timelines</a:t>
            </a:r>
          </a:p>
          <a:p>
            <a:r>
              <a:rPr lang="en-US" dirty="0"/>
              <a:t>Too many competing priorities</a:t>
            </a:r>
          </a:p>
          <a:p>
            <a:r>
              <a:rPr lang="en-US" dirty="0"/>
              <a:t>Unclear outcomes/expectations</a:t>
            </a:r>
          </a:p>
          <a:p>
            <a:r>
              <a:rPr lang="en-US" dirty="0"/>
              <a:t>Unrealistic resources</a:t>
            </a:r>
          </a:p>
          <a:p>
            <a:r>
              <a:rPr lang="en-US" dirty="0"/>
              <a:t>People pulled away from the project</a:t>
            </a:r>
          </a:p>
          <a:p>
            <a:r>
              <a:rPr lang="en-US" dirty="0"/>
              <a:t>Politics/legislation</a:t>
            </a:r>
          </a:p>
          <a:p>
            <a:r>
              <a:rPr lang="en-US" dirty="0"/>
              <a:t>Lack of the “big picture” for the team</a:t>
            </a:r>
          </a:p>
          <a:p>
            <a:r>
              <a:rPr lang="en-US" dirty="0"/>
              <a:t>Poor planning</a:t>
            </a:r>
          </a:p>
          <a:p>
            <a:r>
              <a:rPr lang="en-US" dirty="0"/>
              <a:t>Lack of leadership</a:t>
            </a:r>
          </a:p>
          <a:p>
            <a:r>
              <a:rPr lang="en-US" dirty="0"/>
              <a:t>Changing standards</a:t>
            </a:r>
          </a:p>
          <a:p>
            <a:r>
              <a:rPr lang="en-US" dirty="0"/>
              <a:t>Lack of or mismanaged budget</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23</a:t>
            </a:r>
            <a:endParaRPr lang="en-US" altLang="en-US" dirty="0"/>
          </a:p>
        </p:txBody>
      </p:sp>
      <p:pic>
        <p:nvPicPr>
          <p:cNvPr id="6" name="Picture 5" descr="http://ipad.iwalls.org/wp-content/uploads/2010/11/man-at-wor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9350" y="4002579"/>
            <a:ext cx="2514600" cy="2327965"/>
          </a:xfrm>
          <a:prstGeom prst="rect">
            <a:avLst/>
          </a:prstGeom>
          <a:noFill/>
          <a:ln>
            <a:noFill/>
          </a:ln>
        </p:spPr>
      </p:pic>
    </p:spTree>
    <p:extLst>
      <p:ext uri="{BB962C8B-B14F-4D97-AF65-F5344CB8AC3E}">
        <p14:creationId xmlns:p14="http://schemas.microsoft.com/office/powerpoint/2010/main" val="786954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successful project…</a:t>
            </a:r>
          </a:p>
        </p:txBody>
      </p:sp>
      <p:sp>
        <p:nvSpPr>
          <p:cNvPr id="3" name="Content Placeholder 2"/>
          <p:cNvSpPr>
            <a:spLocks noGrp="1"/>
          </p:cNvSpPr>
          <p:nvPr>
            <p:ph idx="1"/>
          </p:nvPr>
        </p:nvSpPr>
        <p:spPr>
          <a:xfrm>
            <a:off x="628650" y="1994225"/>
            <a:ext cx="7886700" cy="4438905"/>
          </a:xfrm>
        </p:spPr>
        <p:txBody>
          <a:bodyPr/>
          <a:lstStyle/>
          <a:p>
            <a:r>
              <a:rPr lang="en-US" dirty="0"/>
              <a:t>Meets or exceeds expectations</a:t>
            </a:r>
          </a:p>
          <a:p>
            <a:r>
              <a:rPr lang="en-US" dirty="0"/>
              <a:t>Optimizes resources, and </a:t>
            </a:r>
          </a:p>
          <a:p>
            <a:r>
              <a:rPr lang="en-US" dirty="0"/>
              <a:t>Builds team confidence and morale for future projects</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24</a:t>
            </a:r>
            <a:endParaRPr lang="en-US" altLang="en-US" dirty="0"/>
          </a:p>
        </p:txBody>
      </p:sp>
      <p:pic>
        <p:nvPicPr>
          <p:cNvPr id="7" name="Picture 6"/>
          <p:cNvPicPr>
            <a:picLocks noChangeAspect="1"/>
          </p:cNvPicPr>
          <p:nvPr/>
        </p:nvPicPr>
        <p:blipFill>
          <a:blip r:embed="rId3"/>
          <a:stretch>
            <a:fillRect/>
          </a:stretch>
        </p:blipFill>
        <p:spPr>
          <a:xfrm>
            <a:off x="4572000" y="3810000"/>
            <a:ext cx="1955212" cy="2393449"/>
          </a:xfrm>
          <a:prstGeom prst="rect">
            <a:avLst/>
          </a:prstGeom>
        </p:spPr>
      </p:pic>
    </p:spTree>
    <p:extLst>
      <p:ext uri="{BB962C8B-B14F-4D97-AF65-F5344CB8AC3E}">
        <p14:creationId xmlns:p14="http://schemas.microsoft.com/office/powerpoint/2010/main" val="59435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Projects, Lead People” </a:t>
            </a:r>
            <a:r>
              <a:rPr lang="en-US" sz="2700" i="1" dirty="0"/>
              <a:t>Steven Covey</a:t>
            </a:r>
            <a:endParaRPr lang="en-US" i="1" dirty="0"/>
          </a:p>
        </p:txBody>
      </p:sp>
      <p:sp>
        <p:nvSpPr>
          <p:cNvPr id="3" name="Content Placeholder 2"/>
          <p:cNvSpPr>
            <a:spLocks noGrp="1"/>
          </p:cNvSpPr>
          <p:nvPr>
            <p:ph idx="1"/>
          </p:nvPr>
        </p:nvSpPr>
        <p:spPr>
          <a:xfrm>
            <a:off x="628650" y="1905000"/>
            <a:ext cx="7886700" cy="4438905"/>
          </a:xfrm>
        </p:spPr>
        <p:txBody>
          <a:bodyPr/>
          <a:lstStyle/>
          <a:p>
            <a:r>
              <a:rPr lang="en-US" dirty="0"/>
              <a:t>You will manage things:</a:t>
            </a:r>
          </a:p>
          <a:p>
            <a:pPr lvl="1"/>
            <a:r>
              <a:rPr lang="en-US" dirty="0"/>
              <a:t>Deliverables</a:t>
            </a:r>
          </a:p>
          <a:p>
            <a:pPr lvl="1"/>
            <a:r>
              <a:rPr lang="en-US" dirty="0"/>
              <a:t>Deadlines</a:t>
            </a:r>
          </a:p>
          <a:p>
            <a:pPr lvl="1"/>
            <a:r>
              <a:rPr lang="en-US" dirty="0"/>
              <a:t>Schedules</a:t>
            </a:r>
          </a:p>
          <a:p>
            <a:pPr lvl="1"/>
            <a:r>
              <a:rPr lang="en-US" dirty="0"/>
              <a:t>Scope</a:t>
            </a:r>
          </a:p>
          <a:p>
            <a:r>
              <a:rPr lang="en-US" dirty="0"/>
              <a:t>You will lead people:</a:t>
            </a:r>
          </a:p>
          <a:p>
            <a:pPr lvl="1"/>
            <a:r>
              <a:rPr lang="en-US" dirty="0"/>
              <a:t>Team members (faculty, residents, other GME support staff)</a:t>
            </a:r>
          </a:p>
          <a:p>
            <a:pPr lvl="1"/>
            <a:r>
              <a:rPr lang="en-US" dirty="0"/>
              <a:t>Customers (faculty, residents, other GME support staff)</a:t>
            </a:r>
          </a:p>
          <a:p>
            <a:pPr lvl="1"/>
            <a:r>
              <a:rPr lang="en-US" dirty="0"/>
              <a:t>“higher ups” (program leadership)</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25</a:t>
            </a:r>
            <a:endParaRPr lang="en-US" altLang="en-US" dirty="0"/>
          </a:p>
        </p:txBody>
      </p:sp>
    </p:spTree>
    <p:extLst>
      <p:ext uri="{BB962C8B-B14F-4D97-AF65-F5344CB8AC3E}">
        <p14:creationId xmlns:p14="http://schemas.microsoft.com/office/powerpoint/2010/main" val="637919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people…</a:t>
            </a:r>
          </a:p>
        </p:txBody>
      </p:sp>
      <p:sp>
        <p:nvSpPr>
          <p:cNvPr id="3" name="Content Placeholder 2"/>
          <p:cNvSpPr>
            <a:spLocks noGrp="1"/>
          </p:cNvSpPr>
          <p:nvPr>
            <p:ph idx="1"/>
          </p:nvPr>
        </p:nvSpPr>
        <p:spPr/>
        <p:txBody>
          <a:bodyPr/>
          <a:lstStyle/>
          <a:p>
            <a:r>
              <a:rPr lang="en-US" dirty="0"/>
              <a:t>Formal vs Informal Authority</a:t>
            </a:r>
          </a:p>
          <a:p>
            <a:pPr lvl="1"/>
            <a:r>
              <a:rPr lang="en-US" dirty="0"/>
              <a:t>Formal comes from a title or position</a:t>
            </a:r>
          </a:p>
          <a:p>
            <a:pPr lvl="1"/>
            <a:r>
              <a:rPr lang="en-US" dirty="0"/>
              <a:t>Informal comes from the character and capabilities of a leader</a:t>
            </a:r>
          </a:p>
          <a:p>
            <a:pPr lvl="1"/>
            <a:endParaRPr lang="en-US" dirty="0"/>
          </a:p>
          <a:p>
            <a:r>
              <a:rPr lang="en-US" dirty="0"/>
              <a:t>Four foundational behaviors</a:t>
            </a:r>
          </a:p>
          <a:p>
            <a:pPr lvl="1"/>
            <a:r>
              <a:rPr lang="en-US" dirty="0"/>
              <a:t>Demonstrate respect</a:t>
            </a:r>
          </a:p>
          <a:p>
            <a:pPr lvl="1"/>
            <a:r>
              <a:rPr lang="en-US" dirty="0"/>
              <a:t>Listen first</a:t>
            </a:r>
          </a:p>
          <a:p>
            <a:pPr lvl="1"/>
            <a:r>
              <a:rPr lang="en-US" dirty="0"/>
              <a:t>Clarify expectations</a:t>
            </a:r>
          </a:p>
          <a:p>
            <a:pPr lvl="1"/>
            <a:r>
              <a:rPr lang="en-US" dirty="0"/>
              <a:t>Practice accountability</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26</a:t>
            </a:r>
            <a:endParaRPr lang="en-US" altLang="en-US" dirty="0"/>
          </a:p>
        </p:txBody>
      </p:sp>
      <p:pic>
        <p:nvPicPr>
          <p:cNvPr id="6" name="Picture 5" descr="http://getinstantpayments.com/3dpeople/images/3d-male-character.jpg"/>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81400"/>
            <a:ext cx="3105150" cy="2286000"/>
          </a:xfrm>
          <a:prstGeom prst="rect">
            <a:avLst/>
          </a:prstGeom>
          <a:noFill/>
          <a:ln>
            <a:noFill/>
          </a:ln>
        </p:spPr>
      </p:pic>
    </p:spTree>
    <p:extLst>
      <p:ext uri="{BB962C8B-B14F-4D97-AF65-F5344CB8AC3E}">
        <p14:creationId xmlns:p14="http://schemas.microsoft.com/office/powerpoint/2010/main" val="238344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to come…</a:t>
            </a:r>
          </a:p>
        </p:txBody>
      </p:sp>
      <p:sp>
        <p:nvSpPr>
          <p:cNvPr id="3" name="Content Placeholder 2"/>
          <p:cNvSpPr>
            <a:spLocks noGrp="1"/>
          </p:cNvSpPr>
          <p:nvPr>
            <p:ph idx="1"/>
          </p:nvPr>
        </p:nvSpPr>
        <p:spPr>
          <a:xfrm>
            <a:off x="640373" y="2176787"/>
            <a:ext cx="7886700" cy="4438905"/>
          </a:xfrm>
        </p:spPr>
        <p:txBody>
          <a:bodyPr>
            <a:normAutofit/>
          </a:bodyPr>
          <a:lstStyle/>
          <a:p>
            <a:pPr marL="0" indent="0">
              <a:buNone/>
            </a:pPr>
            <a:r>
              <a:rPr lang="en-US" sz="2700" dirty="0"/>
              <a:t>Join us in </a:t>
            </a:r>
            <a:r>
              <a:rPr lang="en-US" sz="2700" b="1" dirty="0">
                <a:solidFill>
                  <a:srgbClr val="00B050"/>
                </a:solidFill>
              </a:rPr>
              <a:t>December</a:t>
            </a:r>
            <a:r>
              <a:rPr lang="en-US" sz="2700" dirty="0"/>
              <a:t> 2016 for the rest of the story</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27</a:t>
            </a:r>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73" y="3733800"/>
            <a:ext cx="7620000" cy="2603500"/>
          </a:xfrm>
          <a:prstGeom prst="rect">
            <a:avLst/>
          </a:prstGeom>
        </p:spPr>
      </p:pic>
    </p:spTree>
    <p:extLst>
      <p:ext uri="{BB962C8B-B14F-4D97-AF65-F5344CB8AC3E}">
        <p14:creationId xmlns:p14="http://schemas.microsoft.com/office/powerpoint/2010/main" val="919378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Self-Study</a:t>
            </a:r>
            <a:br>
              <a:rPr lang="en-US" dirty="0" smtClean="0"/>
            </a:br>
            <a:r>
              <a:rPr lang="en-US" dirty="0" smtClean="0"/>
              <a:t>What’s My Role?</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Presented </a:t>
            </a:r>
            <a:r>
              <a:rPr lang="en-US" dirty="0"/>
              <a:t>by:</a:t>
            </a:r>
          </a:p>
          <a:p>
            <a:r>
              <a:rPr lang="en-US" altLang="en-US" sz="2300" dirty="0" smtClean="0"/>
              <a:t>Amy </a:t>
            </a:r>
            <a:r>
              <a:rPr lang="en-US" altLang="en-US" sz="2300" dirty="0"/>
              <a:t>Lefkovic, MHA</a:t>
            </a:r>
          </a:p>
          <a:p>
            <a:r>
              <a:rPr lang="en-US" altLang="en-US" dirty="0"/>
              <a:t>Manager, GME &amp; Academic Affairs, Staten Island University Hospital</a:t>
            </a:r>
          </a:p>
        </p:txBody>
      </p:sp>
    </p:spTree>
    <p:extLst>
      <p:ext uri="{BB962C8B-B14F-4D97-AF65-F5344CB8AC3E}">
        <p14:creationId xmlns:p14="http://schemas.microsoft.com/office/powerpoint/2010/main" val="1527604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irc_mi" descr="http://heartofthematterseminars.files.wordpress.com/2010/04/goa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81995"/>
            <a:ext cx="2914650" cy="18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ontent Placeholder 2"/>
          <p:cNvSpPr>
            <a:spLocks noGrp="1"/>
          </p:cNvSpPr>
          <p:nvPr>
            <p:ph idx="1"/>
          </p:nvPr>
        </p:nvSpPr>
        <p:spPr/>
        <p:txBody>
          <a:bodyPr>
            <a:normAutofit/>
          </a:bodyPr>
          <a:lstStyle/>
          <a:p>
            <a:r>
              <a:rPr lang="en-US" sz="2400" dirty="0" smtClean="0"/>
              <a:t>To determine the difference between the self-study review, self-study template and self-study visit.</a:t>
            </a:r>
          </a:p>
          <a:p>
            <a:endParaRPr lang="en-US" sz="2400" dirty="0"/>
          </a:p>
          <a:p>
            <a:r>
              <a:rPr lang="en-US" sz="2400" dirty="0" smtClean="0"/>
              <a:t>To review the important role the Program Coordinator plays in the self-study process.</a:t>
            </a:r>
          </a:p>
          <a:p>
            <a:endParaRPr lang="en-US" sz="2400" dirty="0"/>
          </a:p>
          <a:p>
            <a:r>
              <a:rPr lang="en-US" sz="2400" dirty="0" smtClean="0"/>
              <a:t>To explore what can be done throughout the year to prepare for the self-study.</a:t>
            </a:r>
            <a:endParaRPr lang="en-US" sz="2400" dirty="0"/>
          </a:p>
        </p:txBody>
      </p:sp>
      <p:sp>
        <p:nvSpPr>
          <p:cNvPr id="62466" name="Title 1"/>
          <p:cNvSpPr>
            <a:spLocks noGrp="1"/>
          </p:cNvSpPr>
          <p:nvPr>
            <p:ph type="title"/>
          </p:nvPr>
        </p:nvSpPr>
        <p:spPr/>
        <p:txBody>
          <a:bodyPr/>
          <a:lstStyle/>
          <a:p>
            <a:r>
              <a:rPr lang="en-US" altLang="en-US" dirty="0" smtClean="0"/>
              <a:t>Goals &amp; Objectives</a:t>
            </a:r>
            <a:endParaRPr lang="en-US" altLang="en-US" dirty="0"/>
          </a:p>
        </p:txBody>
      </p:sp>
      <p:sp>
        <p:nvSpPr>
          <p:cNvPr id="2" name="Footer Placeholder 1"/>
          <p:cNvSpPr>
            <a:spLocks noGrp="1"/>
          </p:cNvSpPr>
          <p:nvPr>
            <p:ph type="ftr" sz="quarter" idx="10"/>
          </p:nvPr>
        </p:nvSpPr>
        <p:spPr/>
        <p:txBody>
          <a:bodyPr/>
          <a:lstStyle/>
          <a:p>
            <a:r>
              <a:rPr lang="en-US" dirty="0" smtClean="0"/>
              <a:t>Presented by Partners in Medical Education, Inc. 2016</a:t>
            </a:r>
            <a:endParaRPr lang="en-US" dirty="0"/>
          </a:p>
        </p:txBody>
      </p:sp>
      <p:sp>
        <p:nvSpPr>
          <p:cNvPr id="7" name="Slide Number Placeholder 6"/>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Tree>
    <p:extLst>
      <p:ext uri="{BB962C8B-B14F-4D97-AF65-F5344CB8AC3E}">
        <p14:creationId xmlns:p14="http://schemas.microsoft.com/office/powerpoint/2010/main" val="150807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Coordinator Professional Development</a:t>
            </a:r>
            <a:endParaRPr lang="en-US" dirty="0"/>
          </a:p>
        </p:txBody>
      </p:sp>
      <p:sp>
        <p:nvSpPr>
          <p:cNvPr id="3" name="Subtitle 2"/>
          <p:cNvSpPr>
            <a:spLocks noGrp="1"/>
          </p:cNvSpPr>
          <p:nvPr>
            <p:ph type="subTitle" idx="1"/>
          </p:nvPr>
        </p:nvSpPr>
        <p:spPr/>
        <p:txBody>
          <a:bodyPr>
            <a:normAutofit lnSpcReduction="10000"/>
          </a:bodyPr>
          <a:lstStyle/>
          <a:p>
            <a:r>
              <a:rPr lang="en-US" dirty="0" smtClean="0"/>
              <a:t>Presented by:</a:t>
            </a:r>
          </a:p>
          <a:p>
            <a:r>
              <a:rPr lang="en-US" dirty="0" smtClean="0"/>
              <a:t>Christine Redovan, MBA</a:t>
            </a:r>
          </a:p>
          <a:p>
            <a:r>
              <a:rPr lang="en-US" dirty="0" smtClean="0"/>
              <a:t>GME Consultant</a:t>
            </a:r>
            <a:endParaRPr lang="en-US" dirty="0"/>
          </a:p>
        </p:txBody>
      </p:sp>
    </p:spTree>
    <p:extLst>
      <p:ext uri="{BB962C8B-B14F-4D97-AF65-F5344CB8AC3E}">
        <p14:creationId xmlns:p14="http://schemas.microsoft.com/office/powerpoint/2010/main" val="1703703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066800" y="243895"/>
            <a:ext cx="6526006" cy="1325563"/>
          </a:xfrm>
        </p:spPr>
        <p:txBody>
          <a:bodyPr/>
          <a:lstStyle/>
          <a:p>
            <a:pPr algn="ctr"/>
            <a:r>
              <a:rPr lang="en-US" altLang="en-US" dirty="0" smtClean="0"/>
              <a:t>Self Study Definition</a:t>
            </a:r>
            <a:endParaRPr lang="en-US" altLang="en-US" dirty="0"/>
          </a:p>
        </p:txBody>
      </p:sp>
      <p:sp>
        <p:nvSpPr>
          <p:cNvPr id="12293" name="Content Placeholder 1"/>
          <p:cNvSpPr>
            <a:spLocks noGrp="1"/>
          </p:cNvSpPr>
          <p:nvPr>
            <p:ph sz="half" idx="1"/>
          </p:nvPr>
        </p:nvSpPr>
        <p:spPr>
          <a:xfrm>
            <a:off x="628650" y="1825625"/>
            <a:ext cx="4719964" cy="4351338"/>
          </a:xfrm>
        </p:spPr>
        <p:txBody>
          <a:bodyPr>
            <a:normAutofit/>
          </a:bodyPr>
          <a:lstStyle/>
          <a:p>
            <a:r>
              <a:rPr lang="en-US" altLang="en-US" dirty="0"/>
              <a:t>The self-study is an objective, comprehensive evaluation of the residency or fellowship program, with the aim of improving it. </a:t>
            </a:r>
            <a:endParaRPr lang="en-US" altLang="en-US" dirty="0" smtClean="0"/>
          </a:p>
          <a:p>
            <a:endParaRPr lang="en-US" altLang="en-US" dirty="0" smtClean="0"/>
          </a:p>
        </p:txBody>
      </p:sp>
      <p:sp>
        <p:nvSpPr>
          <p:cNvPr id="2" name="Footer Placeholder 1"/>
          <p:cNvSpPr>
            <a:spLocks noGrp="1"/>
          </p:cNvSpPr>
          <p:nvPr>
            <p:ph type="ftr" sz="quarter" idx="10"/>
          </p:nvPr>
        </p:nvSpPr>
        <p:spPr/>
        <p:txBody>
          <a:bodyPr/>
          <a:lstStyle/>
          <a:p>
            <a:r>
              <a:rPr lang="en-US" dirty="0" smtClean="0"/>
              <a:t>Presented by Partners in Medical Education, Inc. 2016</a:t>
            </a:r>
            <a:endParaRPr lang="en-US" dirty="0"/>
          </a:p>
        </p:txBody>
      </p:sp>
      <p:sp>
        <p:nvSpPr>
          <p:cNvPr id="9" name="Slide Number Placeholder 8"/>
          <p:cNvSpPr>
            <a:spLocks noGrp="1"/>
          </p:cNvSpPr>
          <p:nvPr>
            <p:ph type="sldNum" sz="quarter" idx="11"/>
          </p:nvPr>
        </p:nvSpPr>
        <p:spPr/>
        <p:txBody>
          <a:bodyPr/>
          <a:lstStyle/>
          <a:p>
            <a:pPr>
              <a:defRPr/>
            </a:pPr>
            <a:fld id="{0F936355-F024-8C42-A5F5-6F05435583B0}" type="slidenum">
              <a:rPr lang="en-US" altLang="en-US" smtClean="0"/>
              <a:pPr>
                <a:defRPr/>
              </a:pPr>
              <a:t>30</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401" y="3469710"/>
            <a:ext cx="3869069" cy="2542132"/>
          </a:xfrm>
          <a:prstGeom prst="rect">
            <a:avLst/>
          </a:prstGeom>
        </p:spPr>
      </p:pic>
    </p:spTree>
    <p:extLst>
      <p:ext uri="{BB962C8B-B14F-4D97-AF65-F5344CB8AC3E}">
        <p14:creationId xmlns:p14="http://schemas.microsoft.com/office/powerpoint/2010/main" val="2052211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Study Definition</a:t>
            </a:r>
          </a:p>
        </p:txBody>
      </p:sp>
      <p:sp>
        <p:nvSpPr>
          <p:cNvPr id="3" name="Content Placeholder 2"/>
          <p:cNvSpPr>
            <a:spLocks noGrp="1"/>
          </p:cNvSpPr>
          <p:nvPr>
            <p:ph sz="half" idx="1"/>
          </p:nvPr>
        </p:nvSpPr>
        <p:spPr>
          <a:xfrm>
            <a:off x="628650" y="1825625"/>
            <a:ext cx="4845224" cy="3159734"/>
          </a:xfrm>
        </p:spPr>
        <p:txBody>
          <a:bodyPr>
            <a:normAutofit fontScale="92500"/>
          </a:bodyPr>
          <a:lstStyle/>
          <a:p>
            <a:r>
              <a:rPr lang="en-US" dirty="0"/>
              <a:t> A longitudinal evaluation of the program and its learning environment, facilitated through sequential annual program evaluations that focus on the required components, with an emphasis on program strengths and “self-identified” areas for improvement </a:t>
            </a:r>
          </a:p>
          <a:p>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31</a:t>
            </a:fld>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180" y="3757809"/>
            <a:ext cx="3300246" cy="2196164"/>
          </a:xfrm>
          <a:prstGeom prst="rect">
            <a:avLst/>
          </a:prstGeom>
        </p:spPr>
      </p:pic>
    </p:spTree>
    <p:extLst>
      <p:ext uri="{BB962C8B-B14F-4D97-AF65-F5344CB8AC3E}">
        <p14:creationId xmlns:p14="http://schemas.microsoft.com/office/powerpoint/2010/main" val="244616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Self-Study Breakdown</a:t>
            </a:r>
            <a:endParaRPr lang="en-US" dirty="0"/>
          </a:p>
        </p:txBody>
      </p:sp>
      <p:sp>
        <p:nvSpPr>
          <p:cNvPr id="3" name="Content Placeholder 2"/>
          <p:cNvSpPr>
            <a:spLocks noGrp="1"/>
          </p:cNvSpPr>
          <p:nvPr>
            <p:ph sz="half" idx="1"/>
          </p:nvPr>
        </p:nvSpPr>
        <p:spPr/>
        <p:txBody>
          <a:bodyPr/>
          <a:lstStyle/>
          <a:p>
            <a:r>
              <a:rPr lang="en-US" dirty="0" smtClean="0"/>
              <a:t>Self-study review</a:t>
            </a:r>
          </a:p>
          <a:p>
            <a:endParaRPr lang="en-US" dirty="0"/>
          </a:p>
          <a:p>
            <a:r>
              <a:rPr lang="en-US" dirty="0" smtClean="0"/>
              <a:t>Self-study template</a:t>
            </a:r>
          </a:p>
          <a:p>
            <a:endParaRPr lang="en-US" dirty="0"/>
          </a:p>
          <a:p>
            <a:r>
              <a:rPr lang="en-US" dirty="0" smtClean="0"/>
              <a:t>Self-study visit</a:t>
            </a:r>
          </a:p>
          <a:p>
            <a:pPr marL="0" indent="0">
              <a:buNone/>
            </a:pPr>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32</a:t>
            </a:fld>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103" y="1825623"/>
            <a:ext cx="3485694" cy="3660775"/>
          </a:xfrm>
          <a:prstGeom prst="rect">
            <a:avLst/>
          </a:prstGeom>
        </p:spPr>
      </p:pic>
    </p:spTree>
    <p:extLst>
      <p:ext uri="{BB962C8B-B14F-4D97-AF65-F5344CB8AC3E}">
        <p14:creationId xmlns:p14="http://schemas.microsoft.com/office/powerpoint/2010/main" val="1860576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644" y="226647"/>
            <a:ext cx="6526006" cy="1325563"/>
          </a:xfrm>
        </p:spPr>
        <p:txBody>
          <a:bodyPr/>
          <a:lstStyle/>
          <a:p>
            <a:r>
              <a:rPr lang="en-US" dirty="0" smtClean="0"/>
              <a:t>8 Steps to Success</a:t>
            </a:r>
            <a:endParaRPr lang="en-US" dirty="0"/>
          </a:p>
        </p:txBody>
      </p:sp>
      <p:sp>
        <p:nvSpPr>
          <p:cNvPr id="3" name="Content Placeholder 2"/>
          <p:cNvSpPr>
            <a:spLocks noGrp="1"/>
          </p:cNvSpPr>
          <p:nvPr>
            <p:ph idx="1"/>
          </p:nvPr>
        </p:nvSpPr>
        <p:spPr>
          <a:xfrm>
            <a:off x="628650" y="1566904"/>
            <a:ext cx="7886700" cy="6525491"/>
          </a:xfrm>
        </p:spPr>
        <p:txBody>
          <a:bodyPr/>
          <a:lstStyle/>
          <a:p>
            <a:pPr marL="0" indent="0">
              <a:buNone/>
            </a:pPr>
            <a:r>
              <a:rPr lang="en-US" dirty="0" smtClean="0"/>
              <a:t>1. Assemble a self study group</a:t>
            </a:r>
          </a:p>
          <a:p>
            <a:pPr marL="0" indent="0">
              <a:buNone/>
            </a:pPr>
            <a:endParaRPr lang="en-US" dirty="0"/>
          </a:p>
          <a:p>
            <a:pPr marL="0" indent="0">
              <a:buNone/>
            </a:pPr>
            <a:r>
              <a:rPr lang="en-US" dirty="0" smtClean="0"/>
              <a:t>2. Engage program leaders and constituents in a </a:t>
            </a:r>
          </a:p>
          <a:p>
            <a:pPr marL="0" indent="0">
              <a:buNone/>
            </a:pPr>
            <a:r>
              <a:rPr lang="en-US" dirty="0"/>
              <a:t> </a:t>
            </a:r>
            <a:r>
              <a:rPr lang="en-US" dirty="0" smtClean="0"/>
              <a:t>   discussion of program aims</a:t>
            </a:r>
          </a:p>
          <a:p>
            <a:pPr marL="0" indent="0">
              <a:buNone/>
            </a:pPr>
            <a:endParaRPr lang="en-US" dirty="0" smtClean="0"/>
          </a:p>
          <a:p>
            <a:pPr marL="0" indent="0">
              <a:buNone/>
            </a:pPr>
            <a:r>
              <a:rPr lang="en-US" dirty="0" smtClean="0"/>
              <a:t>3. Examine opportunities and threats</a:t>
            </a:r>
          </a:p>
          <a:p>
            <a:pPr marL="0" indent="0">
              <a:buNone/>
            </a:pPr>
            <a:endParaRPr lang="en-US" dirty="0"/>
          </a:p>
          <a:p>
            <a:pPr marL="0" indent="0">
              <a:buNone/>
            </a:pPr>
            <a:r>
              <a:rPr lang="en-US" dirty="0" smtClean="0"/>
              <a:t>4. Aggregate and analyze data to generate a </a:t>
            </a:r>
          </a:p>
          <a:p>
            <a:pPr marL="0" indent="0">
              <a:buNone/>
            </a:pPr>
            <a:r>
              <a:rPr lang="en-US" dirty="0"/>
              <a:t> </a:t>
            </a:r>
            <a:r>
              <a:rPr lang="en-US" dirty="0" smtClean="0"/>
              <a:t>   longitudinal assessment of the program’s </a:t>
            </a:r>
          </a:p>
          <a:p>
            <a:pPr marL="0" indent="0">
              <a:buNone/>
            </a:pPr>
            <a:r>
              <a:rPr lang="en-US" dirty="0"/>
              <a:t> </a:t>
            </a:r>
            <a:r>
              <a:rPr lang="en-US" dirty="0" smtClean="0"/>
              <a:t>   improvement</a:t>
            </a:r>
          </a:p>
          <a:p>
            <a:pPr marL="0" indent="0">
              <a:buNone/>
            </a:pPr>
            <a:endParaRPr lang="en-US" dirty="0"/>
          </a:p>
        </p:txBody>
      </p:sp>
      <p:sp>
        <p:nvSpPr>
          <p:cNvPr id="5" name="Footer Placeholder 2"/>
          <p:cNvSpPr>
            <a:spLocks noGrp="1"/>
          </p:cNvSpPr>
          <p:nvPr>
            <p:ph type="ftr" sz="quarter" idx="10"/>
          </p:nvPr>
        </p:nvSpPr>
        <p:spPr>
          <a:xfrm>
            <a:off x="3028950" y="6433130"/>
            <a:ext cx="3086100" cy="365125"/>
          </a:xfrm>
        </p:spPr>
        <p:txBody>
          <a:bodyPr/>
          <a:lstStyle/>
          <a:p>
            <a:r>
              <a:rPr lang="en-US" dirty="0" smtClean="0"/>
              <a:t>Presented by Partners in Medical Education, Inc. 2016</a:t>
            </a:r>
            <a:endParaRPr lang="en-US" dirty="0"/>
          </a:p>
        </p:txBody>
      </p:sp>
      <p:sp>
        <p:nvSpPr>
          <p:cNvPr id="9" name="Slide Number Placeholder 8"/>
          <p:cNvSpPr>
            <a:spLocks noGrp="1"/>
          </p:cNvSpPr>
          <p:nvPr>
            <p:ph type="sldNum" sz="quarter" idx="11"/>
          </p:nvPr>
        </p:nvSpPr>
        <p:spPr>
          <a:xfrm>
            <a:off x="6457950" y="6433131"/>
            <a:ext cx="2057400" cy="365125"/>
          </a:xfrm>
        </p:spPr>
        <p:txBody>
          <a:bodyPr/>
          <a:lstStyle/>
          <a:p>
            <a:pPr>
              <a:defRPr/>
            </a:pPr>
            <a:r>
              <a:rPr lang="en-US" altLang="en-US" dirty="0" smtClean="0"/>
              <a:t>33</a:t>
            </a: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3121133"/>
            <a:ext cx="2628900" cy="1743075"/>
          </a:xfrm>
          <a:prstGeom prst="rect">
            <a:avLst/>
          </a:prstGeom>
        </p:spPr>
      </p:pic>
    </p:spTree>
    <p:extLst>
      <p:ext uri="{BB962C8B-B14F-4D97-AF65-F5344CB8AC3E}">
        <p14:creationId xmlns:p14="http://schemas.microsoft.com/office/powerpoint/2010/main" val="79488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526006" cy="1325563"/>
          </a:xfrm>
        </p:spPr>
        <p:txBody>
          <a:bodyPr/>
          <a:lstStyle/>
          <a:p>
            <a:r>
              <a:rPr lang="en-US" dirty="0" smtClean="0"/>
              <a:t>8 Steps to Success cont.</a:t>
            </a:r>
            <a:endParaRPr lang="en-US" dirty="0"/>
          </a:p>
        </p:txBody>
      </p:sp>
      <p:sp>
        <p:nvSpPr>
          <p:cNvPr id="3" name="Content Placeholder 2"/>
          <p:cNvSpPr>
            <a:spLocks noGrp="1"/>
          </p:cNvSpPr>
          <p:nvPr>
            <p:ph idx="1"/>
          </p:nvPr>
        </p:nvSpPr>
        <p:spPr>
          <a:xfrm>
            <a:off x="628650" y="1741118"/>
            <a:ext cx="7886700" cy="5594864"/>
          </a:xfrm>
        </p:spPr>
        <p:txBody>
          <a:bodyPr>
            <a:normAutofit fontScale="92500" lnSpcReduction="10000"/>
          </a:bodyPr>
          <a:lstStyle/>
          <a:p>
            <a:pPr marL="0" indent="0">
              <a:buNone/>
            </a:pPr>
            <a:r>
              <a:rPr lang="en-US" dirty="0" smtClean="0"/>
              <a:t>5. Obtain </a:t>
            </a:r>
            <a:r>
              <a:rPr lang="en-US" dirty="0"/>
              <a:t>stakeholder </a:t>
            </a:r>
            <a:r>
              <a:rPr lang="en-US" dirty="0" smtClean="0"/>
              <a:t>input</a:t>
            </a:r>
          </a:p>
          <a:p>
            <a:pPr marL="0" indent="0">
              <a:buNone/>
            </a:pPr>
            <a:endParaRPr lang="en-US" dirty="0"/>
          </a:p>
          <a:p>
            <a:pPr marL="0" indent="0">
              <a:buNone/>
            </a:pPr>
            <a:r>
              <a:rPr lang="en-US" dirty="0" smtClean="0"/>
              <a:t>6. Interpret </a:t>
            </a:r>
            <a:r>
              <a:rPr lang="en-US" dirty="0"/>
              <a:t>the data and aggregate the self-study  </a:t>
            </a:r>
            <a:r>
              <a:rPr lang="en-US" dirty="0" smtClean="0"/>
              <a:t>   </a:t>
            </a:r>
          </a:p>
          <a:p>
            <a:pPr marL="0" indent="0">
              <a:buNone/>
            </a:pPr>
            <a:r>
              <a:rPr lang="en-US" dirty="0"/>
              <a:t> </a:t>
            </a:r>
            <a:r>
              <a:rPr lang="en-US" dirty="0" smtClean="0"/>
              <a:t>   findings</a:t>
            </a:r>
          </a:p>
          <a:p>
            <a:pPr marL="0" indent="0">
              <a:buNone/>
            </a:pPr>
            <a:endParaRPr lang="en-US" dirty="0" smtClean="0"/>
          </a:p>
          <a:p>
            <a:pPr marL="0" indent="0">
              <a:buNone/>
            </a:pPr>
            <a:r>
              <a:rPr lang="en-US" dirty="0" smtClean="0"/>
              <a:t>7. Discuss the findings with stakeholders</a:t>
            </a:r>
          </a:p>
          <a:p>
            <a:pPr marL="0" indent="0">
              <a:buNone/>
            </a:pPr>
            <a:endParaRPr lang="en-US" dirty="0" smtClean="0"/>
          </a:p>
          <a:p>
            <a:pPr marL="0" indent="0">
              <a:buNone/>
            </a:pPr>
            <a:r>
              <a:rPr lang="en-US" dirty="0" smtClean="0"/>
              <a:t>8. Develop a self-study document for use in further   </a:t>
            </a:r>
          </a:p>
          <a:p>
            <a:pPr marL="0" indent="0">
              <a:buNone/>
            </a:pPr>
            <a:r>
              <a:rPr lang="en-US" dirty="0"/>
              <a:t> </a:t>
            </a:r>
            <a:r>
              <a:rPr lang="en-US" dirty="0" smtClean="0"/>
              <a:t>   program improvement and as documentation for </a:t>
            </a:r>
          </a:p>
          <a:p>
            <a:pPr marL="0" indent="0">
              <a:buNone/>
            </a:pPr>
            <a:r>
              <a:rPr lang="en-US" dirty="0"/>
              <a:t> </a:t>
            </a:r>
            <a:r>
              <a:rPr lang="en-US" dirty="0" smtClean="0"/>
              <a:t>    the program’s 10 year site visit</a:t>
            </a:r>
            <a:endParaRPr lang="en-US" dirty="0"/>
          </a:p>
          <a:p>
            <a:pPr marL="0" indent="0">
              <a:buNone/>
            </a:pPr>
            <a:r>
              <a:rPr lang="en-US" dirty="0"/>
              <a:t> </a:t>
            </a:r>
          </a:p>
          <a:p>
            <a:pPr marL="0" indent="0">
              <a:buNone/>
            </a:pPr>
            <a:endParaRPr lang="en-US" dirty="0"/>
          </a:p>
          <a:p>
            <a:pPr marL="0" indent="0">
              <a:buNone/>
            </a:pPr>
            <a:r>
              <a:rPr lang="en-US" dirty="0" smtClean="0"/>
              <a:t> </a:t>
            </a:r>
          </a:p>
        </p:txBody>
      </p:sp>
      <p:sp>
        <p:nvSpPr>
          <p:cNvPr id="7" name="Footer Placeholder 2"/>
          <p:cNvSpPr>
            <a:spLocks noGrp="1"/>
          </p:cNvSpPr>
          <p:nvPr>
            <p:ph type="ftr" sz="quarter" idx="10"/>
          </p:nvPr>
        </p:nvSpPr>
        <p:spPr>
          <a:xfrm>
            <a:off x="3028950" y="6433130"/>
            <a:ext cx="3086100" cy="365125"/>
          </a:xfrm>
        </p:spPr>
        <p:txBody>
          <a:bodyPr/>
          <a:lstStyle/>
          <a:p>
            <a:r>
              <a:rPr lang="en-US" dirty="0" smtClean="0"/>
              <a:t>Presented by Partners in Medical Education, Inc. 2016</a:t>
            </a:r>
            <a:endParaRPr lang="en-US" dirty="0"/>
          </a:p>
        </p:txBody>
      </p:sp>
      <p:sp>
        <p:nvSpPr>
          <p:cNvPr id="9" name="Slide Number Placeholder 28"/>
          <p:cNvSpPr>
            <a:spLocks noGrp="1"/>
          </p:cNvSpPr>
          <p:nvPr>
            <p:ph type="sldNum" sz="quarter" idx="11"/>
          </p:nvPr>
        </p:nvSpPr>
        <p:spPr>
          <a:xfrm>
            <a:off x="6457950" y="6433131"/>
            <a:ext cx="2057400" cy="365125"/>
          </a:xfrm>
        </p:spPr>
        <p:txBody>
          <a:bodyPr/>
          <a:lstStyle/>
          <a:p>
            <a:pPr>
              <a:defRPr/>
            </a:pPr>
            <a:r>
              <a:rPr lang="en-US" altLang="en-US" dirty="0" smtClean="0"/>
              <a:t>34</a:t>
            </a:r>
            <a:endParaRPr lang="en-US" altLang="en-US" dirty="0"/>
          </a:p>
        </p:txBody>
      </p:sp>
    </p:spTree>
    <p:extLst>
      <p:ext uri="{BB962C8B-B14F-4D97-AF65-F5344CB8AC3E}">
        <p14:creationId xmlns:p14="http://schemas.microsoft.com/office/powerpoint/2010/main" val="120433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Annual Program Evaluations (APE)</a:t>
            </a:r>
          </a:p>
          <a:p>
            <a:r>
              <a:rPr lang="en-US" dirty="0" smtClean="0"/>
              <a:t>ACGME Resident and Faculty Surveys</a:t>
            </a:r>
          </a:p>
          <a:p>
            <a:r>
              <a:rPr lang="en-US" dirty="0" smtClean="0"/>
              <a:t>Program Evaluations</a:t>
            </a:r>
          </a:p>
          <a:p>
            <a:r>
              <a:rPr lang="en-US" dirty="0" smtClean="0"/>
              <a:t>Annual Institutional Review (AIR)</a:t>
            </a:r>
          </a:p>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What Is Needed??</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dirty="0"/>
          </a:p>
        </p:txBody>
      </p:sp>
      <p:pic>
        <p:nvPicPr>
          <p:cNvPr id="7" name="irc_mi" descr="http://www.christianfilmdatabase.com/wp-content/themes/reviewit/lib/scripts/timthumb.php?src=http://www.christianfilmdatabase.com/wp-content/uploads/2013/02/long-photo-checklist.jpg&amp;h=238&amp;w=540&amp;zc=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267200"/>
            <a:ext cx="5200650" cy="1610962"/>
          </a:xfrm>
          <a:prstGeom prst="rect">
            <a:avLst/>
          </a:prstGeom>
          <a:noFill/>
          <a:ln>
            <a:noFill/>
          </a:ln>
        </p:spPr>
      </p:pic>
    </p:spTree>
    <p:extLst>
      <p:ext uri="{BB962C8B-B14F-4D97-AF65-F5344CB8AC3E}">
        <p14:creationId xmlns:p14="http://schemas.microsoft.com/office/powerpoint/2010/main" val="483810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50792"/>
            <a:ext cx="7886700" cy="4438905"/>
          </a:xfrm>
        </p:spPr>
        <p:txBody>
          <a:bodyPr/>
          <a:lstStyle/>
          <a:p>
            <a:r>
              <a:rPr lang="en-US" dirty="0"/>
              <a:t>Confirmation Evaluation</a:t>
            </a:r>
          </a:p>
          <a:p>
            <a:r>
              <a:rPr lang="en-US" dirty="0"/>
              <a:t>Meetings with Faculty – Academic Affairs</a:t>
            </a:r>
          </a:p>
          <a:p>
            <a:r>
              <a:rPr lang="en-US" dirty="0"/>
              <a:t>Meetings with Residents – Academic Affairs</a:t>
            </a:r>
          </a:p>
          <a:p>
            <a:endParaRPr lang="en-US" dirty="0"/>
          </a:p>
        </p:txBody>
      </p:sp>
      <p:sp>
        <p:nvSpPr>
          <p:cNvPr id="3" name="Title 2"/>
          <p:cNvSpPr>
            <a:spLocks noGrp="1"/>
          </p:cNvSpPr>
          <p:nvPr>
            <p:ph type="title"/>
          </p:nvPr>
        </p:nvSpPr>
        <p:spPr/>
        <p:txBody>
          <a:bodyPr/>
          <a:lstStyle/>
          <a:p>
            <a:r>
              <a:rPr lang="en-US" dirty="0"/>
              <a:t>What Is Needed</a:t>
            </a:r>
            <a:r>
              <a:rPr lang="en-US" dirty="0" smtClean="0"/>
              <a:t>?? Cont. </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601" y="4023985"/>
            <a:ext cx="5313778" cy="1700409"/>
          </a:xfrm>
          <a:prstGeom prst="rect">
            <a:avLst/>
          </a:prstGeom>
        </p:spPr>
      </p:pic>
    </p:spTree>
    <p:extLst>
      <p:ext uri="{BB962C8B-B14F-4D97-AF65-F5344CB8AC3E}">
        <p14:creationId xmlns:p14="http://schemas.microsoft.com/office/powerpoint/2010/main" val="1980680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3171"/>
            <a:ext cx="6526006" cy="1325563"/>
          </a:xfrm>
        </p:spPr>
        <p:txBody>
          <a:bodyPr/>
          <a:lstStyle/>
          <a:p>
            <a:r>
              <a:rPr lang="en-US" dirty="0" smtClean="0"/>
              <a:t>I Have That, Now What??</a:t>
            </a:r>
            <a:endParaRPr lang="en-US" dirty="0"/>
          </a:p>
        </p:txBody>
      </p:sp>
      <p:sp>
        <p:nvSpPr>
          <p:cNvPr id="3" name="Content Placeholder 2"/>
          <p:cNvSpPr>
            <a:spLocks noGrp="1"/>
          </p:cNvSpPr>
          <p:nvPr>
            <p:ph idx="1"/>
          </p:nvPr>
        </p:nvSpPr>
        <p:spPr>
          <a:xfrm>
            <a:off x="628650" y="1800285"/>
            <a:ext cx="7886700" cy="4181908"/>
          </a:xfrm>
        </p:spPr>
        <p:txBody>
          <a:bodyPr/>
          <a:lstStyle/>
          <a:p>
            <a:r>
              <a:rPr lang="en-US" dirty="0" smtClean="0"/>
              <a:t>The important role of the Program Coordinator</a:t>
            </a:r>
          </a:p>
          <a:p>
            <a:pPr lvl="1"/>
            <a:r>
              <a:rPr lang="en-US" dirty="0" smtClean="0"/>
              <a:t>Getting things done!!</a:t>
            </a:r>
          </a:p>
          <a:p>
            <a:pPr lvl="1"/>
            <a:r>
              <a:rPr lang="en-US" dirty="0" smtClean="0"/>
              <a:t>Data collection</a:t>
            </a:r>
          </a:p>
          <a:p>
            <a:pPr lvl="1"/>
            <a:r>
              <a:rPr lang="en-US" dirty="0" smtClean="0"/>
              <a:t>Data analysis</a:t>
            </a:r>
          </a:p>
          <a:p>
            <a:pPr lvl="1"/>
            <a:r>
              <a:rPr lang="en-US" dirty="0" smtClean="0"/>
              <a:t>Areas already improved upon</a:t>
            </a:r>
          </a:p>
          <a:p>
            <a:pPr lvl="1"/>
            <a:r>
              <a:rPr lang="en-US" dirty="0" smtClean="0"/>
              <a:t>Possible threats</a:t>
            </a:r>
          </a:p>
        </p:txBody>
      </p:sp>
      <p:sp>
        <p:nvSpPr>
          <p:cNvPr id="6" name="Footer Placeholder 2"/>
          <p:cNvSpPr>
            <a:spLocks noGrp="1"/>
          </p:cNvSpPr>
          <p:nvPr>
            <p:ph type="ftr" sz="quarter" idx="10"/>
          </p:nvPr>
        </p:nvSpPr>
        <p:spPr>
          <a:xfrm>
            <a:off x="3028950" y="6433130"/>
            <a:ext cx="3086100" cy="365125"/>
          </a:xfrm>
        </p:spPr>
        <p:txBody>
          <a:bodyPr/>
          <a:lstStyle/>
          <a:p>
            <a:r>
              <a:rPr lang="en-US" dirty="0" smtClean="0"/>
              <a:t>Presented by Partners in Medical Education, Inc. 2016</a:t>
            </a:r>
            <a:endParaRPr lang="en-US" dirty="0"/>
          </a:p>
        </p:txBody>
      </p:sp>
      <p:sp>
        <p:nvSpPr>
          <p:cNvPr id="7" name="Slide Number Placeholder 28"/>
          <p:cNvSpPr>
            <a:spLocks noGrp="1"/>
          </p:cNvSpPr>
          <p:nvPr>
            <p:ph type="sldNum" sz="quarter" idx="11"/>
          </p:nvPr>
        </p:nvSpPr>
        <p:spPr>
          <a:xfrm>
            <a:off x="6457950" y="6433131"/>
            <a:ext cx="2057400" cy="365125"/>
          </a:xfrm>
        </p:spPr>
        <p:txBody>
          <a:bodyPr/>
          <a:lstStyle/>
          <a:p>
            <a:pPr>
              <a:defRPr/>
            </a:pPr>
            <a:r>
              <a:rPr lang="en-US" altLang="en-US" dirty="0" smtClean="0"/>
              <a:t>37</a:t>
            </a: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984" y="2593084"/>
            <a:ext cx="3741955" cy="3741955"/>
          </a:xfrm>
          <a:prstGeom prst="rect">
            <a:avLst/>
          </a:prstGeom>
        </p:spPr>
      </p:pic>
    </p:spTree>
    <p:extLst>
      <p:ext uri="{BB962C8B-B14F-4D97-AF65-F5344CB8AC3E}">
        <p14:creationId xmlns:p14="http://schemas.microsoft.com/office/powerpoint/2010/main" val="417682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91814"/>
            <a:ext cx="6526006" cy="1325563"/>
          </a:xfrm>
        </p:spPr>
        <p:txBody>
          <a:bodyPr/>
          <a:lstStyle/>
          <a:p>
            <a:r>
              <a:rPr lang="en-US" dirty="0" smtClean="0"/>
              <a:t>Now What?? Cont. </a:t>
            </a:r>
            <a:endParaRPr lang="en-US" dirty="0"/>
          </a:p>
        </p:txBody>
      </p:sp>
      <p:sp>
        <p:nvSpPr>
          <p:cNvPr id="3" name="Content Placeholder 2"/>
          <p:cNvSpPr>
            <a:spLocks noGrp="1"/>
          </p:cNvSpPr>
          <p:nvPr>
            <p:ph idx="1"/>
          </p:nvPr>
        </p:nvSpPr>
        <p:spPr>
          <a:xfrm>
            <a:off x="704850" y="1994225"/>
            <a:ext cx="7886700" cy="4438905"/>
          </a:xfrm>
        </p:spPr>
        <p:txBody>
          <a:bodyPr/>
          <a:lstStyle/>
          <a:p>
            <a:r>
              <a:rPr lang="en-US" dirty="0"/>
              <a:t>Confirmation and other </a:t>
            </a:r>
            <a:r>
              <a:rPr lang="en-US" dirty="0" smtClean="0"/>
              <a:t>“secret questions”</a:t>
            </a:r>
            <a:endParaRPr lang="en-US" dirty="0"/>
          </a:p>
          <a:p>
            <a:r>
              <a:rPr lang="en-US" dirty="0" smtClean="0"/>
              <a:t>Schedule </a:t>
            </a:r>
            <a:r>
              <a:rPr lang="en-US" dirty="0"/>
              <a:t>self-study meeting</a:t>
            </a:r>
          </a:p>
          <a:p>
            <a:pPr marL="0" indent="0">
              <a:buNone/>
            </a:pPr>
            <a:r>
              <a:rPr lang="en-US" dirty="0" smtClean="0"/>
              <a:t>	Program </a:t>
            </a:r>
            <a:r>
              <a:rPr lang="en-US" dirty="0"/>
              <a:t>aims</a:t>
            </a:r>
          </a:p>
          <a:p>
            <a:pPr marL="0" indent="0">
              <a:buNone/>
            </a:pPr>
            <a:r>
              <a:rPr lang="en-US" dirty="0" smtClean="0"/>
              <a:t>	Present findings</a:t>
            </a:r>
          </a:p>
          <a:p>
            <a:r>
              <a:rPr lang="en-US" dirty="0"/>
              <a:t>Begin action plan grid for their </a:t>
            </a:r>
            <a:r>
              <a:rPr lang="en-US" dirty="0" smtClean="0"/>
              <a:t>input</a:t>
            </a:r>
            <a:endParaRPr lang="en-US" dirty="0"/>
          </a:p>
          <a:p>
            <a:r>
              <a:rPr lang="en-US" dirty="0" smtClean="0"/>
              <a:t>Complete template – include hints</a:t>
            </a:r>
          </a:p>
          <a:p>
            <a:r>
              <a:rPr lang="en-US" dirty="0" smtClean="0"/>
              <a:t>Begin the improvement </a:t>
            </a:r>
            <a:endParaRPr lang="en-US" dirty="0"/>
          </a:p>
        </p:txBody>
      </p:sp>
      <p:sp>
        <p:nvSpPr>
          <p:cNvPr id="6" name="Footer Placeholder 2"/>
          <p:cNvSpPr>
            <a:spLocks noGrp="1"/>
          </p:cNvSpPr>
          <p:nvPr>
            <p:ph type="ftr" sz="quarter" idx="10"/>
          </p:nvPr>
        </p:nvSpPr>
        <p:spPr>
          <a:xfrm>
            <a:off x="3028950" y="6433130"/>
            <a:ext cx="3086100" cy="365125"/>
          </a:xfrm>
        </p:spPr>
        <p:txBody>
          <a:bodyPr/>
          <a:lstStyle/>
          <a:p>
            <a:r>
              <a:rPr lang="en-US" dirty="0" smtClean="0"/>
              <a:t>Presented by Partners in Medical Education, Inc. 2016</a:t>
            </a:r>
            <a:endParaRPr lang="en-US" dirty="0"/>
          </a:p>
        </p:txBody>
      </p:sp>
      <p:sp>
        <p:nvSpPr>
          <p:cNvPr id="9" name="Slide Number Placeholder 28"/>
          <p:cNvSpPr>
            <a:spLocks noGrp="1"/>
          </p:cNvSpPr>
          <p:nvPr>
            <p:ph type="sldNum" sz="quarter" idx="11"/>
          </p:nvPr>
        </p:nvSpPr>
        <p:spPr>
          <a:xfrm>
            <a:off x="6457950" y="6433131"/>
            <a:ext cx="2057400" cy="365125"/>
          </a:xfrm>
        </p:spPr>
        <p:txBody>
          <a:bodyPr/>
          <a:lstStyle/>
          <a:p>
            <a:pPr>
              <a:defRPr/>
            </a:pPr>
            <a:r>
              <a:rPr lang="en-US" altLang="en-US" dirty="0" smtClean="0"/>
              <a:t>38</a:t>
            </a: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347911"/>
            <a:ext cx="2114550" cy="2162175"/>
          </a:xfrm>
          <a:prstGeom prst="rect">
            <a:avLst/>
          </a:prstGeom>
        </p:spPr>
      </p:pic>
    </p:spTree>
    <p:extLst>
      <p:ext uri="{BB962C8B-B14F-4D97-AF65-F5344CB8AC3E}">
        <p14:creationId xmlns:p14="http://schemas.microsoft.com/office/powerpoint/2010/main" val="90712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526006" cy="1325563"/>
          </a:xfrm>
        </p:spPr>
        <p:txBody>
          <a:bodyPr/>
          <a:lstStyle/>
          <a:p>
            <a:r>
              <a:rPr lang="en-US" dirty="0" smtClean="0"/>
              <a:t>Yearly Self-Study</a:t>
            </a:r>
            <a:endParaRPr lang="en-US" dirty="0"/>
          </a:p>
        </p:txBody>
      </p:sp>
      <p:sp>
        <p:nvSpPr>
          <p:cNvPr id="3" name="Content Placeholder 2"/>
          <p:cNvSpPr>
            <a:spLocks noGrp="1"/>
          </p:cNvSpPr>
          <p:nvPr>
            <p:ph idx="1"/>
          </p:nvPr>
        </p:nvSpPr>
        <p:spPr>
          <a:xfrm>
            <a:off x="628650" y="1930563"/>
            <a:ext cx="7886700" cy="4438905"/>
          </a:xfrm>
        </p:spPr>
        <p:txBody>
          <a:bodyPr>
            <a:normAutofit/>
          </a:bodyPr>
          <a:lstStyle/>
          <a:p>
            <a:r>
              <a:rPr lang="en-US" dirty="0" smtClean="0"/>
              <a:t>ACGME survey analysis grid</a:t>
            </a:r>
          </a:p>
          <a:p>
            <a:pPr lvl="1"/>
            <a:r>
              <a:rPr lang="en-US" dirty="0" smtClean="0"/>
              <a:t>Determine cut off and flag</a:t>
            </a:r>
          </a:p>
          <a:p>
            <a:pPr lvl="1"/>
            <a:endParaRPr lang="en-US" dirty="0"/>
          </a:p>
          <a:p>
            <a:r>
              <a:rPr lang="en-US" dirty="0" smtClean="0"/>
              <a:t>Action plans for APE progress since last year</a:t>
            </a:r>
          </a:p>
          <a:p>
            <a:endParaRPr lang="en-US" dirty="0"/>
          </a:p>
          <a:p>
            <a:r>
              <a:rPr lang="en-US" dirty="0" smtClean="0"/>
              <a:t>CCC meeting actions</a:t>
            </a:r>
          </a:p>
          <a:p>
            <a:endParaRPr lang="en-US" dirty="0"/>
          </a:p>
          <a:p>
            <a:r>
              <a:rPr lang="en-US" dirty="0" smtClean="0"/>
              <a:t>Update action plan grid</a:t>
            </a:r>
          </a:p>
        </p:txBody>
      </p:sp>
      <p:sp>
        <p:nvSpPr>
          <p:cNvPr id="4" name="Footer Placeholder 2"/>
          <p:cNvSpPr>
            <a:spLocks noGrp="1"/>
          </p:cNvSpPr>
          <p:nvPr>
            <p:ph type="ftr" sz="quarter" idx="10"/>
          </p:nvPr>
        </p:nvSpPr>
        <p:spPr>
          <a:xfrm>
            <a:off x="3028950" y="6433130"/>
            <a:ext cx="3086100" cy="365125"/>
          </a:xfrm>
        </p:spPr>
        <p:txBody>
          <a:bodyPr/>
          <a:lstStyle/>
          <a:p>
            <a:r>
              <a:rPr lang="en-US" dirty="0" smtClean="0"/>
              <a:t>Presented by Partners in Medical Education, Inc. 2016</a:t>
            </a:r>
            <a:endParaRPr lang="en-US" dirty="0"/>
          </a:p>
        </p:txBody>
      </p:sp>
      <p:sp>
        <p:nvSpPr>
          <p:cNvPr id="5" name="Slide Number Placeholder 28"/>
          <p:cNvSpPr>
            <a:spLocks noGrp="1"/>
          </p:cNvSpPr>
          <p:nvPr>
            <p:ph type="sldNum" sz="quarter" idx="11"/>
          </p:nvPr>
        </p:nvSpPr>
        <p:spPr>
          <a:xfrm>
            <a:off x="6457950" y="6433131"/>
            <a:ext cx="2057400" cy="365125"/>
          </a:xfrm>
        </p:spPr>
        <p:txBody>
          <a:bodyPr/>
          <a:lstStyle/>
          <a:p>
            <a:pPr>
              <a:defRPr/>
            </a:pPr>
            <a:r>
              <a:rPr lang="en-US" altLang="en-US" dirty="0" smtClean="0"/>
              <a:t>39</a:t>
            </a:r>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064" y="3745283"/>
            <a:ext cx="3103085" cy="1976698"/>
          </a:xfrm>
          <a:prstGeom prst="rect">
            <a:avLst/>
          </a:prstGeom>
        </p:spPr>
      </p:pic>
    </p:spTree>
    <p:extLst>
      <p:ext uri="{BB962C8B-B14F-4D97-AF65-F5344CB8AC3E}">
        <p14:creationId xmlns:p14="http://schemas.microsoft.com/office/powerpoint/2010/main" val="1713520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373" y="2176787"/>
            <a:ext cx="7886700" cy="4438905"/>
          </a:xfrm>
        </p:spPr>
        <p:txBody>
          <a:bodyPr/>
          <a:lstStyle/>
          <a:p>
            <a:r>
              <a:rPr lang="en-US" dirty="0" smtClean="0"/>
              <a:t>Understand why professional development is important</a:t>
            </a:r>
          </a:p>
          <a:p>
            <a:pPr marL="0" indent="0">
              <a:buNone/>
            </a:pPr>
            <a:endParaRPr lang="en-US" dirty="0" smtClean="0"/>
          </a:p>
          <a:p>
            <a:r>
              <a:rPr lang="en-US" dirty="0" smtClean="0"/>
              <a:t>Identify professional development opportunities</a:t>
            </a:r>
          </a:p>
          <a:p>
            <a:pPr marL="0" indent="0">
              <a:buNone/>
            </a:pPr>
            <a:endParaRPr lang="en-US" dirty="0"/>
          </a:p>
        </p:txBody>
      </p:sp>
      <p:sp>
        <p:nvSpPr>
          <p:cNvPr id="3" name="Title 2"/>
          <p:cNvSpPr>
            <a:spLocks noGrp="1"/>
          </p:cNvSpPr>
          <p:nvPr>
            <p:ph type="title"/>
          </p:nvPr>
        </p:nvSpPr>
        <p:spPr/>
        <p:txBody>
          <a:bodyPr/>
          <a:lstStyle/>
          <a:p>
            <a:r>
              <a:rPr lang="en-US" dirty="0" smtClean="0"/>
              <a:t>Goals &amp; Objectives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pic>
        <p:nvPicPr>
          <p:cNvPr id="6" name="irc_mi" descr="http://heartofthematterseminars.files.wordpress.com/2010/04/goa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81995"/>
            <a:ext cx="2914650" cy="18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51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7" name="Rectangle 3"/>
          <p:cNvSpPr txBox="1">
            <a:spLocks noChangeArrowheads="1"/>
          </p:cNvSpPr>
          <p:nvPr/>
        </p:nvSpPr>
        <p:spPr bwMode="auto">
          <a:xfrm>
            <a:off x="1258689" y="345676"/>
            <a:ext cx="4319588"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a:t>
            </a:r>
            <a:r>
              <a:rPr lang="en-US" sz="1800" dirty="0" smtClean="0">
                <a:solidFill>
                  <a:srgbClr val="00A600"/>
                </a:solidFill>
                <a:latin typeface="Arial" charset="0"/>
                <a:cs typeface="Arial" charset="0"/>
              </a:rPr>
              <a:t>Webinars</a:t>
            </a:r>
            <a:r>
              <a:rPr lang="en-US" altLang="en-US" sz="1400" b="0" dirty="0">
                <a:latin typeface="+mn-lt"/>
              </a:rPr>
              <a:t/>
            </a:r>
            <a:br>
              <a:rPr lang="en-US" altLang="en-US" sz="1400" b="0" dirty="0">
                <a:latin typeface="+mn-lt"/>
              </a:rPr>
            </a:br>
            <a:r>
              <a:rPr lang="en-US" altLang="en-US" sz="1400" b="0" dirty="0">
                <a:latin typeface="+mn-lt"/>
              </a:rPr>
              <a:t/>
            </a:r>
            <a:br>
              <a:rPr lang="en-US" altLang="en-US" sz="1400" b="0" dirty="0">
                <a:latin typeface="+mn-lt"/>
              </a:rPr>
            </a:br>
            <a:r>
              <a:rPr lang="en-US" altLang="en-US" sz="1400" b="0" dirty="0">
                <a:latin typeface="+mn-lt"/>
              </a:rPr>
              <a:t>“</a:t>
            </a:r>
            <a:r>
              <a:rPr lang="en-US" sz="1600" dirty="0">
                <a:latin typeface="+mn-lt"/>
              </a:rPr>
              <a:t>Meet the Experts” Fall Freebie</a:t>
            </a:r>
            <a:endParaRPr lang="en-US" altLang="en-US" sz="1600" dirty="0">
              <a:latin typeface="+mn-lt"/>
            </a:endParaRPr>
          </a:p>
          <a:p>
            <a:pPr algn="ctr"/>
            <a:r>
              <a:rPr lang="en-US" altLang="en-US" sz="1400" b="0" dirty="0">
                <a:latin typeface="+mn-lt"/>
              </a:rPr>
              <a:t>Thursday, November 17, 2016</a:t>
            </a:r>
          </a:p>
          <a:p>
            <a:pPr marL="0" lvl="0" indent="0" algn="ctr"/>
            <a:r>
              <a:rPr lang="en-US" altLang="en-US" sz="1400" b="0" dirty="0">
                <a:latin typeface="+mn-lt"/>
              </a:rPr>
              <a:t>12:00pm – 1:00pm EST</a:t>
            </a:r>
            <a:br>
              <a:rPr lang="en-US" altLang="en-US" sz="1400" b="0" dirty="0">
                <a:latin typeface="+mn-lt"/>
              </a:rPr>
            </a:br>
            <a:r>
              <a:rPr lang="en-US" altLang="en-US" sz="1400" b="0" dirty="0">
                <a:latin typeface="+mn-lt"/>
              </a:rPr>
              <a:t/>
            </a:r>
            <a:br>
              <a:rPr lang="en-US" altLang="en-US" sz="1400" b="0" dirty="0">
                <a:latin typeface="+mn-lt"/>
              </a:rPr>
            </a:br>
            <a:r>
              <a:rPr lang="en-US" sz="1600" dirty="0">
                <a:solidFill>
                  <a:prstClr val="black"/>
                </a:solidFill>
                <a:latin typeface="+mn-lt"/>
                <a:ea typeface=""/>
                <a:cs typeface=""/>
              </a:rPr>
              <a:t>CLER</a:t>
            </a:r>
            <a:endParaRPr lang="en-US" altLang="en-US" sz="1600" dirty="0">
              <a:solidFill>
                <a:prstClr val="black"/>
              </a:solidFill>
              <a:latin typeface="+mn-lt"/>
              <a:ea typeface=""/>
              <a:cs typeface=""/>
            </a:endParaRPr>
          </a:p>
          <a:p>
            <a:pPr marL="0" lvl="0" indent="0" algn="ctr"/>
            <a:r>
              <a:rPr lang="en-US" altLang="en-US" sz="1400" b="0" dirty="0">
                <a:solidFill>
                  <a:prstClr val="black"/>
                </a:solidFill>
                <a:latin typeface="+mn-lt"/>
                <a:ea typeface=""/>
                <a:cs typeface=""/>
              </a:rPr>
              <a:t>Thursday, December 1, 2016</a:t>
            </a:r>
          </a:p>
          <a:p>
            <a:pPr marL="0" lvl="0" indent="0" algn="ctr">
              <a:lnSpc>
                <a:spcPct val="80000"/>
              </a:lnSpc>
            </a:pPr>
            <a:r>
              <a:rPr lang="en-US" altLang="en-US" sz="1400" b="0" dirty="0">
                <a:solidFill>
                  <a:prstClr val="black"/>
                </a:solidFill>
                <a:latin typeface="+mn-lt"/>
                <a:ea typeface=""/>
                <a:cs typeface=""/>
              </a:rPr>
              <a:t>12:00pm – 1:00pm </a:t>
            </a:r>
            <a:r>
              <a:rPr lang="en-US" altLang="en-US" sz="1400" b="0" dirty="0" smtClean="0">
                <a:solidFill>
                  <a:prstClr val="black"/>
                </a:solidFill>
                <a:latin typeface="+mn-lt"/>
                <a:ea typeface=""/>
                <a:cs typeface=""/>
              </a:rPr>
              <a:t>EST</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endParaRPr lang="en-US" altLang="en-US" sz="1400" b="0" dirty="0">
              <a:solidFill>
                <a:prstClr val="black"/>
              </a:solidFill>
              <a:latin typeface="+mn-lt"/>
              <a:ea typeface=""/>
              <a:cs typeface=""/>
            </a:endParaRPr>
          </a:p>
          <a:p>
            <a:pPr marL="0" lvl="0" indent="0" algn="ctr">
              <a:lnSpc>
                <a:spcPct val="80000"/>
              </a:lnSpc>
            </a:pPr>
            <a:endParaRPr lang="en-US" altLang="en-US" sz="1400" b="0" dirty="0">
              <a:latin typeface="+mn-lt"/>
            </a:endParaRPr>
          </a:p>
          <a:p>
            <a:pPr algn="ctr">
              <a:lnSpc>
                <a:spcPct val="80000"/>
              </a:lnSpc>
              <a:buFont typeface="Wingdings" charset="2"/>
              <a:buNone/>
            </a:pP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500" dirty="0">
                <a:latin typeface="Arial" charset="0"/>
                <a:hlinkClick r:id="rId3"/>
              </a:rPr>
              <a:t>www.PartnersInMedEd.com</a:t>
            </a:r>
            <a:endParaRPr lang="en-US" altLang="en-US" sz="150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
        <p:nvSpPr>
          <p:cNvPr id="8" name="Rectangle 3"/>
          <p:cNvSpPr txBox="1">
            <a:spLocks noChangeArrowheads="1"/>
          </p:cNvSpPr>
          <p:nvPr/>
        </p:nvSpPr>
        <p:spPr bwMode="auto">
          <a:xfrm>
            <a:off x="5058197" y="397269"/>
            <a:ext cx="4038600" cy="420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GMEC Check-Up: Is your GMEC </a:t>
            </a: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meeting its responsibilities?</a:t>
            </a: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A Proactive Approach to Supervising Residents Improves Patient Safety</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New Institutional Accreditation:</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Let’s Get Started!</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Dealing Effectively with the</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Struggling Medical Learner</a:t>
            </a:r>
          </a:p>
          <a:p>
            <a:pPr algn="ctr" eaLnBrk="1" hangingPunct="1">
              <a:lnSpc>
                <a:spcPct val="80000"/>
              </a:lnSpc>
              <a:spcBef>
                <a:spcPct val="20000"/>
              </a:spcBef>
              <a:buClr>
                <a:schemeClr val="bg2"/>
              </a:buClr>
              <a:buSzPct val="75000"/>
              <a:buFont typeface="Wingdings" charset="0"/>
              <a:buNone/>
            </a:pPr>
            <a:endParaRPr lang="en-US" sz="15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Special Review: Required and Useful</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Osteopathic Recognition </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Fatigue Management &amp; Mitigation</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40</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Tree>
    <p:extLst>
      <p:ext uri="{BB962C8B-B14F-4D97-AF65-F5344CB8AC3E}">
        <p14:creationId xmlns:p14="http://schemas.microsoft.com/office/powerpoint/2010/main" val="780422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a:bodyPr>
          <a:lstStyle/>
          <a:p>
            <a:pPr algn="ctr" eaLnBrk="1" hangingPunct="1">
              <a:lnSpc>
                <a:spcPct val="80000"/>
              </a:lnSpc>
              <a:buFont typeface="Wingdings" pitchFamily="2" charset="2"/>
              <a:buNone/>
              <a:defRPr/>
            </a:pPr>
            <a:r>
              <a:rPr lang="en-US" sz="2000" b="1" dirty="0"/>
              <a:t>    </a:t>
            </a:r>
            <a:r>
              <a:rPr lang="en-US" sz="2000" dirty="0"/>
              <a:t>Partners in Medical Education, Inc. provides comprehensive consulting 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marL="0" indent="0" algn="ctr">
              <a:buNone/>
              <a:defRPr/>
            </a:pP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41</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Tree>
    <p:extLst>
      <p:ext uri="{BB962C8B-B14F-4D97-AF65-F5344CB8AC3E}">
        <p14:creationId xmlns:p14="http://schemas.microsoft.com/office/powerpoint/2010/main" val="1422014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1800" dirty="0" smtClean="0"/>
          </a:p>
          <a:p>
            <a:pPr marL="0" indent="0">
              <a:buNone/>
            </a:pPr>
            <a:r>
              <a:rPr lang="en-US" sz="1800" dirty="0"/>
              <a:t/>
            </a:r>
            <a:br>
              <a:rPr lang="en-US" sz="1800" dirty="0"/>
            </a:br>
            <a:r>
              <a:rPr lang="en-US" sz="1800" dirty="0"/>
              <a:t>Process of improving and increasing capabilities of staff through access to education and training opportunities in the workplace, through outside organization, or through watching others perform the job. Professional development helps build and maintain morale of staff members, and is thought to attract higher quality staff to an organization. Also called staff development.</a:t>
            </a:r>
            <a:br>
              <a:rPr lang="en-US" sz="1800" dirty="0"/>
            </a:b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a:t/>
            </a:r>
            <a:br>
              <a:rPr lang="en-US" sz="1800" dirty="0"/>
            </a:br>
            <a:r>
              <a:rPr lang="en-US" sz="1600" dirty="0" smtClean="0"/>
              <a:t>from: </a:t>
            </a:r>
            <a:r>
              <a:rPr lang="en-US" sz="1600" dirty="0"/>
              <a:t>http://www.businessdictionary.com/definition/professional-development.html</a:t>
            </a:r>
          </a:p>
          <a:p>
            <a:pPr marL="0" indent="0">
              <a:buNone/>
            </a:pPr>
            <a:endParaRPr lang="en-US" sz="1800" dirty="0"/>
          </a:p>
        </p:txBody>
      </p:sp>
      <p:sp>
        <p:nvSpPr>
          <p:cNvPr id="3" name="Title 2"/>
          <p:cNvSpPr>
            <a:spLocks noGrp="1"/>
          </p:cNvSpPr>
          <p:nvPr>
            <p:ph type="title"/>
          </p:nvPr>
        </p:nvSpPr>
        <p:spPr/>
        <p:txBody>
          <a:bodyPr/>
          <a:lstStyle/>
          <a:p>
            <a:r>
              <a:rPr lang="en-US" dirty="0" smtClean="0"/>
              <a:t>Professional Development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pic>
        <p:nvPicPr>
          <p:cNvPr id="6" name="Picture 5" descr="http://www.co.mendocino.ca.us/hr/images/4642101517_6c4d9d30a3.jpg"/>
          <p:cNvPicPr/>
          <p:nvPr/>
        </p:nvPicPr>
        <p:blipFill>
          <a:blip r:embed="rId2">
            <a:extLst>
              <a:ext uri="{28A0092B-C50C-407E-A947-70E740481C1C}">
                <a14:useLocalDpi xmlns:a14="http://schemas.microsoft.com/office/drawing/2010/main" val="0"/>
              </a:ext>
            </a:extLst>
          </a:blip>
          <a:srcRect/>
          <a:stretch>
            <a:fillRect/>
          </a:stretch>
        </p:blipFill>
        <p:spPr bwMode="auto">
          <a:xfrm>
            <a:off x="3441700" y="3886200"/>
            <a:ext cx="2260600" cy="1695450"/>
          </a:xfrm>
          <a:prstGeom prst="rect">
            <a:avLst/>
          </a:prstGeom>
          <a:noFill/>
          <a:ln>
            <a:noFill/>
          </a:ln>
        </p:spPr>
      </p:pic>
    </p:spTree>
    <p:extLst>
      <p:ext uri="{BB962C8B-B14F-4D97-AF65-F5344CB8AC3E}">
        <p14:creationId xmlns:p14="http://schemas.microsoft.com/office/powerpoint/2010/main" val="172822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29842" y="1559430"/>
            <a:ext cx="3868340" cy="823912"/>
          </a:xfrm>
        </p:spPr>
        <p:txBody>
          <a:bodyPr/>
          <a:lstStyle/>
          <a:p>
            <a:r>
              <a:rPr lang="en-US" dirty="0" smtClean="0"/>
              <a:t>You				</a:t>
            </a:r>
            <a:endParaRPr lang="en-US" dirty="0"/>
          </a:p>
        </p:txBody>
      </p:sp>
      <p:sp>
        <p:nvSpPr>
          <p:cNvPr id="2" name="Content Placeholder 1"/>
          <p:cNvSpPr>
            <a:spLocks noGrp="1"/>
          </p:cNvSpPr>
          <p:nvPr>
            <p:ph sz="half" idx="2"/>
          </p:nvPr>
        </p:nvSpPr>
        <p:spPr/>
        <p:txBody>
          <a:bodyPr/>
          <a:lstStyle/>
          <a:p>
            <a:r>
              <a:rPr lang="en-US" dirty="0" smtClean="0"/>
              <a:t>Sharpen knowledge</a:t>
            </a:r>
          </a:p>
          <a:p>
            <a:r>
              <a:rPr lang="en-US" dirty="0" smtClean="0"/>
              <a:t>Learn something new</a:t>
            </a:r>
          </a:p>
          <a:p>
            <a:r>
              <a:rPr lang="en-US" dirty="0" smtClean="0"/>
              <a:t>Keep up to date</a:t>
            </a:r>
          </a:p>
          <a:p>
            <a:r>
              <a:rPr lang="en-US" dirty="0" smtClean="0"/>
              <a:t>Networking </a:t>
            </a:r>
          </a:p>
          <a:p>
            <a:r>
              <a:rPr lang="en-US" dirty="0" smtClean="0"/>
              <a:t>Reenergize</a:t>
            </a:r>
          </a:p>
          <a:p>
            <a:r>
              <a:rPr lang="en-US" dirty="0" smtClean="0"/>
              <a:t>Develop new skills</a:t>
            </a:r>
          </a:p>
          <a:p>
            <a:pPr marL="0" indent="0">
              <a:buNone/>
            </a:pPr>
            <a:endParaRPr lang="en-US" dirty="0" smtClean="0"/>
          </a:p>
          <a:p>
            <a:pPr lvl="1"/>
            <a:endParaRPr lang="en-US" dirty="0"/>
          </a:p>
          <a:p>
            <a:pPr lvl="2"/>
            <a:endParaRPr lang="en-US" dirty="0" smtClean="0"/>
          </a:p>
          <a:p>
            <a:endParaRPr lang="en-US" dirty="0"/>
          </a:p>
        </p:txBody>
      </p:sp>
      <p:sp>
        <p:nvSpPr>
          <p:cNvPr id="8" name="Text Placeholder 7"/>
          <p:cNvSpPr>
            <a:spLocks noGrp="1"/>
          </p:cNvSpPr>
          <p:nvPr>
            <p:ph type="body" sz="quarter" idx="3"/>
          </p:nvPr>
        </p:nvSpPr>
        <p:spPr>
          <a:xfrm>
            <a:off x="4724400" y="1559429"/>
            <a:ext cx="3887391" cy="823912"/>
          </a:xfrm>
        </p:spPr>
        <p:txBody>
          <a:bodyPr/>
          <a:lstStyle/>
          <a:p>
            <a:r>
              <a:rPr lang="en-US" dirty="0" smtClean="0"/>
              <a:t>Hospital</a:t>
            </a:r>
            <a:endParaRPr lang="en-US" dirty="0"/>
          </a:p>
        </p:txBody>
      </p:sp>
      <p:sp>
        <p:nvSpPr>
          <p:cNvPr id="9" name="Content Placeholder 8"/>
          <p:cNvSpPr>
            <a:spLocks noGrp="1"/>
          </p:cNvSpPr>
          <p:nvPr>
            <p:ph sz="quarter" idx="4"/>
          </p:nvPr>
        </p:nvSpPr>
        <p:spPr/>
        <p:txBody>
          <a:bodyPr/>
          <a:lstStyle/>
          <a:p>
            <a:r>
              <a:rPr lang="en-US" dirty="0" smtClean="0"/>
              <a:t>Increase collective knowledge</a:t>
            </a:r>
          </a:p>
          <a:p>
            <a:r>
              <a:rPr lang="en-US" dirty="0" smtClean="0"/>
              <a:t>Increased job satisfaction</a:t>
            </a:r>
          </a:p>
          <a:p>
            <a:r>
              <a:rPr lang="en-US" dirty="0" smtClean="0"/>
              <a:t>Reduce turnover</a:t>
            </a:r>
          </a:p>
          <a:p>
            <a:r>
              <a:rPr lang="en-US" dirty="0" smtClean="0"/>
              <a:t>Succession planning</a:t>
            </a:r>
          </a:p>
          <a:p>
            <a:endParaRPr lang="en-US" dirty="0"/>
          </a:p>
        </p:txBody>
      </p:sp>
      <p:sp>
        <p:nvSpPr>
          <p:cNvPr id="3" name="Title 2"/>
          <p:cNvSpPr>
            <a:spLocks noGrp="1"/>
          </p:cNvSpPr>
          <p:nvPr>
            <p:ph type="title"/>
          </p:nvPr>
        </p:nvSpPr>
        <p:spPr/>
        <p:txBody>
          <a:bodyPr/>
          <a:lstStyle/>
          <a:p>
            <a:r>
              <a:rPr lang="en-US" dirty="0" smtClean="0"/>
              <a:t>Why?</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Tree>
    <p:extLst>
      <p:ext uri="{BB962C8B-B14F-4D97-AF65-F5344CB8AC3E}">
        <p14:creationId xmlns:p14="http://schemas.microsoft.com/office/powerpoint/2010/main" val="1173764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94225"/>
            <a:ext cx="7886700" cy="4438905"/>
          </a:xfrm>
        </p:spPr>
        <p:txBody>
          <a:bodyPr>
            <a:normAutofit/>
          </a:bodyPr>
          <a:lstStyle/>
          <a:p>
            <a:pPr>
              <a:defRPr/>
            </a:pPr>
            <a:r>
              <a:rPr lang="en-US" dirty="0"/>
              <a:t>Specialty groups</a:t>
            </a:r>
          </a:p>
          <a:p>
            <a:pPr>
              <a:defRPr/>
            </a:pPr>
            <a:r>
              <a:rPr lang="en-US" dirty="0"/>
              <a:t>Leadership training</a:t>
            </a:r>
          </a:p>
          <a:p>
            <a:pPr lvl="1">
              <a:defRPr/>
            </a:pPr>
            <a:r>
              <a:rPr lang="en-US" dirty="0"/>
              <a:t> internal and external </a:t>
            </a:r>
          </a:p>
          <a:p>
            <a:pPr>
              <a:defRPr/>
            </a:pPr>
            <a:r>
              <a:rPr lang="en-US" dirty="0"/>
              <a:t>Toastmasters</a:t>
            </a:r>
          </a:p>
          <a:p>
            <a:pPr>
              <a:defRPr/>
            </a:pPr>
            <a:r>
              <a:rPr lang="en-US" dirty="0"/>
              <a:t>TAGME</a:t>
            </a:r>
          </a:p>
          <a:p>
            <a:pPr>
              <a:defRPr/>
            </a:pPr>
            <a:r>
              <a:rPr lang="en-US" dirty="0"/>
              <a:t>National meetings</a:t>
            </a:r>
          </a:p>
          <a:p>
            <a:pPr>
              <a:defRPr/>
            </a:pPr>
            <a:r>
              <a:rPr lang="en-US" dirty="0"/>
              <a:t>Local meetings</a:t>
            </a:r>
          </a:p>
          <a:p>
            <a:pPr marL="0" indent="0">
              <a:buNone/>
            </a:pPr>
            <a:endParaRPr lang="en-US" sz="1800" dirty="0" smtClean="0"/>
          </a:p>
        </p:txBody>
      </p:sp>
      <p:sp>
        <p:nvSpPr>
          <p:cNvPr id="3" name="Title 2"/>
          <p:cNvSpPr>
            <a:spLocks noGrp="1"/>
          </p:cNvSpPr>
          <p:nvPr>
            <p:ph type="title"/>
          </p:nvPr>
        </p:nvSpPr>
        <p:spPr>
          <a:xfrm>
            <a:off x="2133600" y="284411"/>
            <a:ext cx="6526006" cy="1325563"/>
          </a:xfrm>
        </p:spPr>
        <p:txBody>
          <a:bodyPr/>
          <a:lstStyle/>
          <a:p>
            <a:r>
              <a:rPr lang="en-US" dirty="0" smtClean="0"/>
              <a:t>Opportunities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pic>
        <p:nvPicPr>
          <p:cNvPr id="6" name="irc_mi" descr="http://www.seo-service-inc.com/blog/wp-content/uploads/2013/03/SERP-Tracker-Informat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0"/>
            <a:ext cx="2514600" cy="2438400"/>
          </a:xfrm>
          <a:prstGeom prst="rect">
            <a:avLst/>
          </a:prstGeom>
          <a:noFill/>
          <a:ln>
            <a:noFill/>
          </a:ln>
        </p:spPr>
      </p:pic>
    </p:spTree>
    <p:extLst>
      <p:ext uri="{BB962C8B-B14F-4D97-AF65-F5344CB8AC3E}">
        <p14:creationId xmlns:p14="http://schemas.microsoft.com/office/powerpoint/2010/main" val="262062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94225"/>
            <a:ext cx="7886700" cy="4438905"/>
          </a:xfrm>
        </p:spPr>
        <p:txBody>
          <a:bodyPr>
            <a:normAutofit/>
          </a:bodyPr>
          <a:lstStyle/>
          <a:p>
            <a:r>
              <a:rPr lang="en-US" dirty="0">
                <a:ea typeface="ＭＳ Ｐゴシック" charset="0"/>
              </a:rPr>
              <a:t>Other institutions</a:t>
            </a:r>
          </a:p>
          <a:p>
            <a:pPr lvl="1"/>
            <a:r>
              <a:rPr lang="en-US" dirty="0">
                <a:ea typeface="ＭＳ Ｐゴシック" charset="0"/>
              </a:rPr>
              <a:t> Visit your colleagues</a:t>
            </a:r>
          </a:p>
          <a:p>
            <a:r>
              <a:rPr lang="en-US" dirty="0">
                <a:ea typeface="ＭＳ Ｐゴシック" charset="0"/>
              </a:rPr>
              <a:t>Mentoring</a:t>
            </a:r>
          </a:p>
          <a:p>
            <a:pPr lvl="1"/>
            <a:r>
              <a:rPr lang="en-US" dirty="0">
                <a:ea typeface="ＭＳ Ｐゴシック" charset="0"/>
              </a:rPr>
              <a:t> Get a mentor; be a mentor</a:t>
            </a:r>
          </a:p>
          <a:p>
            <a:r>
              <a:rPr lang="en-US" dirty="0">
                <a:ea typeface="ＭＳ Ｐゴシック" charset="0"/>
              </a:rPr>
              <a:t>AHME (councils)</a:t>
            </a:r>
          </a:p>
          <a:p>
            <a:r>
              <a:rPr lang="en-US" dirty="0">
                <a:ea typeface="ＭＳ Ｐゴシック" charset="0"/>
              </a:rPr>
              <a:t>ACGME/AOA</a:t>
            </a:r>
          </a:p>
          <a:p>
            <a:r>
              <a:rPr lang="en-US" dirty="0">
                <a:ea typeface="ＭＳ Ｐゴシック" charset="0"/>
              </a:rPr>
              <a:t>Partners webinars</a:t>
            </a:r>
          </a:p>
          <a:p>
            <a:pPr marL="0" indent="0">
              <a:buNone/>
            </a:pPr>
            <a:endParaRPr lang="en-US" dirty="0" smtClean="0"/>
          </a:p>
        </p:txBody>
      </p:sp>
      <p:sp>
        <p:nvSpPr>
          <p:cNvPr id="3" name="Title 2"/>
          <p:cNvSpPr>
            <a:spLocks noGrp="1"/>
          </p:cNvSpPr>
          <p:nvPr>
            <p:ph type="title"/>
          </p:nvPr>
        </p:nvSpPr>
        <p:spPr/>
        <p:txBody>
          <a:bodyPr/>
          <a:lstStyle/>
          <a:p>
            <a:r>
              <a:rPr lang="en-US" dirty="0" smtClean="0"/>
              <a:t>Opportunities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pic>
        <p:nvPicPr>
          <p:cNvPr id="6" name="yui_3_5_1_5_1363183911402_4503" descr="http://us.cdn2.123rf.com/168nwm/coramax/coramax1208/coramax120800184/14767020-3d-people-icon-with-binocular-on-white-background--3d-render-illustration.jpg"/>
          <p:cNvPicPr/>
          <p:nvPr/>
        </p:nvPicPr>
        <p:blipFill>
          <a:blip r:embed="rId2">
            <a:extLst>
              <a:ext uri="{28A0092B-C50C-407E-A947-70E740481C1C}">
                <a14:useLocalDpi xmlns:a14="http://schemas.microsoft.com/office/drawing/2010/main" val="0"/>
              </a:ext>
            </a:extLst>
          </a:blip>
          <a:srcRect/>
          <a:stretch>
            <a:fillRect/>
          </a:stretch>
        </p:blipFill>
        <p:spPr bwMode="auto">
          <a:xfrm>
            <a:off x="5293518" y="2819400"/>
            <a:ext cx="2478882" cy="2532515"/>
          </a:xfrm>
          <a:prstGeom prst="rect">
            <a:avLst/>
          </a:prstGeom>
          <a:noFill/>
          <a:ln>
            <a:noFill/>
          </a:ln>
        </p:spPr>
      </p:pic>
    </p:spTree>
    <p:extLst>
      <p:ext uri="{BB962C8B-B14F-4D97-AF65-F5344CB8AC3E}">
        <p14:creationId xmlns:p14="http://schemas.microsoft.com/office/powerpoint/2010/main" val="3586913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
        <p:nvSpPr>
          <p:cNvPr id="9" name="Title 2"/>
          <p:cNvSpPr>
            <a:spLocks noGrp="1"/>
          </p:cNvSpPr>
          <p:nvPr>
            <p:ph type="title"/>
          </p:nvPr>
        </p:nvSpPr>
        <p:spPr>
          <a:xfrm>
            <a:off x="1989344" y="246466"/>
            <a:ext cx="6526006" cy="1325563"/>
          </a:xfrm>
        </p:spPr>
        <p:txBody>
          <a:bodyPr/>
          <a:lstStyle/>
          <a:p>
            <a:r>
              <a:rPr lang="en-US" dirty="0" smtClean="0"/>
              <a:t> Challenges</a:t>
            </a:r>
            <a:endParaRPr lang="en-US" dirty="0"/>
          </a:p>
        </p:txBody>
      </p:sp>
      <p:sp>
        <p:nvSpPr>
          <p:cNvPr id="2" name="Content Placeholder 1"/>
          <p:cNvSpPr>
            <a:spLocks noGrp="1"/>
          </p:cNvSpPr>
          <p:nvPr>
            <p:ph idx="1"/>
          </p:nvPr>
        </p:nvSpPr>
        <p:spPr>
          <a:xfrm>
            <a:off x="628650" y="2176787"/>
            <a:ext cx="7886700" cy="4438905"/>
          </a:xfrm>
        </p:spPr>
        <p:txBody>
          <a:bodyPr/>
          <a:lstStyle/>
          <a:p>
            <a:r>
              <a:rPr lang="en-US" dirty="0">
                <a:ea typeface="ＭＳ Ｐゴシック" charset="0"/>
              </a:rPr>
              <a:t>Time and funding</a:t>
            </a:r>
          </a:p>
          <a:p>
            <a:r>
              <a:rPr lang="en-US" dirty="0">
                <a:ea typeface="ＭＳ Ｐゴシック" charset="0"/>
              </a:rPr>
              <a:t>Many choices</a:t>
            </a:r>
          </a:p>
          <a:p>
            <a:pPr lvl="1"/>
            <a:r>
              <a:rPr lang="en-US" dirty="0">
                <a:ea typeface="ＭＳ Ｐゴシック" charset="0"/>
              </a:rPr>
              <a:t> What will work for you?</a:t>
            </a:r>
          </a:p>
          <a:p>
            <a:pPr lvl="1"/>
            <a:r>
              <a:rPr lang="en-US" dirty="0">
                <a:ea typeface="ＭＳ Ｐゴシック" charset="0"/>
              </a:rPr>
              <a:t> Try different venues</a:t>
            </a:r>
          </a:p>
          <a:p>
            <a:r>
              <a:rPr lang="en-US" dirty="0">
                <a:ea typeface="ＭＳ Ｐゴシック" charset="0"/>
              </a:rPr>
              <a:t>Taking that first step</a:t>
            </a:r>
          </a:p>
          <a:p>
            <a:r>
              <a:rPr lang="en-US" dirty="0">
                <a:ea typeface="ＭＳ Ｐゴシック" charset="0"/>
              </a:rPr>
              <a:t>Obtaining buy-in from supervisor</a:t>
            </a:r>
          </a:p>
          <a:p>
            <a:endParaRPr lang="en-US" dirty="0"/>
          </a:p>
        </p:txBody>
      </p:sp>
      <p:pic>
        <p:nvPicPr>
          <p:cNvPr id="6" name="irc_mi" descr="https://encrypted-tbn2.gstatic.com/images?q=tbn:ANd9GcQg9yT04ipMNKoY31dDLFadwfimdJ0rwLkyv-yQmdgJ8pCbA-2-"/>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94223"/>
            <a:ext cx="2590799" cy="2120577"/>
          </a:xfrm>
          <a:prstGeom prst="rect">
            <a:avLst/>
          </a:prstGeom>
          <a:noFill/>
          <a:ln>
            <a:noFill/>
          </a:ln>
        </p:spPr>
      </p:pic>
    </p:spTree>
    <p:extLst>
      <p:ext uri="{BB962C8B-B14F-4D97-AF65-F5344CB8AC3E}">
        <p14:creationId xmlns:p14="http://schemas.microsoft.com/office/powerpoint/2010/main" val="3177175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5147</TotalTime>
  <Words>1574</Words>
  <Application>Microsoft Macintosh PowerPoint</Application>
  <PresentationFormat>On-screen Show (4:3)</PresentationFormat>
  <Paragraphs>397</Paragraphs>
  <Slides>41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Calibri</vt:lpstr>
      <vt:lpstr>Comic Sans MS</vt:lpstr>
      <vt:lpstr>Lucida Bright</vt:lpstr>
      <vt:lpstr>ＭＳ Ｐゴシック</vt:lpstr>
      <vt:lpstr>Wingdings</vt:lpstr>
      <vt:lpstr>Arial</vt:lpstr>
      <vt:lpstr>PME-2016</vt:lpstr>
      <vt:lpstr>2016 What Every Coordinator Needs to Know About NAS </vt:lpstr>
      <vt:lpstr> Partners Consulting Team</vt:lpstr>
      <vt:lpstr>Coordinator Professional Development</vt:lpstr>
      <vt:lpstr>Goals &amp; Objectives</vt:lpstr>
      <vt:lpstr>Professional Development</vt:lpstr>
      <vt:lpstr>Why?</vt:lpstr>
      <vt:lpstr>Opportunities</vt:lpstr>
      <vt:lpstr>Opportunities</vt:lpstr>
      <vt:lpstr> Challenges</vt:lpstr>
      <vt:lpstr>Communicating With Your GME Office</vt:lpstr>
      <vt:lpstr>Collaboration</vt:lpstr>
      <vt:lpstr>Goals &amp; Objectives</vt:lpstr>
      <vt:lpstr>Communication</vt:lpstr>
      <vt:lpstr>PowerPoint Presentation</vt:lpstr>
      <vt:lpstr>NAS</vt:lpstr>
      <vt:lpstr>Annual Program Review</vt:lpstr>
      <vt:lpstr>NAS</vt:lpstr>
      <vt:lpstr>Tips</vt:lpstr>
      <vt:lpstr>Project Management for GME Support Staff</vt:lpstr>
      <vt:lpstr>Goals &amp; Objectives</vt:lpstr>
      <vt:lpstr> Project  </vt:lpstr>
      <vt:lpstr> Unofficial Project Manager  </vt:lpstr>
      <vt:lpstr>Why do projects fail? </vt:lpstr>
      <vt:lpstr>A successful project…</vt:lpstr>
      <vt:lpstr>“Manage Projects, Lead People” Steven Covey</vt:lpstr>
      <vt:lpstr>Leading people…</vt:lpstr>
      <vt:lpstr>More to come…</vt:lpstr>
      <vt:lpstr>Self-Study What’s My Role?</vt:lpstr>
      <vt:lpstr>Goals &amp; Objectives</vt:lpstr>
      <vt:lpstr>Self Study Definition</vt:lpstr>
      <vt:lpstr>Self Study Definition</vt:lpstr>
      <vt:lpstr>Self-Study Breakdown</vt:lpstr>
      <vt:lpstr>8 Steps to Success</vt:lpstr>
      <vt:lpstr>8 Steps to Success cont.</vt:lpstr>
      <vt:lpstr>What Is Needed??</vt:lpstr>
      <vt:lpstr>What Is Needed?? Cont. </vt:lpstr>
      <vt:lpstr>I Have That, Now What??</vt:lpstr>
      <vt:lpstr>Now What?? Cont. </vt:lpstr>
      <vt:lpstr>Yearly Self-Study</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Partners</dc:creator>
  <cp:lastModifiedBy>Microsoft Office User</cp:lastModifiedBy>
  <cp:revision>99</cp:revision>
  <dcterms:created xsi:type="dcterms:W3CDTF">2016-04-04T14:18:27Z</dcterms:created>
  <dcterms:modified xsi:type="dcterms:W3CDTF">2016-11-01T15:21:08Z</dcterms:modified>
</cp:coreProperties>
</file>