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 id="2147486433" r:id="rId2"/>
  </p:sldMasterIdLst>
  <p:notesMasterIdLst>
    <p:notesMasterId r:id="rId35"/>
  </p:notesMasterIdLst>
  <p:sldIdLst>
    <p:sldId id="369" r:id="rId3"/>
    <p:sldId id="256" r:id="rId4"/>
    <p:sldId id="308" r:id="rId5"/>
    <p:sldId id="334" r:id="rId6"/>
    <p:sldId id="484" r:id="rId7"/>
    <p:sldId id="467" r:id="rId8"/>
    <p:sldId id="469" r:id="rId9"/>
    <p:sldId id="468" r:id="rId10"/>
    <p:sldId id="470" r:id="rId11"/>
    <p:sldId id="473" r:id="rId12"/>
    <p:sldId id="474" r:id="rId13"/>
    <p:sldId id="477" r:id="rId14"/>
    <p:sldId id="488" r:id="rId15"/>
    <p:sldId id="483" r:id="rId16"/>
    <p:sldId id="475" r:id="rId17"/>
    <p:sldId id="486" r:id="rId18"/>
    <p:sldId id="471" r:id="rId19"/>
    <p:sldId id="478" r:id="rId20"/>
    <p:sldId id="458" r:id="rId21"/>
    <p:sldId id="482" r:id="rId22"/>
    <p:sldId id="270" r:id="rId23"/>
    <p:sldId id="485" r:id="rId24"/>
    <p:sldId id="480" r:id="rId25"/>
    <p:sldId id="487" r:id="rId26"/>
    <p:sldId id="481" r:id="rId27"/>
    <p:sldId id="444" r:id="rId28"/>
    <p:sldId id="396" r:id="rId29"/>
    <p:sldId id="287" r:id="rId30"/>
    <p:sldId id="432" r:id="rId31"/>
    <p:sldId id="336" r:id="rId32"/>
    <p:sldId id="399" r:id="rId33"/>
    <p:sldId id="329" r:id="rId34"/>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90DD90-9B23-5E45-B1F9-E9BEBEA8AE62}" v="9" dt="2020-10-07T15:57:28.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autoAdjust="0"/>
    <p:restoredTop sz="86395" autoAdjust="0"/>
  </p:normalViewPr>
  <p:slideViewPr>
    <p:cSldViewPr snapToGrid="0" snapToObjects="1">
      <p:cViewPr varScale="1">
        <p:scale>
          <a:sx n="108" d="100"/>
          <a:sy n="108" d="100"/>
        </p:scale>
        <p:origin x="2672" y="192"/>
      </p:cViewPr>
      <p:guideLst>
        <p:guide orient="horz" pos="2160"/>
        <p:guide pos="2880"/>
      </p:guideLst>
    </p:cSldViewPr>
  </p:slideViewPr>
  <p:outlineViewPr>
    <p:cViewPr>
      <p:scale>
        <a:sx n="33" d="100"/>
        <a:sy n="33" d="100"/>
      </p:scale>
      <p:origin x="0" y="-46152"/>
    </p:cViewPr>
  </p:outlineViewPr>
  <p:notesTextViewPr>
    <p:cViewPr>
      <p:scale>
        <a:sx n="100" d="100"/>
        <a:sy n="100" d="100"/>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nox" userId="cbf633a9-934c-44a5-8521-74392aa898e8" providerId="ADAL" clId="{C390DD90-9B23-5E45-B1F9-E9BEBEA8AE62}"/>
    <pc:docChg chg="modSld">
      <pc:chgData name="Douglas Knox" userId="cbf633a9-934c-44a5-8521-74392aa898e8" providerId="ADAL" clId="{C390DD90-9B23-5E45-B1F9-E9BEBEA8AE62}" dt="2020-10-07T15:59:02.367" v="26" actId="6549"/>
      <pc:docMkLst>
        <pc:docMk/>
      </pc:docMkLst>
      <pc:sldChg chg="modNotesTx">
        <pc:chgData name="Douglas Knox" userId="cbf633a9-934c-44a5-8521-74392aa898e8" providerId="ADAL" clId="{C390DD90-9B23-5E45-B1F9-E9BEBEA8AE62}" dt="2020-10-07T15:58:40.611" v="20" actId="6549"/>
        <pc:sldMkLst>
          <pc:docMk/>
          <pc:sldMk cId="0" sldId="270"/>
        </pc:sldMkLst>
      </pc:sldChg>
      <pc:sldChg chg="modNotesTx">
        <pc:chgData name="Douglas Knox" userId="cbf633a9-934c-44a5-8521-74392aa898e8" providerId="ADAL" clId="{C390DD90-9B23-5E45-B1F9-E9BEBEA8AE62}" dt="2020-10-07T15:57:28.542" v="3" actId="6549"/>
        <pc:sldMkLst>
          <pc:docMk/>
          <pc:sldMk cId="1781853799" sldId="334"/>
        </pc:sldMkLst>
      </pc:sldChg>
      <pc:sldChg chg="modNotesTx">
        <pc:chgData name="Douglas Knox" userId="cbf633a9-934c-44a5-8521-74392aa898e8" providerId="ADAL" clId="{C390DD90-9B23-5E45-B1F9-E9BEBEA8AE62}" dt="2020-10-07T15:59:02.367" v="26" actId="6549"/>
        <pc:sldMkLst>
          <pc:docMk/>
          <pc:sldMk cId="3051853782" sldId="396"/>
        </pc:sldMkLst>
      </pc:sldChg>
      <pc:sldChg chg="modNotesTx">
        <pc:chgData name="Douglas Knox" userId="cbf633a9-934c-44a5-8521-74392aa898e8" providerId="ADAL" clId="{C390DD90-9B23-5E45-B1F9-E9BEBEA8AE62}" dt="2020-10-07T15:58:58.429" v="25" actId="6549"/>
        <pc:sldMkLst>
          <pc:docMk/>
          <pc:sldMk cId="3240453590" sldId="444"/>
        </pc:sldMkLst>
      </pc:sldChg>
      <pc:sldChg chg="modNotesTx">
        <pc:chgData name="Douglas Knox" userId="cbf633a9-934c-44a5-8521-74392aa898e8" providerId="ADAL" clId="{C390DD90-9B23-5E45-B1F9-E9BEBEA8AE62}" dt="2020-10-07T15:57:40.247" v="6" actId="6549"/>
        <pc:sldMkLst>
          <pc:docMk/>
          <pc:sldMk cId="1415636139" sldId="467"/>
        </pc:sldMkLst>
      </pc:sldChg>
      <pc:sldChg chg="modNotesTx">
        <pc:chgData name="Douglas Knox" userId="cbf633a9-934c-44a5-8521-74392aa898e8" providerId="ADAL" clId="{C390DD90-9B23-5E45-B1F9-E9BEBEA8AE62}" dt="2020-10-07T15:57:50.557" v="8" actId="6549"/>
        <pc:sldMkLst>
          <pc:docMk/>
          <pc:sldMk cId="3923475739" sldId="468"/>
        </pc:sldMkLst>
      </pc:sldChg>
      <pc:sldChg chg="modNotesTx">
        <pc:chgData name="Douglas Knox" userId="cbf633a9-934c-44a5-8521-74392aa898e8" providerId="ADAL" clId="{C390DD90-9B23-5E45-B1F9-E9BEBEA8AE62}" dt="2020-10-07T15:57:46.296" v="7" actId="6549"/>
        <pc:sldMkLst>
          <pc:docMk/>
          <pc:sldMk cId="549390751" sldId="469"/>
        </pc:sldMkLst>
      </pc:sldChg>
      <pc:sldChg chg="modNotesTx">
        <pc:chgData name="Douglas Knox" userId="cbf633a9-934c-44a5-8521-74392aa898e8" providerId="ADAL" clId="{C390DD90-9B23-5E45-B1F9-E9BEBEA8AE62}" dt="2020-10-07T15:57:54.575" v="9" actId="6549"/>
        <pc:sldMkLst>
          <pc:docMk/>
          <pc:sldMk cId="1678835359" sldId="470"/>
        </pc:sldMkLst>
      </pc:sldChg>
      <pc:sldChg chg="modNotesTx">
        <pc:chgData name="Douglas Knox" userId="cbf633a9-934c-44a5-8521-74392aa898e8" providerId="ADAL" clId="{C390DD90-9B23-5E45-B1F9-E9BEBEA8AE62}" dt="2020-10-07T15:58:26.875" v="17" actId="6549"/>
        <pc:sldMkLst>
          <pc:docMk/>
          <pc:sldMk cId="537616284" sldId="471"/>
        </pc:sldMkLst>
      </pc:sldChg>
      <pc:sldChg chg="modNotesTx">
        <pc:chgData name="Douglas Knox" userId="cbf633a9-934c-44a5-8521-74392aa898e8" providerId="ADAL" clId="{C390DD90-9B23-5E45-B1F9-E9BEBEA8AE62}" dt="2020-10-07T15:57:59.337" v="10" actId="6549"/>
        <pc:sldMkLst>
          <pc:docMk/>
          <pc:sldMk cId="4062057087" sldId="473"/>
        </pc:sldMkLst>
      </pc:sldChg>
      <pc:sldChg chg="modNotesTx">
        <pc:chgData name="Douglas Knox" userId="cbf633a9-934c-44a5-8521-74392aa898e8" providerId="ADAL" clId="{C390DD90-9B23-5E45-B1F9-E9BEBEA8AE62}" dt="2020-10-07T15:58:03.796" v="11" actId="6549"/>
        <pc:sldMkLst>
          <pc:docMk/>
          <pc:sldMk cId="558590551" sldId="474"/>
        </pc:sldMkLst>
      </pc:sldChg>
      <pc:sldChg chg="modNotesTx">
        <pc:chgData name="Douglas Knox" userId="cbf633a9-934c-44a5-8521-74392aa898e8" providerId="ADAL" clId="{C390DD90-9B23-5E45-B1F9-E9BEBEA8AE62}" dt="2020-10-07T15:58:19.477" v="15" actId="20577"/>
        <pc:sldMkLst>
          <pc:docMk/>
          <pc:sldMk cId="3837581824" sldId="475"/>
        </pc:sldMkLst>
      </pc:sldChg>
      <pc:sldChg chg="modNotesTx">
        <pc:chgData name="Douglas Knox" userId="cbf633a9-934c-44a5-8521-74392aa898e8" providerId="ADAL" clId="{C390DD90-9B23-5E45-B1F9-E9BEBEA8AE62}" dt="2020-10-07T15:58:07.227" v="12" actId="6549"/>
        <pc:sldMkLst>
          <pc:docMk/>
          <pc:sldMk cId="3388930317" sldId="477"/>
        </pc:sldMkLst>
      </pc:sldChg>
      <pc:sldChg chg="modNotesTx">
        <pc:chgData name="Douglas Knox" userId="cbf633a9-934c-44a5-8521-74392aa898e8" providerId="ADAL" clId="{C390DD90-9B23-5E45-B1F9-E9BEBEA8AE62}" dt="2020-10-07T15:58:30.550" v="18" actId="6549"/>
        <pc:sldMkLst>
          <pc:docMk/>
          <pc:sldMk cId="1113198207" sldId="478"/>
        </pc:sldMkLst>
      </pc:sldChg>
      <pc:sldChg chg="modNotesTx">
        <pc:chgData name="Douglas Knox" userId="cbf633a9-934c-44a5-8521-74392aa898e8" providerId="ADAL" clId="{C390DD90-9B23-5E45-B1F9-E9BEBEA8AE62}" dt="2020-10-07T15:58:47.269" v="22" actId="6549"/>
        <pc:sldMkLst>
          <pc:docMk/>
          <pc:sldMk cId="3990395559" sldId="480"/>
        </pc:sldMkLst>
      </pc:sldChg>
      <pc:sldChg chg="modNotesTx">
        <pc:chgData name="Douglas Knox" userId="cbf633a9-934c-44a5-8521-74392aa898e8" providerId="ADAL" clId="{C390DD90-9B23-5E45-B1F9-E9BEBEA8AE62}" dt="2020-10-07T15:58:55.463" v="24" actId="6549"/>
        <pc:sldMkLst>
          <pc:docMk/>
          <pc:sldMk cId="629849567" sldId="481"/>
        </pc:sldMkLst>
      </pc:sldChg>
      <pc:sldChg chg="modNotesTx">
        <pc:chgData name="Douglas Knox" userId="cbf633a9-934c-44a5-8521-74392aa898e8" providerId="ADAL" clId="{C390DD90-9B23-5E45-B1F9-E9BEBEA8AE62}" dt="2020-10-07T15:58:36.267" v="19" actId="6549"/>
        <pc:sldMkLst>
          <pc:docMk/>
          <pc:sldMk cId="671295851" sldId="482"/>
        </pc:sldMkLst>
      </pc:sldChg>
      <pc:sldChg chg="modNotesTx">
        <pc:chgData name="Douglas Knox" userId="cbf633a9-934c-44a5-8521-74392aa898e8" providerId="ADAL" clId="{C390DD90-9B23-5E45-B1F9-E9BEBEA8AE62}" dt="2020-10-07T15:58:14.909" v="14" actId="6549"/>
        <pc:sldMkLst>
          <pc:docMk/>
          <pc:sldMk cId="1935457288" sldId="483"/>
        </pc:sldMkLst>
      </pc:sldChg>
      <pc:sldChg chg="modNotesTx">
        <pc:chgData name="Douglas Knox" userId="cbf633a9-934c-44a5-8521-74392aa898e8" providerId="ADAL" clId="{C390DD90-9B23-5E45-B1F9-E9BEBEA8AE62}" dt="2020-10-07T15:57:35.585" v="5" actId="6549"/>
        <pc:sldMkLst>
          <pc:docMk/>
          <pc:sldMk cId="4147542963" sldId="484"/>
        </pc:sldMkLst>
      </pc:sldChg>
      <pc:sldChg chg="modNotesTx">
        <pc:chgData name="Douglas Knox" userId="cbf633a9-934c-44a5-8521-74392aa898e8" providerId="ADAL" clId="{C390DD90-9B23-5E45-B1F9-E9BEBEA8AE62}" dt="2020-10-07T15:58:43.466" v="21" actId="6549"/>
        <pc:sldMkLst>
          <pc:docMk/>
          <pc:sldMk cId="323443735" sldId="485"/>
        </pc:sldMkLst>
      </pc:sldChg>
      <pc:sldChg chg="modNotesTx">
        <pc:chgData name="Douglas Knox" userId="cbf633a9-934c-44a5-8521-74392aa898e8" providerId="ADAL" clId="{C390DD90-9B23-5E45-B1F9-E9BEBEA8AE62}" dt="2020-10-07T15:58:23.483" v="16" actId="6549"/>
        <pc:sldMkLst>
          <pc:docMk/>
          <pc:sldMk cId="808052571" sldId="486"/>
        </pc:sldMkLst>
      </pc:sldChg>
      <pc:sldChg chg="modNotesTx">
        <pc:chgData name="Douglas Knox" userId="cbf633a9-934c-44a5-8521-74392aa898e8" providerId="ADAL" clId="{C390DD90-9B23-5E45-B1F9-E9BEBEA8AE62}" dt="2020-10-07T15:58:51.836" v="23" actId="6549"/>
        <pc:sldMkLst>
          <pc:docMk/>
          <pc:sldMk cId="4004680864" sldId="487"/>
        </pc:sldMkLst>
      </pc:sldChg>
      <pc:sldChg chg="modNotesTx">
        <pc:chgData name="Douglas Knox" userId="cbf633a9-934c-44a5-8521-74392aa898e8" providerId="ADAL" clId="{C390DD90-9B23-5E45-B1F9-E9BEBEA8AE62}" dt="2020-10-07T15:58:10.802" v="13" actId="6549"/>
        <pc:sldMkLst>
          <pc:docMk/>
          <pc:sldMk cId="3734391963" sldId="48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lnSpc>
              <a:spcPct val="100000"/>
            </a:lnSpc>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pPr algn="l">
            <a:lnSpc>
              <a:spcPct val="100000"/>
            </a:lnSpc>
            <a:buFont typeface="Wingdings" panose="05000000000000000000" pitchFamily="2" charset="2"/>
            <a:buChar char="§"/>
          </a:pPr>
          <a:r>
            <a:rPr lang="en-US" sz="1500" baseline="0" dirty="0"/>
            <a:t>Involve a Statistician from the start.</a:t>
          </a:r>
        </a:p>
        <a:p>
          <a:pPr algn="l">
            <a:lnSpc>
              <a:spcPct val="100000"/>
            </a:lnSpc>
            <a:buFont typeface="Wingdings" panose="05000000000000000000" pitchFamily="2" charset="2"/>
            <a:buChar char="§"/>
          </a:pPr>
          <a:r>
            <a:rPr lang="en-US" sz="1500" baseline="0" dirty="0"/>
            <a:t>Have a positive working relationship with a Statistician.</a:t>
          </a:r>
        </a:p>
        <a:p>
          <a:pPr algn="l">
            <a:lnSpc>
              <a:spcPct val="100000"/>
            </a:lnSpc>
            <a:buFont typeface="Wingdings" panose="05000000000000000000" pitchFamily="2" charset="2"/>
            <a:buChar char="§"/>
          </a:pPr>
          <a:r>
            <a:rPr lang="en-US" sz="1500" baseline="0" dirty="0"/>
            <a:t>Know the literature relevant to your topic.</a:t>
          </a:r>
        </a:p>
        <a:p>
          <a:pPr algn="l">
            <a:lnSpc>
              <a:spcPct val="100000"/>
            </a:lnSpc>
            <a:buFont typeface="Wingdings" panose="05000000000000000000" pitchFamily="2" charset="2"/>
            <a:buChar char="§"/>
          </a:pPr>
          <a:r>
            <a:rPr lang="en-US" sz="1500" baseline="0" dirty="0"/>
            <a:t>Ask lots of questions.</a:t>
          </a:r>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7B639E5D-9D1A-42DC-97BC-F96C0BBEBF9E}">
      <dgm:prSet/>
      <dgm:spPr/>
      <dgm:t>
        <a:bodyPr/>
        <a:lstStyle/>
        <a:p>
          <a:pPr>
            <a:lnSpc>
              <a:spcPct val="100000"/>
            </a:lnSpc>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pPr algn="l">
            <a:lnSpc>
              <a:spcPct val="100000"/>
            </a:lnSpc>
          </a:pPr>
          <a:r>
            <a:rPr lang="en-US" sz="1500" baseline="0" dirty="0"/>
            <a:t>Involve a Statistician only during data analysis.</a:t>
          </a:r>
        </a:p>
        <a:p>
          <a:pPr algn="l">
            <a:lnSpc>
              <a:spcPct val="100000"/>
            </a:lnSpc>
          </a:pPr>
          <a:r>
            <a:rPr lang="en-US" sz="1500" baseline="0" dirty="0"/>
            <a:t>Start a study without a proper design.</a:t>
          </a:r>
        </a:p>
        <a:p>
          <a:pPr algn="l">
            <a:lnSpc>
              <a:spcPct val="100000"/>
            </a:lnSpc>
          </a:pPr>
          <a:r>
            <a:rPr lang="en-US" sz="1500" baseline="0" dirty="0"/>
            <a:t>Collect data without a data entry file.</a:t>
          </a:r>
        </a:p>
        <a:p>
          <a:pPr algn="l">
            <a:lnSpc>
              <a:spcPct val="100000"/>
            </a:lnSpc>
          </a:pPr>
          <a:endParaRPr lang="en-US" sz="1500" baseline="0" dirty="0"/>
        </a:p>
        <a:p>
          <a:pPr algn="l">
            <a:lnSpc>
              <a:spcPct val="100000"/>
            </a:lnSpc>
          </a:pPr>
          <a:endParaRPr lang="en-US" sz="1500" baseline="0" dirty="0"/>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CAAB0D3F-8573-406D-BF36-C95B3F6306ED}" type="presOf" srcId="{4836F66A-E66E-42BB-A1EA-25B6C44A0E2B}" destId="{BC15B79E-D17E-4874-9B9C-746D6D80308A}" srcOrd="0" destOrd="0" presId="urn:microsoft.com/office/officeart/2018/5/layout/CenteredIconLabelDescriptionList"/>
    <dgm:cxn modelId="{29048D5A-3D64-410B-82E6-F4B3379F80CD}" type="presOf" srcId="{7B639E5D-9D1A-42DC-97BC-F96C0BBEBF9E}" destId="{67E681A5-4C19-4308-BDE5-C9255C16FB59}" srcOrd="0" destOrd="0"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49332" y="362510"/>
          <a:ext cx="1234406" cy="1234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3098" y="1752848"/>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a:t>
          </a:r>
        </a:p>
      </dsp:txBody>
      <dsp:txXfrm>
        <a:off x="3098" y="1752848"/>
        <a:ext cx="3526875" cy="529031"/>
      </dsp:txXfrm>
    </dsp:sp>
    <dsp:sp modelId="{519EDB4F-77F4-4F92-BB9B-418749261CB3}">
      <dsp:nvSpPr>
        <dsp:cNvPr id="0" name=""/>
        <dsp:cNvSpPr/>
      </dsp:nvSpPr>
      <dsp:spPr>
        <a:xfrm>
          <a:off x="3098" y="2354406"/>
          <a:ext cx="3526875" cy="163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Involve a Statistician from the start.</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Have a positive working relationship with a Statistician.</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Know the literature relevant to your topic.</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Ask lots of questions.</a:t>
          </a:r>
        </a:p>
      </dsp:txBody>
      <dsp:txXfrm>
        <a:off x="3098" y="2354406"/>
        <a:ext cx="3526875" cy="1634421"/>
      </dsp:txXfrm>
    </dsp:sp>
    <dsp:sp modelId="{52EC7C36-D7BA-4E0E-879D-63845B325C1B}">
      <dsp:nvSpPr>
        <dsp:cNvPr id="0" name=""/>
        <dsp:cNvSpPr/>
      </dsp:nvSpPr>
      <dsp:spPr>
        <a:xfrm>
          <a:off x="5293410" y="362510"/>
          <a:ext cx="1234406" cy="1234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7176" y="1752848"/>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Don’t</a:t>
          </a:r>
        </a:p>
      </dsp:txBody>
      <dsp:txXfrm>
        <a:off x="4147176" y="1752848"/>
        <a:ext cx="3526875" cy="529031"/>
      </dsp:txXfrm>
    </dsp:sp>
    <dsp:sp modelId="{D187BDC7-9518-482C-9F16-01C4E468753A}">
      <dsp:nvSpPr>
        <dsp:cNvPr id="0" name=""/>
        <dsp:cNvSpPr/>
      </dsp:nvSpPr>
      <dsp:spPr>
        <a:xfrm>
          <a:off x="4147176" y="2354406"/>
          <a:ext cx="3526875" cy="163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baseline="0" dirty="0"/>
            <a:t>Involve a Statistician only during data analysis.</a:t>
          </a:r>
        </a:p>
        <a:p>
          <a:pPr marL="0" lvl="0" indent="0" algn="l" defTabSz="666750">
            <a:lnSpc>
              <a:spcPct val="100000"/>
            </a:lnSpc>
            <a:spcBef>
              <a:spcPct val="0"/>
            </a:spcBef>
            <a:spcAft>
              <a:spcPct val="35000"/>
            </a:spcAft>
            <a:buNone/>
          </a:pPr>
          <a:r>
            <a:rPr lang="en-US" sz="1500" kern="1200" baseline="0" dirty="0"/>
            <a:t>Start a study without a proper design.</a:t>
          </a:r>
        </a:p>
        <a:p>
          <a:pPr marL="0" lvl="0" indent="0" algn="l" defTabSz="666750">
            <a:lnSpc>
              <a:spcPct val="100000"/>
            </a:lnSpc>
            <a:spcBef>
              <a:spcPct val="0"/>
            </a:spcBef>
            <a:spcAft>
              <a:spcPct val="35000"/>
            </a:spcAft>
            <a:buNone/>
          </a:pPr>
          <a:r>
            <a:rPr lang="en-US" sz="1500" kern="1200" baseline="0" dirty="0"/>
            <a:t>Collect data without a data entry file.</a:t>
          </a:r>
        </a:p>
        <a:p>
          <a:pPr marL="0" lvl="0" indent="0" algn="l" defTabSz="666750">
            <a:lnSpc>
              <a:spcPct val="100000"/>
            </a:lnSpc>
            <a:spcBef>
              <a:spcPct val="0"/>
            </a:spcBef>
            <a:spcAft>
              <a:spcPct val="35000"/>
            </a:spcAft>
            <a:buNone/>
          </a:pPr>
          <a:endParaRPr lang="en-US" sz="1500" kern="1200" baseline="0" dirty="0"/>
        </a:p>
        <a:p>
          <a:pPr marL="0" lvl="0" indent="0" algn="l" defTabSz="666750">
            <a:lnSpc>
              <a:spcPct val="100000"/>
            </a:lnSpc>
            <a:spcBef>
              <a:spcPct val="0"/>
            </a:spcBef>
            <a:spcAft>
              <a:spcPct val="35000"/>
            </a:spcAft>
            <a:buNone/>
          </a:pPr>
          <a:endParaRPr lang="en-US" sz="1500" kern="1200" baseline="0" dirty="0"/>
        </a:p>
      </dsp:txBody>
      <dsp:txXfrm>
        <a:off x="4147176" y="2354406"/>
        <a:ext cx="3526875" cy="163442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10/7/20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229830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25890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2319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253452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38723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3169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8300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87186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34206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3818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1" i="0" u="none" strike="noStrike" kern="0" cap="none" spc="0" normalizeH="0" baseline="0" noProof="0">
                <a:ln>
                  <a:noFill/>
                </a:ln>
                <a:solidFill>
                  <a:srgbClr val="000000"/>
                </a:solidFill>
                <a:effectLst/>
                <a:uLnTx/>
                <a:uFillTx/>
                <a:latin typeface="Comic Sans MS"/>
                <a:ea typeface="Comic Sans MS"/>
                <a:cs typeface="Comic Sans MS"/>
                <a:sym typeface="Comic Sans M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1"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51200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p>
        </p:txBody>
      </p:sp>
      <p:sp>
        <p:nvSpPr>
          <p:cNvPr id="195" name="Google Shape;195;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181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999767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346154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1"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50137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237905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244166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27</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4801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28</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1126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30456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375125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32</a:t>
            </a:fld>
            <a:endParaRPr lang="en-US" dirty="0"/>
          </a:p>
        </p:txBody>
      </p:sp>
    </p:spTree>
    <p:extLst>
      <p:ext uri="{BB962C8B-B14F-4D97-AF65-F5344CB8AC3E}">
        <p14:creationId xmlns:p14="http://schemas.microsoft.com/office/powerpoint/2010/main" val="222081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8767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96681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3117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77072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43425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930630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224296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4029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78251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945957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475217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87132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741919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194952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2020</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2020</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 id="2147486432" r:id="rId12"/>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Tree>
    <p:extLst>
      <p:ext uri="{BB962C8B-B14F-4D97-AF65-F5344CB8AC3E}">
        <p14:creationId xmlns:p14="http://schemas.microsoft.com/office/powerpoint/2010/main" val="2522475794"/>
      </p:ext>
    </p:extLst>
  </p:cSld>
  <p:clrMap bg1="lt1" tx1="dk1" bg2="dk2" tx2="lt2" accent1="accent1" accent2="accent2" accent3="accent3" accent4="accent4" accent5="accent5" accent6="accent6" hlink="hlink" folHlink="folHlink"/>
  <p:sldLayoutIdLst>
    <p:sldLayoutId id="2147486434" r:id="rId1"/>
    <p:sldLayoutId id="2147486435" r:id="rId2"/>
    <p:sldLayoutId id="2147486436" r:id="rId3"/>
    <p:sldLayoutId id="2147486437" r:id="rId4"/>
    <p:sldLayoutId id="2147486438" r:id="rId5"/>
    <p:sldLayoutId id="2147486439" r:id="rId6"/>
    <p:sldLayoutId id="2147486440"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gdbconsulting@outlook.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64693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How A Statistician can Help</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Part 1-What is the Research About</a:t>
            </a:r>
          </a:p>
          <a:p>
            <a:endParaRPr lang="en-US" sz="2400" dirty="0"/>
          </a:p>
          <a:p>
            <a:r>
              <a:rPr lang="en-US" sz="2400" dirty="0"/>
              <a:t>Part 2- Methods</a:t>
            </a:r>
          </a:p>
          <a:p>
            <a:endParaRPr lang="en-US" sz="2400" dirty="0"/>
          </a:p>
          <a:p>
            <a:r>
              <a:rPr lang="en-US" sz="2400" dirty="0"/>
              <a:t>Part 3- Data Analysis and Interpretation and Dissemination</a:t>
            </a:r>
            <a:endParaRPr lang="en-US" sz="1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Wave 6">
            <a:extLst>
              <a:ext uri="{FF2B5EF4-FFF2-40B4-BE49-F238E27FC236}">
                <a16:creationId xmlns:a16="http://schemas.microsoft.com/office/drawing/2014/main" id="{125E0E1A-9A53-4952-AE33-B0658B85E57F}"/>
              </a:ext>
            </a:extLst>
          </p:cNvPr>
          <p:cNvSpPr/>
          <p:nvPr/>
        </p:nvSpPr>
        <p:spPr>
          <a:xfrm>
            <a:off x="967717" y="5257799"/>
            <a:ext cx="7324228" cy="1079409"/>
          </a:xfrm>
          <a:prstGeom prst="wav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0" dirty="0"/>
              <a:t>Tip for Success: Connect Researchers with a Biostatistician from the very first step and throughout the project.</a:t>
            </a:r>
          </a:p>
        </p:txBody>
      </p:sp>
      <p:sp>
        <p:nvSpPr>
          <p:cNvPr id="8" name="TextBox 7">
            <a:extLst>
              <a:ext uri="{FF2B5EF4-FFF2-40B4-BE49-F238E27FC236}">
                <a16:creationId xmlns:a16="http://schemas.microsoft.com/office/drawing/2014/main" id="{344D34DC-0598-4C8D-BDE0-D9DDE01519DF}"/>
              </a:ext>
            </a:extLst>
          </p:cNvPr>
          <p:cNvSpPr txBox="1"/>
          <p:nvPr/>
        </p:nvSpPr>
        <p:spPr>
          <a:xfrm>
            <a:off x="1647861" y="4722631"/>
            <a:ext cx="5895940" cy="461665"/>
          </a:xfrm>
          <a:prstGeom prst="rect">
            <a:avLst/>
          </a:prstGeom>
          <a:noFill/>
        </p:spPr>
        <p:txBody>
          <a:bodyPr wrap="square">
            <a:spAutoFit/>
          </a:bodyPr>
          <a:lstStyle/>
          <a:p>
            <a:r>
              <a:rPr lang="en-US" sz="1200" b="0" dirty="0">
                <a:latin typeface="+mn-lt"/>
              </a:rPr>
              <a:t>Zapf A, Rauch G, Kieser M. Why do you need a biostatistician?. BMC Med Res Methodol. 2020;20(1):23. Published 2020 Feb 5. doi:10.1186/s12874-020-0916-4</a:t>
            </a:r>
          </a:p>
        </p:txBody>
      </p:sp>
    </p:spTree>
    <p:extLst>
      <p:ext uri="{BB962C8B-B14F-4D97-AF65-F5344CB8AC3E}">
        <p14:creationId xmlns:p14="http://schemas.microsoft.com/office/powerpoint/2010/main" val="406205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7154656"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Part 1-What is the Research About</a:t>
            </a:r>
            <a:endParaRPr dirty="0"/>
          </a:p>
        </p:txBody>
      </p:sp>
      <p:sp>
        <p:nvSpPr>
          <p:cNvPr id="72" name="Google Shape;72;p2"/>
          <p:cNvSpPr txBox="1">
            <a:spLocks noGrp="1"/>
          </p:cNvSpPr>
          <p:nvPr>
            <p:ph type="body" idx="1"/>
          </p:nvPr>
        </p:nvSpPr>
        <p:spPr>
          <a:xfrm>
            <a:off x="735330" y="1659260"/>
            <a:ext cx="7886700" cy="1325701"/>
          </a:xfrm>
          <a:prstGeom prst="rect">
            <a:avLst/>
          </a:prstGeom>
          <a:noFill/>
          <a:ln>
            <a:noFill/>
          </a:ln>
        </p:spPr>
        <p:txBody>
          <a:bodyPr spcFirstLastPara="1" wrap="square" lIns="91425" tIns="91425" rIns="91425" bIns="91425" anchor="t" anchorCtr="0">
            <a:noAutofit/>
          </a:bodyPr>
          <a:lstStyle/>
          <a:p>
            <a:r>
              <a:rPr lang="en-US" sz="2800" dirty="0"/>
              <a:t>Is the Idea Doable or Not?—FINER</a:t>
            </a:r>
          </a:p>
          <a:p>
            <a:pPr lvl="1"/>
            <a:r>
              <a:rPr lang="en-US" sz="2000" b="1" dirty="0"/>
              <a:t>Feasible</a:t>
            </a:r>
            <a:r>
              <a:rPr lang="en-US" sz="2000" dirty="0"/>
              <a:t>, Interesting, </a:t>
            </a:r>
            <a:r>
              <a:rPr lang="en-US" sz="2000" b="1" dirty="0"/>
              <a:t>Novel</a:t>
            </a:r>
            <a:r>
              <a:rPr lang="en-US" sz="2000" dirty="0"/>
              <a:t>, </a:t>
            </a:r>
            <a:r>
              <a:rPr lang="en-US" sz="2000" b="1" dirty="0"/>
              <a:t>Ethical,</a:t>
            </a:r>
            <a:r>
              <a:rPr lang="en-US" sz="2000" dirty="0"/>
              <a:t> </a:t>
            </a:r>
            <a:r>
              <a:rPr lang="en-US" sz="2000" b="1" dirty="0"/>
              <a:t>Relevant</a:t>
            </a:r>
          </a:p>
          <a:p>
            <a:r>
              <a:rPr lang="en-US" sz="2800" dirty="0"/>
              <a:t>Research Question</a:t>
            </a:r>
          </a:p>
          <a:p>
            <a:pPr lvl="1"/>
            <a:r>
              <a:rPr lang="en-US" sz="2000" dirty="0"/>
              <a:t>Is the new OB Patient Safety Curriculum an improvement over the old curriculum?</a:t>
            </a:r>
          </a:p>
          <a:p>
            <a:r>
              <a:rPr lang="en-US" sz="2800" dirty="0"/>
              <a:t>Objectives</a:t>
            </a:r>
          </a:p>
          <a:p>
            <a:pPr lvl="1"/>
            <a:r>
              <a:rPr lang="en-US" sz="1800" dirty="0"/>
              <a:t>Are knowledge scores in the old curriculum different from the new curriculum</a:t>
            </a:r>
            <a:r>
              <a:rPr lang="en-US" sz="1800" b="1" dirty="0"/>
              <a:t> OR </a:t>
            </a:r>
            <a:r>
              <a:rPr lang="en-US" sz="1800" dirty="0"/>
              <a:t>are knowledge scores in the new curriculum better than the old curriculum? </a:t>
            </a:r>
          </a:p>
          <a:p>
            <a:endParaRPr lang="en-US" sz="2800" dirty="0"/>
          </a:p>
          <a:p>
            <a:endParaRPr lang="en-US" sz="2800" dirty="0"/>
          </a:p>
          <a:p>
            <a:endParaRPr lang="en-US" sz="2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2" name="TextBox 1">
            <a:extLst>
              <a:ext uri="{FF2B5EF4-FFF2-40B4-BE49-F238E27FC236}">
                <a16:creationId xmlns:a16="http://schemas.microsoft.com/office/drawing/2014/main" id="{E52B680D-9FAF-4B2F-8799-8ED8FA8F2EB1}"/>
              </a:ext>
            </a:extLst>
          </p:cNvPr>
          <p:cNvSpPr txBox="1"/>
          <p:nvPr/>
        </p:nvSpPr>
        <p:spPr>
          <a:xfrm>
            <a:off x="875184" y="5501746"/>
            <a:ext cx="7886700" cy="830997"/>
          </a:xfrm>
          <a:prstGeom prst="rect">
            <a:avLst/>
          </a:prstGeom>
          <a:noFill/>
        </p:spPr>
        <p:txBody>
          <a:bodyPr wrap="square">
            <a:spAutoFit/>
          </a:bodyPr>
          <a:lstStyle/>
          <a:p>
            <a:r>
              <a:rPr lang="en-US" sz="1200" b="0" dirty="0">
                <a:latin typeface="+mn-lt"/>
              </a:rPr>
              <a:t>Hulley, S.B., Cummings, S.R., Browner, W.S., Grady, D.G. and Newman, T.B., 2001. Conceiving the research question. </a:t>
            </a:r>
            <a:r>
              <a:rPr lang="en-US" sz="1200" b="0" i="1" dirty="0">
                <a:latin typeface="+mn-lt"/>
              </a:rPr>
              <a:t>Designing Clinical Research. 2nd ed. Philadelphia, PA: Lippincott Williams &amp; Wilkins</a:t>
            </a:r>
            <a:r>
              <a:rPr lang="en-US" sz="1200" b="0" dirty="0">
                <a:latin typeface="+mn-lt"/>
              </a:rPr>
              <a:t>, p.335.</a:t>
            </a:r>
            <a:endParaRPr lang="en-US" sz="1200" b="0" dirty="0">
              <a:effectLst/>
              <a:latin typeface="+mn-lt"/>
            </a:endParaRPr>
          </a:p>
          <a:p>
            <a:r>
              <a:rPr lang="en-US" sz="1200" b="0" dirty="0">
                <a:latin typeface="+mn-lt"/>
              </a:rPr>
              <a:t>Zapf A, Rauch G, Kieser M. Why do you need a biostatistician?. BMC Med Res Methodol. 2020;20(1):23. Published 2020 Feb 5. doi:10.1186/s12874-020-0916-4</a:t>
            </a:r>
          </a:p>
        </p:txBody>
      </p:sp>
    </p:spTree>
    <p:extLst>
      <p:ext uri="{BB962C8B-B14F-4D97-AF65-F5344CB8AC3E}">
        <p14:creationId xmlns:p14="http://schemas.microsoft.com/office/powerpoint/2010/main" val="55859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r>
              <a:rPr lang="en-US" sz="3200" b="1" dirty="0"/>
              <a:t>Part 2- Methods</a:t>
            </a:r>
          </a:p>
        </p:txBody>
      </p:sp>
      <p:sp>
        <p:nvSpPr>
          <p:cNvPr id="72" name="Google Shape;72;p2"/>
          <p:cNvSpPr txBox="1">
            <a:spLocks noGrp="1"/>
          </p:cNvSpPr>
          <p:nvPr>
            <p:ph type="body" idx="1"/>
          </p:nvPr>
        </p:nvSpPr>
        <p:spPr>
          <a:xfrm>
            <a:off x="735330" y="1454686"/>
            <a:ext cx="7886700" cy="1325701"/>
          </a:xfrm>
          <a:prstGeom prst="rect">
            <a:avLst/>
          </a:prstGeom>
          <a:noFill/>
          <a:ln>
            <a:noFill/>
          </a:ln>
        </p:spPr>
        <p:txBody>
          <a:bodyPr spcFirstLastPara="1" wrap="square" lIns="91425" tIns="91425" rIns="91425" bIns="91425" anchor="t" anchorCtr="0">
            <a:noAutofit/>
          </a:bodyPr>
          <a:lstStyle/>
          <a:p>
            <a:r>
              <a:rPr lang="en-US" sz="2800" dirty="0"/>
              <a:t>Hypothesis</a:t>
            </a:r>
          </a:p>
          <a:p>
            <a:pPr lvl="1"/>
            <a:r>
              <a:rPr lang="en-US" sz="2400" dirty="0"/>
              <a:t>Are knowledge scores in the old curriculum different from the new curriculum?</a:t>
            </a:r>
          </a:p>
          <a:p>
            <a:pPr marL="457200" lvl="1" indent="0">
              <a:buNone/>
            </a:pPr>
            <a:r>
              <a:rPr lang="en-US" sz="2400" b="1" dirty="0"/>
              <a:t>    </a:t>
            </a:r>
            <a:r>
              <a:rPr lang="en-US" sz="1800" dirty="0"/>
              <a:t>Null hypothesis: old curriculum = new curriculum </a:t>
            </a:r>
          </a:p>
          <a:p>
            <a:pPr marL="457200" lvl="1" indent="0">
              <a:buNone/>
            </a:pPr>
            <a:r>
              <a:rPr lang="en-US" sz="1800" dirty="0"/>
              <a:t>      Alternative hypothesis: old curriculum ≠ new curriculum </a:t>
            </a:r>
          </a:p>
          <a:p>
            <a:pPr lvl="1"/>
            <a:endParaRPr lang="en-US" sz="2400" dirty="0"/>
          </a:p>
          <a:p>
            <a:pPr lvl="1"/>
            <a:r>
              <a:rPr lang="en-US" sz="2400" dirty="0"/>
              <a:t>Are knowledge scores in the new curriculum better than the old curriculum? </a:t>
            </a:r>
          </a:p>
          <a:p>
            <a:pPr marL="457200" lvl="1" indent="0">
              <a:buNone/>
            </a:pPr>
            <a:r>
              <a:rPr lang="en-US" sz="1600" dirty="0"/>
              <a:t>    </a:t>
            </a:r>
            <a:r>
              <a:rPr lang="en-US" sz="1800" dirty="0"/>
              <a:t>Null hypothesis: new curriculum &gt; old curriculum    </a:t>
            </a:r>
          </a:p>
          <a:p>
            <a:pPr marL="457200" lvl="1" indent="0">
              <a:buNone/>
            </a:pPr>
            <a:r>
              <a:rPr lang="en-US" sz="1800" dirty="0"/>
              <a:t>    Alternative hypothesis: new curriculum &lt; old curriculum</a:t>
            </a:r>
          </a:p>
          <a:p>
            <a:pPr lvl="1"/>
            <a:endParaRPr lang="en-US" sz="1600" dirty="0"/>
          </a:p>
          <a:p>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2" name="TextBox 1">
            <a:extLst>
              <a:ext uri="{FF2B5EF4-FFF2-40B4-BE49-F238E27FC236}">
                <a16:creationId xmlns:a16="http://schemas.microsoft.com/office/drawing/2014/main" id="{87F0CB61-B563-4552-BBD6-257C9E85C9C8}"/>
              </a:ext>
            </a:extLst>
          </p:cNvPr>
          <p:cNvSpPr txBox="1"/>
          <p:nvPr/>
        </p:nvSpPr>
        <p:spPr>
          <a:xfrm>
            <a:off x="1356637" y="5694598"/>
            <a:ext cx="6644085" cy="523220"/>
          </a:xfrm>
          <a:prstGeom prst="rect">
            <a:avLst/>
          </a:prstGeom>
          <a:noFill/>
        </p:spPr>
        <p:txBody>
          <a:bodyPr wrap="square">
            <a:spAutoFit/>
          </a:bodyPr>
          <a:lstStyle/>
          <a:p>
            <a:r>
              <a:rPr lang="en-US" sz="1400" b="0" dirty="0">
                <a:latin typeface="+mn-lt"/>
              </a:rPr>
              <a:t>Zapf A, Rauch G, Kieser M. Why do you need a biostatistician?. BMC Med Res Methodol. 2020;20(1):23. Published 2020 Feb 5. doi:10.1186/s12874-020-0916-4</a:t>
            </a:r>
          </a:p>
        </p:txBody>
      </p:sp>
    </p:spTree>
    <p:extLst>
      <p:ext uri="{BB962C8B-B14F-4D97-AF65-F5344CB8AC3E}">
        <p14:creationId xmlns:p14="http://schemas.microsoft.com/office/powerpoint/2010/main" val="338893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r>
              <a:rPr lang="en-US" sz="3200" b="1" dirty="0"/>
              <a:t>Part 2- Methods</a:t>
            </a:r>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800" dirty="0"/>
              <a:t>Sample Size Calculation</a:t>
            </a:r>
          </a:p>
          <a:p>
            <a:endParaRPr lang="en-US" sz="2800" dirty="0"/>
          </a:p>
          <a:p>
            <a:r>
              <a:rPr lang="en-US" sz="2800" dirty="0"/>
              <a:t>Research Design—IRB</a:t>
            </a:r>
          </a:p>
          <a:p>
            <a:endParaRPr lang="en-US" sz="2800" dirty="0"/>
          </a:p>
          <a:p>
            <a:r>
              <a:rPr lang="en-US" sz="2800" dirty="0"/>
              <a:t>Outcomes </a:t>
            </a:r>
          </a:p>
          <a:p>
            <a:endParaRPr lang="en-US" sz="2800" dirty="0"/>
          </a:p>
          <a:p>
            <a:r>
              <a:rPr lang="en-US" sz="2800" dirty="0"/>
              <a:t>Data Collection Tool Creation</a:t>
            </a:r>
          </a:p>
          <a:p>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2" name="TextBox 1">
            <a:extLst>
              <a:ext uri="{FF2B5EF4-FFF2-40B4-BE49-F238E27FC236}">
                <a16:creationId xmlns:a16="http://schemas.microsoft.com/office/drawing/2014/main" id="{87F0CB61-B563-4552-BBD6-257C9E85C9C8}"/>
              </a:ext>
            </a:extLst>
          </p:cNvPr>
          <p:cNvSpPr txBox="1"/>
          <p:nvPr/>
        </p:nvSpPr>
        <p:spPr>
          <a:xfrm>
            <a:off x="1224573" y="5821618"/>
            <a:ext cx="6644085" cy="523220"/>
          </a:xfrm>
          <a:prstGeom prst="rect">
            <a:avLst/>
          </a:prstGeom>
          <a:noFill/>
        </p:spPr>
        <p:txBody>
          <a:bodyPr wrap="square">
            <a:spAutoFit/>
          </a:bodyPr>
          <a:lstStyle/>
          <a:p>
            <a:r>
              <a:rPr lang="en-US" sz="1400" b="0" dirty="0">
                <a:latin typeface="+mn-lt"/>
              </a:rPr>
              <a:t>Zapf A, Rauch G, Kieser M. Why do you need a biostatistician?. BMC Med Res Methodol. 2020;20(1):23. Published 2020 Feb 5. doi:10.1186/s12874-020-0916-4</a:t>
            </a:r>
          </a:p>
        </p:txBody>
      </p:sp>
    </p:spTree>
    <p:extLst>
      <p:ext uri="{BB962C8B-B14F-4D97-AF65-F5344CB8AC3E}">
        <p14:creationId xmlns:p14="http://schemas.microsoft.com/office/powerpoint/2010/main" val="373439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r>
              <a:rPr lang="en-US" sz="3200" b="1" dirty="0"/>
              <a:t>Example of a Data Entry File</a:t>
            </a: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graphicFrame>
        <p:nvGraphicFramePr>
          <p:cNvPr id="4" name="Table 3">
            <a:extLst>
              <a:ext uri="{FF2B5EF4-FFF2-40B4-BE49-F238E27FC236}">
                <a16:creationId xmlns:a16="http://schemas.microsoft.com/office/drawing/2014/main" id="{3A53D1E7-6183-441E-9CE9-BA33EB12A94E}"/>
              </a:ext>
            </a:extLst>
          </p:cNvPr>
          <p:cNvGraphicFramePr>
            <a:graphicFrameLocks noGrp="1"/>
          </p:cNvGraphicFramePr>
          <p:nvPr>
            <p:extLst>
              <p:ext uri="{D42A27DB-BD31-4B8C-83A1-F6EECF244321}">
                <p14:modId xmlns:p14="http://schemas.microsoft.com/office/powerpoint/2010/main" val="1042644497"/>
              </p:ext>
            </p:extLst>
          </p:nvPr>
        </p:nvGraphicFramePr>
        <p:xfrm>
          <a:off x="477983" y="1759807"/>
          <a:ext cx="8188033" cy="3348990"/>
        </p:xfrm>
        <a:graphic>
          <a:graphicData uri="http://schemas.openxmlformats.org/drawingml/2006/table">
            <a:tbl>
              <a:tblPr>
                <a:tableStyleId>{5C22544A-7EE6-4342-B048-85BDC9FD1C3A}</a:tableStyleId>
              </a:tblPr>
              <a:tblGrid>
                <a:gridCol w="872835">
                  <a:extLst>
                    <a:ext uri="{9D8B030D-6E8A-4147-A177-3AD203B41FA5}">
                      <a16:colId xmlns:a16="http://schemas.microsoft.com/office/drawing/2014/main" val="1570567204"/>
                    </a:ext>
                  </a:extLst>
                </a:gridCol>
                <a:gridCol w="789709">
                  <a:extLst>
                    <a:ext uri="{9D8B030D-6E8A-4147-A177-3AD203B41FA5}">
                      <a16:colId xmlns:a16="http://schemas.microsoft.com/office/drawing/2014/main" val="3777359601"/>
                    </a:ext>
                  </a:extLst>
                </a:gridCol>
                <a:gridCol w="976746">
                  <a:extLst>
                    <a:ext uri="{9D8B030D-6E8A-4147-A177-3AD203B41FA5}">
                      <a16:colId xmlns:a16="http://schemas.microsoft.com/office/drawing/2014/main" val="4049459433"/>
                    </a:ext>
                  </a:extLst>
                </a:gridCol>
                <a:gridCol w="1039091">
                  <a:extLst>
                    <a:ext uri="{9D8B030D-6E8A-4147-A177-3AD203B41FA5}">
                      <a16:colId xmlns:a16="http://schemas.microsoft.com/office/drawing/2014/main" val="1457409587"/>
                    </a:ext>
                  </a:extLst>
                </a:gridCol>
                <a:gridCol w="1876136">
                  <a:extLst>
                    <a:ext uri="{9D8B030D-6E8A-4147-A177-3AD203B41FA5}">
                      <a16:colId xmlns:a16="http://schemas.microsoft.com/office/drawing/2014/main" val="3017580008"/>
                    </a:ext>
                  </a:extLst>
                </a:gridCol>
                <a:gridCol w="774700">
                  <a:extLst>
                    <a:ext uri="{9D8B030D-6E8A-4147-A177-3AD203B41FA5}">
                      <a16:colId xmlns:a16="http://schemas.microsoft.com/office/drawing/2014/main" val="1353491761"/>
                    </a:ext>
                  </a:extLst>
                </a:gridCol>
                <a:gridCol w="1858816">
                  <a:extLst>
                    <a:ext uri="{9D8B030D-6E8A-4147-A177-3AD203B41FA5}">
                      <a16:colId xmlns:a16="http://schemas.microsoft.com/office/drawing/2014/main" val="1065346191"/>
                    </a:ext>
                  </a:extLst>
                </a:gridCol>
              </a:tblGrid>
              <a:tr h="600075">
                <a:tc>
                  <a:txBody>
                    <a:bodyPr/>
                    <a:lstStyle/>
                    <a:p>
                      <a:pPr algn="ctr" fontAlgn="b"/>
                      <a:r>
                        <a:rPr lang="en-US" sz="1600" b="1" u="none" strike="noStrike" dirty="0">
                          <a:effectLst/>
                        </a:rPr>
                        <a:t>Random Code</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Age</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Gender</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Primary Diagnosis</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Type of Treatment</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LOS </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a:effectLst/>
                        </a:rPr>
                        <a:t>Readmission Within 30 Days</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934974"/>
                  </a:ext>
                </a:extLst>
              </a:tr>
              <a:tr h="952500">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(actual age in years)</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1= male              2= female</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n-NO" sz="1600" u="none" strike="noStrike" dirty="0">
                          <a:effectLst/>
                        </a:rPr>
                        <a:t>1= DVT                    2= PE                      </a:t>
                      </a:r>
                      <a:endParaRPr lang="nn-NO"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1600" u="none" strike="noStrike" dirty="0">
                          <a:effectLst/>
                        </a:rPr>
                        <a:t>1= VKA                       2=Rivaroxaban                3= Apixaban               4= Edoxaban             5= Dabigatran</a:t>
                      </a:r>
                      <a:endParaRPr lang="es-E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(in days)</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1= yes                  2= no</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370353"/>
                  </a:ext>
                </a:extLst>
              </a:tr>
              <a:tr h="20002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125085"/>
                  </a:ext>
                </a:extLst>
              </a:tr>
              <a:tr h="20002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50484"/>
                  </a:ext>
                </a:extLst>
              </a:tr>
              <a:tr h="20002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3979038"/>
                  </a:ext>
                </a:extLst>
              </a:tr>
              <a:tr h="20002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7976545"/>
                  </a:ext>
                </a:extLst>
              </a:tr>
              <a:tr h="20002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713982"/>
                  </a:ext>
                </a:extLst>
              </a:tr>
              <a:tr h="200025">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677597"/>
                  </a:ext>
                </a:extLst>
              </a:tr>
            </a:tbl>
          </a:graphicData>
        </a:graphic>
      </p:graphicFrame>
    </p:spTree>
    <p:extLst>
      <p:ext uri="{BB962C8B-B14F-4D97-AF65-F5344CB8AC3E}">
        <p14:creationId xmlns:p14="http://schemas.microsoft.com/office/powerpoint/2010/main" val="193545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t>Part 3- Data Analysis and Interpretation and Dissemination</a:t>
            </a:r>
            <a:endParaRPr dirty="0"/>
          </a:p>
        </p:txBody>
      </p:sp>
      <p:sp>
        <p:nvSpPr>
          <p:cNvPr id="72" name="Google Shape;72;p2"/>
          <p:cNvSpPr txBox="1">
            <a:spLocks noGrp="1"/>
          </p:cNvSpPr>
          <p:nvPr>
            <p:ph type="body" idx="1"/>
          </p:nvPr>
        </p:nvSpPr>
        <p:spPr>
          <a:xfrm>
            <a:off x="628544" y="2103299"/>
            <a:ext cx="7886700" cy="1325701"/>
          </a:xfrm>
          <a:prstGeom prst="rect">
            <a:avLst/>
          </a:prstGeom>
          <a:noFill/>
          <a:ln>
            <a:noFill/>
          </a:ln>
        </p:spPr>
        <p:txBody>
          <a:bodyPr spcFirstLastPara="1" wrap="square" lIns="91425" tIns="91425" rIns="91425" bIns="91425" anchor="t" anchorCtr="0">
            <a:noAutofit/>
          </a:bodyPr>
          <a:lstStyle/>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9" name="TextBox 8">
            <a:extLst>
              <a:ext uri="{FF2B5EF4-FFF2-40B4-BE49-F238E27FC236}">
                <a16:creationId xmlns:a16="http://schemas.microsoft.com/office/drawing/2014/main" id="{17757092-12F2-4F81-840E-6B4DBEDD3354}"/>
              </a:ext>
            </a:extLst>
          </p:cNvPr>
          <p:cNvSpPr txBox="1"/>
          <p:nvPr/>
        </p:nvSpPr>
        <p:spPr>
          <a:xfrm>
            <a:off x="1203082" y="2068743"/>
            <a:ext cx="6792056" cy="3539430"/>
          </a:xfrm>
          <a:prstGeom prst="rect">
            <a:avLst/>
          </a:prstGeom>
          <a:noFill/>
        </p:spPr>
        <p:txBody>
          <a:bodyPr wrap="square">
            <a:spAutoFit/>
          </a:bodyPr>
          <a:lstStyle/>
          <a:p>
            <a:pPr marL="342900" indent="-342900" fontAlgn="auto">
              <a:spcAft>
                <a:spcPts val="0"/>
              </a:spcAft>
              <a:buFont typeface="Arial" panose="020B0604020202020204" pitchFamily="34" charset="0"/>
              <a:buChar char="•"/>
            </a:pPr>
            <a:r>
              <a:rPr lang="en-US" sz="2800" b="0" dirty="0">
                <a:latin typeface="+mn-lt"/>
              </a:rPr>
              <a:t>Implement data analysis</a:t>
            </a:r>
          </a:p>
          <a:p>
            <a:pPr marL="342900" indent="-342900" fontAlgn="auto">
              <a:spcAft>
                <a:spcPts val="0"/>
              </a:spcAft>
              <a:buFont typeface="Arial" panose="020B0604020202020204" pitchFamily="34" charset="0"/>
              <a:buChar char="•"/>
            </a:pPr>
            <a:r>
              <a:rPr lang="en-US" sz="2800" b="0" dirty="0">
                <a:latin typeface="+mn-lt"/>
              </a:rPr>
              <a:t>Summarize results</a:t>
            </a:r>
          </a:p>
          <a:p>
            <a:pPr marL="342900" indent="-342900" fontAlgn="auto">
              <a:spcAft>
                <a:spcPts val="0"/>
              </a:spcAft>
              <a:buFont typeface="Arial" panose="020B0604020202020204" pitchFamily="34" charset="0"/>
              <a:buChar char="•"/>
            </a:pPr>
            <a:r>
              <a:rPr lang="en-US" sz="2800" b="0" dirty="0">
                <a:latin typeface="+mn-lt"/>
              </a:rPr>
              <a:t>Prepare visuals</a:t>
            </a:r>
          </a:p>
          <a:p>
            <a:pPr marL="342900" indent="-342900" fontAlgn="auto">
              <a:spcAft>
                <a:spcPts val="0"/>
              </a:spcAft>
              <a:buFont typeface="Arial" panose="020B0604020202020204" pitchFamily="34" charset="0"/>
              <a:buChar char="•"/>
            </a:pPr>
            <a:r>
              <a:rPr lang="en-US" sz="2800" b="0" dirty="0">
                <a:latin typeface="+mn-lt"/>
              </a:rPr>
              <a:t>Writing/editing of manuscript</a:t>
            </a:r>
          </a:p>
          <a:p>
            <a:pPr marL="342900" indent="-342900" fontAlgn="auto">
              <a:spcAft>
                <a:spcPts val="0"/>
              </a:spcAft>
              <a:buFont typeface="Arial" panose="020B0604020202020204" pitchFamily="34" charset="0"/>
              <a:buChar char="•"/>
            </a:pPr>
            <a:r>
              <a:rPr lang="en-US" sz="2800" b="0" dirty="0">
                <a:latin typeface="+mn-lt"/>
              </a:rPr>
              <a:t>Review a dry run of oral presentations and slides</a:t>
            </a:r>
          </a:p>
          <a:p>
            <a:pPr marL="342900" indent="-342900" fontAlgn="auto">
              <a:spcAft>
                <a:spcPts val="0"/>
              </a:spcAft>
              <a:buFont typeface="Arial" panose="020B0604020202020204" pitchFamily="34" charset="0"/>
              <a:buChar char="•"/>
            </a:pPr>
            <a:r>
              <a:rPr lang="en-US" sz="2800" b="0" dirty="0">
                <a:latin typeface="+mn-lt"/>
              </a:rPr>
              <a:t>Help respond to reviews of a submitted manuscript</a:t>
            </a:r>
          </a:p>
        </p:txBody>
      </p:sp>
      <p:sp>
        <p:nvSpPr>
          <p:cNvPr id="2" name="TextBox 1">
            <a:extLst>
              <a:ext uri="{FF2B5EF4-FFF2-40B4-BE49-F238E27FC236}">
                <a16:creationId xmlns:a16="http://schemas.microsoft.com/office/drawing/2014/main" id="{4DE469BC-8821-47E9-8D09-F8ED4F4E47AD}"/>
              </a:ext>
            </a:extLst>
          </p:cNvPr>
          <p:cNvSpPr txBox="1"/>
          <p:nvPr/>
        </p:nvSpPr>
        <p:spPr>
          <a:xfrm>
            <a:off x="442033" y="5879499"/>
            <a:ext cx="8397957" cy="461665"/>
          </a:xfrm>
          <a:prstGeom prst="rect">
            <a:avLst/>
          </a:prstGeom>
          <a:noFill/>
        </p:spPr>
        <p:txBody>
          <a:bodyPr wrap="square">
            <a:spAutoFit/>
          </a:bodyPr>
          <a:lstStyle/>
          <a:p>
            <a:r>
              <a:rPr lang="en-US" sz="1200" b="0" dirty="0">
                <a:latin typeface="+mn-lt"/>
              </a:rPr>
              <a:t>Jones JB. Research fundamentals: statistical considerations in research design: a simple person's approach. Acad Emerg Med. 2000 Feb;7(2):194-9. doi: 10.1111/j.1553-2712.2000.tb00529.x. PMID: 10691082.</a:t>
            </a:r>
          </a:p>
        </p:txBody>
      </p:sp>
    </p:spTree>
    <p:extLst>
      <p:ext uri="{BB962C8B-B14F-4D97-AF65-F5344CB8AC3E}">
        <p14:creationId xmlns:p14="http://schemas.microsoft.com/office/powerpoint/2010/main" val="383758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3" y="246466"/>
            <a:ext cx="7285285"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t>Simplified Checklist for Hypothesis Testing Studies</a:t>
            </a:r>
            <a:endParaRPr dirty="0"/>
          </a:p>
        </p:txBody>
      </p:sp>
      <p:sp>
        <p:nvSpPr>
          <p:cNvPr id="72" name="Google Shape;72;p2"/>
          <p:cNvSpPr txBox="1">
            <a:spLocks noGrp="1"/>
          </p:cNvSpPr>
          <p:nvPr>
            <p:ph type="body" idx="1"/>
          </p:nvPr>
        </p:nvSpPr>
        <p:spPr>
          <a:xfrm>
            <a:off x="628544" y="5225803"/>
            <a:ext cx="7886700" cy="1325701"/>
          </a:xfrm>
          <a:prstGeom prst="rect">
            <a:avLst/>
          </a:prstGeom>
          <a:noFill/>
          <a:ln>
            <a:noFill/>
          </a:ln>
        </p:spPr>
        <p:txBody>
          <a:bodyPr spcFirstLastPara="1" wrap="square" lIns="91425" tIns="91425" rIns="91425" bIns="91425" anchor="t" anchorCtr="0">
            <a:noAutofit/>
          </a:bodyPr>
          <a:lstStyle/>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5128AE05-1C06-41E8-BB38-D96203EBC5FD}"/>
              </a:ext>
            </a:extLst>
          </p:cNvPr>
          <p:cNvGraphicFramePr>
            <a:graphicFrameLocks noGrp="1"/>
          </p:cNvGraphicFramePr>
          <p:nvPr>
            <p:extLst>
              <p:ext uri="{D42A27DB-BD31-4B8C-83A1-F6EECF244321}">
                <p14:modId xmlns:p14="http://schemas.microsoft.com/office/powerpoint/2010/main" val="279289633"/>
              </p:ext>
            </p:extLst>
          </p:nvPr>
        </p:nvGraphicFramePr>
        <p:xfrm>
          <a:off x="520933" y="1686138"/>
          <a:ext cx="8223018" cy="3589655"/>
        </p:xfrm>
        <a:graphic>
          <a:graphicData uri="http://schemas.openxmlformats.org/drawingml/2006/table">
            <a:tbl>
              <a:tblPr firstRow="1" firstCol="1" bandRow="1"/>
              <a:tblGrid>
                <a:gridCol w="7585576">
                  <a:extLst>
                    <a:ext uri="{9D8B030D-6E8A-4147-A177-3AD203B41FA5}">
                      <a16:colId xmlns:a16="http://schemas.microsoft.com/office/drawing/2014/main" val="877017650"/>
                    </a:ext>
                  </a:extLst>
                </a:gridCol>
                <a:gridCol w="637442">
                  <a:extLst>
                    <a:ext uri="{9D8B030D-6E8A-4147-A177-3AD203B41FA5}">
                      <a16:colId xmlns:a16="http://schemas.microsoft.com/office/drawing/2014/main" val="2865257779"/>
                    </a:ext>
                  </a:extLst>
                </a:gridCol>
              </a:tblGrid>
              <a:tr h="190500">
                <a:tc>
                  <a:txBody>
                    <a:bodyPr/>
                    <a:lstStyle/>
                    <a:p>
                      <a:pPr marL="0" marR="0">
                        <a:spcBef>
                          <a:spcPts val="0"/>
                        </a:spcBef>
                        <a:spcAft>
                          <a:spcPts val="0"/>
                        </a:spcAft>
                      </a:pPr>
                      <a:r>
                        <a:rPr lang="en-US" sz="1200" b="1" dirty="0">
                          <a:solidFill>
                            <a:srgbClr val="000000"/>
                          </a:solidFill>
                          <a:effectLst/>
                          <a:latin typeface="+mn-lt"/>
                          <a:ea typeface="Times New Roman" panose="02020603050405020304" pitchFamily="18" charset="0"/>
                          <a:cs typeface="Times New Roman" panose="02020603050405020304" pitchFamily="18" charset="0"/>
                        </a:rPr>
                        <a:t>Item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046221"/>
                  </a:ext>
                </a:extLst>
              </a:tr>
              <a:tr h="19050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State the hypothesis being tested.</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283323"/>
                  </a:ext>
                </a:extLst>
              </a:tr>
              <a:tr h="422275">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Identify the variables in the analysis and summarize the data for each variable with the appropriate descriptive statistics.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350297"/>
                  </a:ext>
                </a:extLst>
              </a:tr>
              <a:tr h="19050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If possible, identify the minimum difference considered to be clinically important.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323731"/>
                  </a:ext>
                </a:extLst>
              </a:tr>
              <a:tr h="262255">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Identify the name of the test used in the analysis.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439350"/>
                  </a:ext>
                </a:extLst>
              </a:tr>
              <a:tr h="38227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Report whether the test was one- or two-tailed (justify the use of one-tailed tests) and for paired or independent samples.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618500"/>
                  </a:ext>
                </a:extLst>
              </a:tr>
              <a:tr h="22225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Confirm that the assumptions of the test were met by the data.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552028"/>
                  </a:ext>
                </a:extLst>
              </a:tr>
              <a:tr h="23368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Report the alpha level (e.g., 0.05) that defines statistical significance.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72373"/>
                  </a:ext>
                </a:extLst>
              </a:tr>
              <a:tr h="216535">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Report a measure of precision such as the 95% confidence interval.</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2828956"/>
                  </a:ext>
                </a:extLst>
              </a:tr>
              <a:tr h="63373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Although not preferred to confidence intervals, if desired, P values should be reported as equalities when possible and to one or two decimal places (e.g., P = 0.03 or 0.22 not as inequalities: e.g., P &lt;0.05). Do NOT report “NS”; give the actual P value. The smallest P value that need be reported is P &lt;0.001, save in studies of genetic associations.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671920"/>
                  </a:ext>
                </a:extLst>
              </a:tr>
              <a:tr h="26797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Report whether and how any adjustments were made for multiple statistical comparisons.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75643"/>
                  </a:ext>
                </a:extLst>
              </a:tr>
              <a:tr h="279400">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Name the statistical software package used in the analysis.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mn-lt"/>
                          <a:ea typeface="Times New Roman" panose="02020603050405020304" pitchFamily="18" charset="0"/>
                          <a:cs typeface="Times New Roman" panose="02020603050405020304" pitchFamily="18" charset="0"/>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813505"/>
                  </a:ext>
                </a:extLst>
              </a:tr>
            </a:tbl>
          </a:graphicData>
        </a:graphic>
      </p:graphicFrame>
      <p:grpSp>
        <p:nvGrpSpPr>
          <p:cNvPr id="7" name="Group 6">
            <a:extLst>
              <a:ext uri="{FF2B5EF4-FFF2-40B4-BE49-F238E27FC236}">
                <a16:creationId xmlns:a16="http://schemas.microsoft.com/office/drawing/2014/main" id="{E2A91300-B2AE-4B90-9BFE-01CE3F97C871}"/>
              </a:ext>
            </a:extLst>
          </p:cNvPr>
          <p:cNvGrpSpPr/>
          <p:nvPr/>
        </p:nvGrpSpPr>
        <p:grpSpPr>
          <a:xfrm>
            <a:off x="8321919" y="1733030"/>
            <a:ext cx="180975" cy="90487"/>
            <a:chOff x="0" y="0"/>
            <a:chExt cx="247955" cy="82240"/>
          </a:xfrm>
        </p:grpSpPr>
        <p:cxnSp>
          <p:nvCxnSpPr>
            <p:cNvPr id="8" name="Straight Connector 7">
              <a:extLst>
                <a:ext uri="{FF2B5EF4-FFF2-40B4-BE49-F238E27FC236}">
                  <a16:creationId xmlns:a16="http://schemas.microsoft.com/office/drawing/2014/main" id="{3B5E0055-23ED-48B1-A666-880187679DEF}"/>
                </a:ext>
              </a:extLst>
            </p:cNvPr>
            <p:cNvCxnSpPr/>
            <p:nvPr/>
          </p:nvCxnSpPr>
          <p:spPr>
            <a:xfrm flipH="1">
              <a:off x="66345" y="0"/>
              <a:ext cx="181610" cy="80645"/>
            </a:xfrm>
            <a:prstGeom prst="line">
              <a:avLst/>
            </a:prstGeom>
            <a:ln w="15875">
              <a:solidFill>
                <a:schemeClr val="tx1">
                  <a:alpha val="62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90BE99-ECD1-483C-B549-07EA727BB415}"/>
                </a:ext>
              </a:extLst>
            </p:cNvPr>
            <p:cNvCxnSpPr/>
            <p:nvPr/>
          </p:nvCxnSpPr>
          <p:spPr>
            <a:xfrm>
              <a:off x="0" y="34615"/>
              <a:ext cx="69850" cy="47625"/>
            </a:xfrm>
            <a:prstGeom prst="line">
              <a:avLst/>
            </a:prstGeom>
            <a:ln w="15875">
              <a:solidFill>
                <a:schemeClr val="tx1">
                  <a:alpha val="62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26380E9D-D847-45A8-93A0-042B6B169AA3}"/>
              </a:ext>
            </a:extLst>
          </p:cNvPr>
          <p:cNvSpPr txBox="1"/>
          <p:nvPr/>
        </p:nvSpPr>
        <p:spPr>
          <a:xfrm>
            <a:off x="331764" y="5630667"/>
            <a:ext cx="8480260" cy="707886"/>
          </a:xfrm>
          <a:prstGeom prst="rect">
            <a:avLst/>
          </a:prstGeom>
          <a:noFill/>
        </p:spPr>
        <p:txBody>
          <a:bodyPr wrap="square">
            <a:spAutoFit/>
          </a:bodyPr>
          <a:lstStyle/>
          <a:p>
            <a:r>
              <a:rPr lang="en-US" sz="1000" b="0" dirty="0">
                <a:latin typeface="+mn-lt"/>
              </a:rPr>
              <a:t>Checklist created from: Lang TA, Altman DG. Basic statistical reporting for articles published in biomedical journals: the "Statistical Analyses and Methods in the Published Literature" or the SAMPL Guidelines. Int J Nurs Stud. 2015;52(1):5-9. This reference must be included if using the checklist.</a:t>
            </a:r>
          </a:p>
          <a:p>
            <a:r>
              <a:rPr lang="en-US" sz="1000" b="0" dirty="0">
                <a:latin typeface="+mn-lt"/>
              </a:rPr>
              <a:t>The full text can be downloaded freely from: https://www.equator-network.org/wp-content/uploads/2013/03/SAMPL-Guidelines-3-13-13.pdf</a:t>
            </a:r>
          </a:p>
        </p:txBody>
      </p:sp>
    </p:spTree>
    <p:extLst>
      <p:ext uri="{BB962C8B-B14F-4D97-AF65-F5344CB8AC3E}">
        <p14:creationId xmlns:p14="http://schemas.microsoft.com/office/powerpoint/2010/main" val="80805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Keeping the End in Mind</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Protection of Human Subjects</a:t>
            </a:r>
          </a:p>
          <a:p>
            <a:endParaRPr lang="en-US" sz="2400" dirty="0"/>
          </a:p>
          <a:p>
            <a:r>
              <a:rPr lang="en-US" sz="2400" dirty="0"/>
              <a:t>Contribute to Generalizable Knowledge to Advance Patient Health, Care and Safety</a:t>
            </a:r>
          </a:p>
          <a:p>
            <a:endParaRPr lang="en-US" sz="2400" dirty="0"/>
          </a:p>
          <a:p>
            <a:r>
              <a:rPr lang="en-US" sz="2400" dirty="0"/>
              <a:t>Avoid Misconduct in Research</a:t>
            </a:r>
          </a:p>
          <a:p>
            <a:endParaRPr lang="en-US" sz="2400" dirty="0"/>
          </a:p>
          <a:p>
            <a:r>
              <a:rPr lang="en-US" sz="2400" dirty="0"/>
              <a:t>ACGME Requirements</a:t>
            </a:r>
          </a:p>
          <a:p>
            <a:pPr lvl="1"/>
            <a:r>
              <a:rPr lang="en-US" sz="2000" dirty="0"/>
              <a:t>Publications! Publications! Publications!</a:t>
            </a:r>
            <a:endParaRPr lang="en-US" sz="1600" dirty="0"/>
          </a:p>
          <a:p>
            <a:pPr lvl="1"/>
            <a:r>
              <a:rPr lang="en-US" sz="2000" dirty="0"/>
              <a:t>Grants</a:t>
            </a:r>
          </a:p>
          <a:p>
            <a:endParaRPr lang="en-US" sz="2400" b="1" dirty="0"/>
          </a:p>
          <a:p>
            <a:endParaRPr lang="en-US" sz="2400" dirty="0"/>
          </a:p>
          <a:p>
            <a:endParaRPr lang="en-US" sz="2400" dirty="0"/>
          </a:p>
          <a:p>
            <a:pPr marL="0" indent="0">
              <a:buNone/>
            </a:pPr>
            <a:endParaRPr lang="en-US" sz="1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53761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Misconduct in Research</a:t>
            </a:r>
            <a:endParaRPr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9CF587D2-9026-4217-B69C-DB7E3486A4C4}"/>
              </a:ext>
            </a:extLst>
          </p:cNvPr>
          <p:cNvSpPr txBox="1"/>
          <p:nvPr/>
        </p:nvSpPr>
        <p:spPr>
          <a:xfrm>
            <a:off x="207818" y="1619419"/>
            <a:ext cx="4572000" cy="3416320"/>
          </a:xfrm>
          <a:prstGeom prst="rect">
            <a:avLst/>
          </a:prstGeom>
          <a:noFill/>
        </p:spPr>
        <p:txBody>
          <a:bodyPr wrap="square">
            <a:spAutoFit/>
          </a:bodyPr>
          <a:lstStyle/>
          <a:p>
            <a:r>
              <a:rPr lang="en-US" sz="1800" b="0" dirty="0">
                <a:solidFill>
                  <a:schemeClr val="accent2">
                    <a:lumMod val="75000"/>
                  </a:schemeClr>
                </a:solidFill>
                <a:latin typeface="+mn-lt"/>
              </a:rPr>
              <a:t>Inappropriate design</a:t>
            </a:r>
          </a:p>
          <a:p>
            <a:r>
              <a:rPr lang="en-US" sz="1800" b="0" dirty="0">
                <a:solidFill>
                  <a:schemeClr val="accent2">
                    <a:lumMod val="75000"/>
                  </a:schemeClr>
                </a:solidFill>
                <a:latin typeface="+mn-lt"/>
              </a:rPr>
              <a:t>Distortion of design</a:t>
            </a:r>
          </a:p>
          <a:p>
            <a:r>
              <a:rPr lang="en-US" sz="1800" b="0" dirty="0">
                <a:latin typeface="+mn-lt"/>
              </a:rPr>
              <a:t>Carelessness or incompetence</a:t>
            </a:r>
          </a:p>
          <a:p>
            <a:r>
              <a:rPr lang="en-US" sz="1800" b="0" dirty="0">
                <a:latin typeface="+mn-lt"/>
              </a:rPr>
              <a:t>Fabrication of data</a:t>
            </a:r>
          </a:p>
          <a:p>
            <a:r>
              <a:rPr lang="en-US" sz="1800" b="0" dirty="0">
                <a:latin typeface="+mn-lt"/>
              </a:rPr>
              <a:t>Not following protocol for safety or informed consent</a:t>
            </a:r>
          </a:p>
          <a:p>
            <a:r>
              <a:rPr lang="en-US" sz="1800" b="0" dirty="0">
                <a:latin typeface="+mn-lt"/>
              </a:rPr>
              <a:t>Not obtaining IRB approval</a:t>
            </a:r>
          </a:p>
          <a:p>
            <a:r>
              <a:rPr lang="en-US" sz="1800" b="0" dirty="0">
                <a:latin typeface="+mn-lt"/>
              </a:rPr>
              <a:t>Falsification of data</a:t>
            </a:r>
          </a:p>
          <a:p>
            <a:r>
              <a:rPr lang="en-US" sz="1800" b="0" dirty="0">
                <a:solidFill>
                  <a:schemeClr val="accent2">
                    <a:lumMod val="75000"/>
                  </a:schemeClr>
                </a:solidFill>
                <a:latin typeface="+mn-lt"/>
              </a:rPr>
              <a:t>Improper analysis</a:t>
            </a:r>
          </a:p>
          <a:p>
            <a:r>
              <a:rPr lang="en-US" sz="1800" b="0" dirty="0">
                <a:solidFill>
                  <a:schemeClr val="accent2">
                    <a:lumMod val="75000"/>
                  </a:schemeClr>
                </a:solidFill>
                <a:latin typeface="+mn-lt"/>
              </a:rPr>
              <a:t>Multiple comparisons not reported or adjusted</a:t>
            </a:r>
          </a:p>
          <a:p>
            <a:endParaRPr lang="en-US" sz="1800" b="0" dirty="0">
              <a:latin typeface="+mn-lt"/>
            </a:endParaRPr>
          </a:p>
        </p:txBody>
      </p:sp>
      <p:sp>
        <p:nvSpPr>
          <p:cNvPr id="8" name="TextBox 7">
            <a:extLst>
              <a:ext uri="{FF2B5EF4-FFF2-40B4-BE49-F238E27FC236}">
                <a16:creationId xmlns:a16="http://schemas.microsoft.com/office/drawing/2014/main" id="{5ADF3F98-F367-4CEA-945A-1FDA4D6C6348}"/>
              </a:ext>
            </a:extLst>
          </p:cNvPr>
          <p:cNvSpPr txBox="1"/>
          <p:nvPr/>
        </p:nvSpPr>
        <p:spPr>
          <a:xfrm>
            <a:off x="4572000" y="1572166"/>
            <a:ext cx="4572000" cy="3416320"/>
          </a:xfrm>
          <a:prstGeom prst="rect">
            <a:avLst/>
          </a:prstGeom>
          <a:noFill/>
        </p:spPr>
        <p:txBody>
          <a:bodyPr wrap="square">
            <a:spAutoFit/>
          </a:bodyPr>
          <a:lstStyle/>
          <a:p>
            <a:r>
              <a:rPr lang="en-US" sz="1800" b="0" dirty="0">
                <a:solidFill>
                  <a:schemeClr val="accent2">
                    <a:lumMod val="75000"/>
                  </a:schemeClr>
                </a:solidFill>
                <a:latin typeface="+mn-lt"/>
              </a:rPr>
              <a:t>Misrepresentation of statistical methods/analysis</a:t>
            </a:r>
          </a:p>
          <a:p>
            <a:r>
              <a:rPr lang="en-US" sz="1800" b="0" dirty="0">
                <a:solidFill>
                  <a:schemeClr val="accent2">
                    <a:lumMod val="75000"/>
                  </a:schemeClr>
                </a:solidFill>
                <a:latin typeface="+mn-lt"/>
              </a:rPr>
              <a:t>Post Hoc analyses not identified</a:t>
            </a:r>
          </a:p>
          <a:p>
            <a:r>
              <a:rPr lang="en-US" sz="1800" b="0" dirty="0">
                <a:solidFill>
                  <a:schemeClr val="accent2">
                    <a:lumMod val="75000"/>
                  </a:schemeClr>
                </a:solidFill>
                <a:latin typeface="+mn-lt"/>
              </a:rPr>
              <a:t>Exclusion of outliers</a:t>
            </a:r>
          </a:p>
          <a:p>
            <a:r>
              <a:rPr lang="en-US" sz="1800" b="0" dirty="0">
                <a:solidFill>
                  <a:schemeClr val="accent2">
                    <a:lumMod val="75000"/>
                  </a:schemeClr>
                </a:solidFill>
                <a:latin typeface="+mn-lt"/>
              </a:rPr>
              <a:t>Selective reporting</a:t>
            </a:r>
          </a:p>
          <a:p>
            <a:r>
              <a:rPr lang="en-US" sz="1800" b="0" dirty="0">
                <a:latin typeface="+mn-lt"/>
              </a:rPr>
              <a:t>Failure to publish/agreement not to publish</a:t>
            </a:r>
          </a:p>
          <a:p>
            <a:r>
              <a:rPr lang="en-US" sz="1800" b="0" dirty="0">
                <a:solidFill>
                  <a:schemeClr val="accent2">
                    <a:lumMod val="75000"/>
                  </a:schemeClr>
                </a:solidFill>
                <a:latin typeface="+mn-lt"/>
              </a:rPr>
              <a:t>Over interpretation of results</a:t>
            </a:r>
          </a:p>
          <a:p>
            <a:r>
              <a:rPr lang="en-US" sz="1800" b="0" dirty="0">
                <a:latin typeface="+mn-lt"/>
              </a:rPr>
              <a:t>Study weaknesses not described</a:t>
            </a:r>
          </a:p>
          <a:p>
            <a:r>
              <a:rPr lang="en-US" sz="1800" b="0" dirty="0">
                <a:latin typeface="+mn-lt"/>
              </a:rPr>
              <a:t>Duplicate or near identical publications</a:t>
            </a:r>
          </a:p>
          <a:p>
            <a:r>
              <a:rPr lang="en-US" sz="1800" b="0" dirty="0">
                <a:latin typeface="+mn-lt"/>
              </a:rPr>
              <a:t>Undisclosed or meaningful conflicts of interest</a:t>
            </a:r>
          </a:p>
          <a:p>
            <a:r>
              <a:rPr lang="en-US" sz="1800" b="0" dirty="0">
                <a:latin typeface="+mn-lt"/>
              </a:rPr>
              <a:t>Will not provide raw data</a:t>
            </a:r>
          </a:p>
        </p:txBody>
      </p:sp>
      <p:sp>
        <p:nvSpPr>
          <p:cNvPr id="14" name="TextBox 13">
            <a:extLst>
              <a:ext uri="{FF2B5EF4-FFF2-40B4-BE49-F238E27FC236}">
                <a16:creationId xmlns:a16="http://schemas.microsoft.com/office/drawing/2014/main" id="{F8F51ED7-FC66-4614-A05A-B7D26205BB52}"/>
              </a:ext>
            </a:extLst>
          </p:cNvPr>
          <p:cNvSpPr txBox="1"/>
          <p:nvPr/>
        </p:nvSpPr>
        <p:spPr>
          <a:xfrm>
            <a:off x="249383" y="5644894"/>
            <a:ext cx="8686799" cy="523220"/>
          </a:xfrm>
          <a:prstGeom prst="rect">
            <a:avLst/>
          </a:prstGeom>
          <a:noFill/>
        </p:spPr>
        <p:txBody>
          <a:bodyPr wrap="square">
            <a:spAutoFit/>
          </a:bodyPr>
          <a:lstStyle/>
          <a:p>
            <a:r>
              <a:rPr lang="en-US" sz="1400" b="0" dirty="0">
                <a:latin typeface="+mn-lt"/>
              </a:rPr>
              <a:t>Thiese MS, Walker S, Lindsey J. Truths, lies, and statistics. J Thorac Dis. 2017;9(10):4117-4124. doi:10.21037/jtd.2017.09.24</a:t>
            </a:r>
          </a:p>
        </p:txBody>
      </p:sp>
    </p:spTree>
    <p:extLst>
      <p:ext uri="{BB962C8B-B14F-4D97-AF65-F5344CB8AC3E}">
        <p14:creationId xmlns:p14="http://schemas.microsoft.com/office/powerpoint/2010/main" val="111319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308944" y="2563578"/>
            <a:ext cx="6525900" cy="1325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3500"/>
              <a:buFont typeface="Arial"/>
              <a:buNone/>
            </a:pPr>
            <a:r>
              <a:rPr lang="en-US" sz="3200" dirty="0"/>
              <a:t>Best Practices for Working with Statisticians</a:t>
            </a:r>
            <a:endParaRPr dirty="0"/>
          </a:p>
        </p:txBody>
      </p:sp>
      <p:sp>
        <p:nvSpPr>
          <p:cNvPr id="72" name="Google Shape;72;p2"/>
          <p:cNvSpPr txBox="1">
            <a:spLocks noGrp="1"/>
          </p:cNvSpPr>
          <p:nvPr>
            <p:ph type="body" idx="1"/>
          </p:nvPr>
        </p:nvSpPr>
        <p:spPr>
          <a:xfrm>
            <a:off x="628544" y="1900728"/>
            <a:ext cx="7886700" cy="1325701"/>
          </a:xfrm>
          <a:prstGeom prst="rect">
            <a:avLst/>
          </a:prstGeom>
          <a:noFill/>
          <a:ln>
            <a:noFill/>
          </a:ln>
        </p:spPr>
        <p:txBody>
          <a:bodyPr spcFirstLastPara="1" wrap="square" lIns="91425" tIns="91425" rIns="91425" bIns="91425" anchor="t" anchorCtr="0">
            <a:noAutofit/>
          </a:bodyPr>
          <a:lstStyle/>
          <a:p>
            <a:endParaRPr lang="en-US" sz="2400" dirty="0">
              <a:solidFill>
                <a:schemeClr val="dk1"/>
              </a:solidFill>
              <a:latin typeface="Arial"/>
              <a:ea typeface="Arial"/>
              <a:cs typeface="Arial"/>
              <a:sym typeface="Arial"/>
            </a:endParaRPr>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50839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With A Statistician</a:t>
            </a:r>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Grace Brannan, PhD</a:t>
            </a:r>
            <a:endParaRPr dirty="0"/>
          </a:p>
          <a:p>
            <a:pPr lvl="0">
              <a:buClr>
                <a:schemeClr val="lt1"/>
              </a:buClr>
              <a:buSzPts val="2000"/>
            </a:pPr>
            <a:r>
              <a:rPr lang="en-US" dirty="0"/>
              <a:t>GME QI and Research Consultant</a:t>
            </a:r>
            <a:endParaRPr dirty="0"/>
          </a:p>
        </p:txBody>
      </p:sp>
      <p:sp>
        <p:nvSpPr>
          <p:cNvPr id="7" name="Footer Placeholder 3">
            <a:extLst>
              <a:ext uri="{FF2B5EF4-FFF2-40B4-BE49-F238E27FC236}">
                <a16:creationId xmlns:a16="http://schemas.microsoft.com/office/drawing/2014/main" id="{56814D76-A07D-D549-8A51-B6F12F10475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8" name="Slide Number Placeholder 4">
            <a:extLst>
              <a:ext uri="{FF2B5EF4-FFF2-40B4-BE49-F238E27FC236}">
                <a16:creationId xmlns:a16="http://schemas.microsoft.com/office/drawing/2014/main" id="{C22AA449-A14A-1A43-BFBD-586474EB765A}"/>
              </a:ext>
            </a:extLst>
          </p:cNvPr>
          <p:cNvSpPr>
            <a:spLocks noGrp="1"/>
          </p:cNvSpPr>
          <p:nvPr>
            <p:ph type="sldNum" sz="quarter" idx="11"/>
          </p:nvPr>
        </p:nvSpPr>
        <p:spPr>
          <a:xfrm>
            <a:off x="7811910" y="6433131"/>
            <a:ext cx="703439" cy="365125"/>
          </a:xfrm>
        </p:spPr>
        <p:txBody>
          <a:bodyPr/>
          <a:lstStyle/>
          <a:p>
            <a:pPr>
              <a:defRPr/>
            </a:pPr>
            <a:fld id="{6AD68910-38FE-C240-95D4-C063CA8D3DE6}" type="slidenum">
              <a:rPr lang="en-US" altLang="en-US" smtClean="0"/>
              <a:pPr>
                <a:defRPr/>
              </a:pPr>
              <a:t>2</a:t>
            </a:fld>
            <a:endParaRPr lang="en-US" altLang="en-US"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18" name="Table 2">
            <a:extLst>
              <a:ext uri="{FF2B5EF4-FFF2-40B4-BE49-F238E27FC236}">
                <a16:creationId xmlns:a16="http://schemas.microsoft.com/office/drawing/2014/main" id="{D8A5383F-1E04-4665-A59F-E7A39E52F03C}"/>
              </a:ext>
            </a:extLst>
          </p:cNvPr>
          <p:cNvGraphicFramePr>
            <a:graphicFrameLocks noGrp="1"/>
          </p:cNvGraphicFramePr>
          <p:nvPr>
            <p:extLst>
              <p:ext uri="{D42A27DB-BD31-4B8C-83A1-F6EECF244321}">
                <p14:modId xmlns:p14="http://schemas.microsoft.com/office/powerpoint/2010/main" val="3852670214"/>
              </p:ext>
            </p:extLst>
          </p:nvPr>
        </p:nvGraphicFramePr>
        <p:xfrm>
          <a:off x="3685600" y="5358669"/>
          <a:ext cx="1441736" cy="338122"/>
        </p:xfrm>
        <a:graphic>
          <a:graphicData uri="http://schemas.openxmlformats.org/drawingml/2006/table">
            <a:tbl>
              <a:tblPr firstRow="1" bandRow="1">
                <a:tableStyleId>{5C22544A-7EE6-4342-B048-85BDC9FD1C3A}</a:tableStyleId>
              </a:tblPr>
              <a:tblGrid>
                <a:gridCol w="1441736">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7" name="Table 2">
            <a:extLst>
              <a:ext uri="{FF2B5EF4-FFF2-40B4-BE49-F238E27FC236}">
                <a16:creationId xmlns:a16="http://schemas.microsoft.com/office/drawing/2014/main" id="{120B2035-0CB4-4746-8FC9-4D844A4E2B03}"/>
              </a:ext>
            </a:extLst>
          </p:cNvPr>
          <p:cNvGraphicFramePr>
            <a:graphicFrameLocks noGrp="1"/>
          </p:cNvGraphicFramePr>
          <p:nvPr>
            <p:extLst>
              <p:ext uri="{D42A27DB-BD31-4B8C-83A1-F6EECF244321}">
                <p14:modId xmlns:p14="http://schemas.microsoft.com/office/powerpoint/2010/main" val="3451105584"/>
              </p:ext>
            </p:extLst>
          </p:nvPr>
        </p:nvGraphicFramePr>
        <p:xfrm>
          <a:off x="3685599" y="4697520"/>
          <a:ext cx="1441737" cy="338122"/>
        </p:xfrm>
        <a:graphic>
          <a:graphicData uri="http://schemas.openxmlformats.org/drawingml/2006/table">
            <a:tbl>
              <a:tblPr firstRow="1" bandRow="1">
                <a:tableStyleId>{5C22544A-7EE6-4342-B048-85BDC9FD1C3A}</a:tableStyleId>
              </a:tblPr>
              <a:tblGrid>
                <a:gridCol w="1441737">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5" name="Table 2">
            <a:extLst>
              <a:ext uri="{FF2B5EF4-FFF2-40B4-BE49-F238E27FC236}">
                <a16:creationId xmlns:a16="http://schemas.microsoft.com/office/drawing/2014/main" id="{654B28A7-29A3-4CE3-A8F0-3B23BEB219F2}"/>
              </a:ext>
            </a:extLst>
          </p:cNvPr>
          <p:cNvGraphicFramePr>
            <a:graphicFrameLocks noGrp="1"/>
          </p:cNvGraphicFramePr>
          <p:nvPr>
            <p:extLst>
              <p:ext uri="{D42A27DB-BD31-4B8C-83A1-F6EECF244321}">
                <p14:modId xmlns:p14="http://schemas.microsoft.com/office/powerpoint/2010/main" val="3700409332"/>
              </p:ext>
            </p:extLst>
          </p:nvPr>
        </p:nvGraphicFramePr>
        <p:xfrm>
          <a:off x="3722264" y="4036444"/>
          <a:ext cx="1295150" cy="338122"/>
        </p:xfrm>
        <a:graphic>
          <a:graphicData uri="http://schemas.openxmlformats.org/drawingml/2006/table">
            <a:tbl>
              <a:tblPr firstRow="1" bandRow="1">
                <a:tableStyleId>{5C22544A-7EE6-4342-B048-85BDC9FD1C3A}</a:tableStyleId>
              </a:tblPr>
              <a:tblGrid>
                <a:gridCol w="1295150">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3" name="Table 2">
            <a:extLst>
              <a:ext uri="{FF2B5EF4-FFF2-40B4-BE49-F238E27FC236}">
                <a16:creationId xmlns:a16="http://schemas.microsoft.com/office/drawing/2014/main" id="{B155BA46-5BA9-45E1-97F3-AA768CBD37D2}"/>
              </a:ext>
            </a:extLst>
          </p:cNvPr>
          <p:cNvGraphicFramePr>
            <a:graphicFrameLocks noGrp="1"/>
          </p:cNvGraphicFramePr>
          <p:nvPr>
            <p:extLst>
              <p:ext uri="{D42A27DB-BD31-4B8C-83A1-F6EECF244321}">
                <p14:modId xmlns:p14="http://schemas.microsoft.com/office/powerpoint/2010/main" val="731259130"/>
              </p:ext>
            </p:extLst>
          </p:nvPr>
        </p:nvGraphicFramePr>
        <p:xfrm>
          <a:off x="3362486" y="3365358"/>
          <a:ext cx="2028399" cy="338122"/>
        </p:xfrm>
        <a:graphic>
          <a:graphicData uri="http://schemas.openxmlformats.org/drawingml/2006/table">
            <a:tbl>
              <a:tblPr firstRow="1" bandRow="1">
                <a:tableStyleId>{5C22544A-7EE6-4342-B048-85BDC9FD1C3A}</a:tableStyleId>
              </a:tblPr>
              <a:tblGrid>
                <a:gridCol w="2028399">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0" name="Table 2">
            <a:extLst>
              <a:ext uri="{FF2B5EF4-FFF2-40B4-BE49-F238E27FC236}">
                <a16:creationId xmlns:a16="http://schemas.microsoft.com/office/drawing/2014/main" id="{C54E5FE6-64B0-4504-B70E-84F2002686CE}"/>
              </a:ext>
            </a:extLst>
          </p:cNvPr>
          <p:cNvGraphicFramePr>
            <a:graphicFrameLocks noGrp="1"/>
          </p:cNvGraphicFramePr>
          <p:nvPr>
            <p:extLst>
              <p:ext uri="{D42A27DB-BD31-4B8C-83A1-F6EECF244321}">
                <p14:modId xmlns:p14="http://schemas.microsoft.com/office/powerpoint/2010/main" val="131142409"/>
              </p:ext>
            </p:extLst>
          </p:nvPr>
        </p:nvGraphicFramePr>
        <p:xfrm>
          <a:off x="2754219" y="2676768"/>
          <a:ext cx="3364295" cy="338122"/>
        </p:xfrm>
        <a:graphic>
          <a:graphicData uri="http://schemas.openxmlformats.org/drawingml/2006/table">
            <a:tbl>
              <a:tblPr firstRow="1" bandRow="1">
                <a:tableStyleId>{5C22544A-7EE6-4342-B048-85BDC9FD1C3A}</a:tableStyleId>
              </a:tblPr>
              <a:tblGrid>
                <a:gridCol w="3364295">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9" name="Table 2">
            <a:extLst>
              <a:ext uri="{FF2B5EF4-FFF2-40B4-BE49-F238E27FC236}">
                <a16:creationId xmlns:a16="http://schemas.microsoft.com/office/drawing/2014/main" id="{47165929-F6F4-4114-B70F-32B9699C6A5E}"/>
              </a:ext>
            </a:extLst>
          </p:cNvPr>
          <p:cNvGraphicFramePr>
            <a:graphicFrameLocks noGrp="1"/>
          </p:cNvGraphicFramePr>
          <p:nvPr>
            <p:extLst>
              <p:ext uri="{D42A27DB-BD31-4B8C-83A1-F6EECF244321}">
                <p14:modId xmlns:p14="http://schemas.microsoft.com/office/powerpoint/2010/main" val="2931244192"/>
              </p:ext>
            </p:extLst>
          </p:nvPr>
        </p:nvGraphicFramePr>
        <p:xfrm>
          <a:off x="3603083" y="6008430"/>
          <a:ext cx="1597013" cy="338122"/>
        </p:xfrm>
        <a:graphic>
          <a:graphicData uri="http://schemas.openxmlformats.org/drawingml/2006/table">
            <a:tbl>
              <a:tblPr firstRow="1" bandRow="1">
                <a:tableStyleId>{5C22544A-7EE6-4342-B048-85BDC9FD1C3A}</a:tableStyleId>
              </a:tblPr>
              <a:tblGrid>
                <a:gridCol w="1597013">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 name="Table 2">
            <a:extLst>
              <a:ext uri="{FF2B5EF4-FFF2-40B4-BE49-F238E27FC236}">
                <a16:creationId xmlns:a16="http://schemas.microsoft.com/office/drawing/2014/main" id="{63F7CC6F-7A9B-401D-8A14-2A9057B960C6}"/>
              </a:ext>
            </a:extLst>
          </p:cNvPr>
          <p:cNvGraphicFramePr>
            <a:graphicFrameLocks noGrp="1"/>
          </p:cNvGraphicFramePr>
          <p:nvPr>
            <p:extLst>
              <p:ext uri="{D42A27DB-BD31-4B8C-83A1-F6EECF244321}">
                <p14:modId xmlns:p14="http://schemas.microsoft.com/office/powerpoint/2010/main" val="2706609537"/>
              </p:ext>
            </p:extLst>
          </p:nvPr>
        </p:nvGraphicFramePr>
        <p:xfrm>
          <a:off x="3518325" y="1980769"/>
          <a:ext cx="1690778" cy="338122"/>
        </p:xfrm>
        <a:graphic>
          <a:graphicData uri="http://schemas.openxmlformats.org/drawingml/2006/table">
            <a:tbl>
              <a:tblPr firstRow="1" bandRow="1">
                <a:tableStyleId>{5C22544A-7EE6-4342-B048-85BDC9FD1C3A}</a:tableStyleId>
              </a:tblPr>
              <a:tblGrid>
                <a:gridCol w="1690778">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sp>
        <p:nvSpPr>
          <p:cNvPr id="71" name="Google Shape;71;p2"/>
          <p:cNvSpPr txBox="1">
            <a:spLocks noGrp="1"/>
          </p:cNvSpPr>
          <p:nvPr>
            <p:ph type="title"/>
          </p:nvPr>
        </p:nvSpPr>
        <p:spPr>
          <a:xfrm>
            <a:off x="1989344" y="246466"/>
            <a:ext cx="6748256"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Involve a Statistician from Step 1</a:t>
            </a:r>
            <a:endParaRPr dirty="0"/>
          </a:p>
        </p:txBody>
      </p:sp>
      <p:sp>
        <p:nvSpPr>
          <p:cNvPr id="6" name="TextBox 5">
            <a:extLst>
              <a:ext uri="{FF2B5EF4-FFF2-40B4-BE49-F238E27FC236}">
                <a16:creationId xmlns:a16="http://schemas.microsoft.com/office/drawing/2014/main" id="{49413E0A-164B-4EFB-8E6D-C90375B2AD96}"/>
              </a:ext>
            </a:extLst>
          </p:cNvPr>
          <p:cNvSpPr txBox="1"/>
          <p:nvPr/>
        </p:nvSpPr>
        <p:spPr>
          <a:xfrm>
            <a:off x="3518325" y="1984610"/>
            <a:ext cx="16907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Idea Development</a:t>
            </a:r>
          </a:p>
        </p:txBody>
      </p:sp>
      <p:sp>
        <p:nvSpPr>
          <p:cNvPr id="9" name="TextBox 8">
            <a:extLst>
              <a:ext uri="{FF2B5EF4-FFF2-40B4-BE49-F238E27FC236}">
                <a16:creationId xmlns:a16="http://schemas.microsoft.com/office/drawing/2014/main" id="{5E825A97-DF51-4129-8469-F81412912A1D}"/>
              </a:ext>
            </a:extLst>
          </p:cNvPr>
          <p:cNvSpPr txBox="1"/>
          <p:nvPr/>
        </p:nvSpPr>
        <p:spPr>
          <a:xfrm>
            <a:off x="3362487" y="3357907"/>
            <a:ext cx="20801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Proposal Development</a:t>
            </a:r>
          </a:p>
        </p:txBody>
      </p:sp>
      <p:sp>
        <p:nvSpPr>
          <p:cNvPr id="10" name="TextBox 9">
            <a:extLst>
              <a:ext uri="{FF2B5EF4-FFF2-40B4-BE49-F238E27FC236}">
                <a16:creationId xmlns:a16="http://schemas.microsoft.com/office/drawing/2014/main" id="{51CF5419-A4BD-464B-8F92-20D251FACE51}"/>
              </a:ext>
            </a:extLst>
          </p:cNvPr>
          <p:cNvSpPr txBox="1"/>
          <p:nvPr/>
        </p:nvSpPr>
        <p:spPr>
          <a:xfrm>
            <a:off x="3726611" y="4032999"/>
            <a:ext cx="16907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IRB Approval</a:t>
            </a:r>
          </a:p>
        </p:txBody>
      </p:sp>
      <p:sp>
        <p:nvSpPr>
          <p:cNvPr id="11" name="TextBox 10">
            <a:extLst>
              <a:ext uri="{FF2B5EF4-FFF2-40B4-BE49-F238E27FC236}">
                <a16:creationId xmlns:a16="http://schemas.microsoft.com/office/drawing/2014/main" id="{D8B55BB0-E589-4E8E-8D22-864B6C8ABB90}"/>
              </a:ext>
            </a:extLst>
          </p:cNvPr>
          <p:cNvSpPr txBox="1"/>
          <p:nvPr/>
        </p:nvSpPr>
        <p:spPr>
          <a:xfrm>
            <a:off x="3685599" y="4717868"/>
            <a:ext cx="16907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Collection</a:t>
            </a:r>
          </a:p>
        </p:txBody>
      </p:sp>
      <p:sp>
        <p:nvSpPr>
          <p:cNvPr id="12" name="TextBox 11">
            <a:extLst>
              <a:ext uri="{FF2B5EF4-FFF2-40B4-BE49-F238E27FC236}">
                <a16:creationId xmlns:a16="http://schemas.microsoft.com/office/drawing/2014/main" id="{3A01E4AB-7A55-4A1C-AEDB-60DA84A0B328}"/>
              </a:ext>
            </a:extLst>
          </p:cNvPr>
          <p:cNvSpPr txBox="1"/>
          <p:nvPr/>
        </p:nvSpPr>
        <p:spPr>
          <a:xfrm>
            <a:off x="3778365" y="5363981"/>
            <a:ext cx="16907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Data Analysis</a:t>
            </a:r>
          </a:p>
        </p:txBody>
      </p:sp>
      <p:sp>
        <p:nvSpPr>
          <p:cNvPr id="14" name="TextBox 13">
            <a:extLst>
              <a:ext uri="{FF2B5EF4-FFF2-40B4-BE49-F238E27FC236}">
                <a16:creationId xmlns:a16="http://schemas.microsoft.com/office/drawing/2014/main" id="{E2DBD031-D11D-4614-AEDB-7A1A30CC6A86}"/>
              </a:ext>
            </a:extLst>
          </p:cNvPr>
          <p:cNvSpPr txBox="1"/>
          <p:nvPr/>
        </p:nvSpPr>
        <p:spPr>
          <a:xfrm>
            <a:off x="3752011" y="5996777"/>
            <a:ext cx="16907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Dissemination</a:t>
            </a:r>
          </a:p>
        </p:txBody>
      </p:sp>
      <p:sp>
        <p:nvSpPr>
          <p:cNvPr id="16" name="TextBox 15">
            <a:extLst>
              <a:ext uri="{FF2B5EF4-FFF2-40B4-BE49-F238E27FC236}">
                <a16:creationId xmlns:a16="http://schemas.microsoft.com/office/drawing/2014/main" id="{93E0E225-0297-40F3-A688-217B47F448EA}"/>
              </a:ext>
            </a:extLst>
          </p:cNvPr>
          <p:cNvSpPr txBox="1"/>
          <p:nvPr/>
        </p:nvSpPr>
        <p:spPr>
          <a:xfrm>
            <a:off x="2890744" y="2676768"/>
            <a:ext cx="36403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Putting the Research Team Together</a:t>
            </a:r>
          </a:p>
        </p:txBody>
      </p:sp>
      <p:cxnSp>
        <p:nvCxnSpPr>
          <p:cNvPr id="7" name="Straight Arrow Connector 6">
            <a:extLst>
              <a:ext uri="{FF2B5EF4-FFF2-40B4-BE49-F238E27FC236}">
                <a16:creationId xmlns:a16="http://schemas.microsoft.com/office/drawing/2014/main" id="{9398E767-97A7-4A91-A9BA-2468B452175E}"/>
              </a:ext>
            </a:extLst>
          </p:cNvPr>
          <p:cNvCxnSpPr>
            <a:cxnSpLocks/>
          </p:cNvCxnSpPr>
          <p:nvPr/>
        </p:nvCxnSpPr>
        <p:spPr>
          <a:xfrm>
            <a:off x="4323957" y="23333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C7A5F-7ED1-4CC8-B67A-E8C663DCEB00}"/>
              </a:ext>
            </a:extLst>
          </p:cNvPr>
          <p:cNvCxnSpPr>
            <a:cxnSpLocks/>
          </p:cNvCxnSpPr>
          <p:nvPr/>
        </p:nvCxnSpPr>
        <p:spPr>
          <a:xfrm>
            <a:off x="4321079" y="301489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3492FB-49AD-4363-90B0-1F04D614014E}"/>
              </a:ext>
            </a:extLst>
          </p:cNvPr>
          <p:cNvCxnSpPr>
            <a:cxnSpLocks/>
          </p:cNvCxnSpPr>
          <p:nvPr/>
        </p:nvCxnSpPr>
        <p:spPr>
          <a:xfrm>
            <a:off x="4317373" y="5025645"/>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ADA3C1-4E50-4D7D-9C5C-A169A512B4CD}"/>
              </a:ext>
            </a:extLst>
          </p:cNvPr>
          <p:cNvCxnSpPr>
            <a:cxnSpLocks/>
          </p:cNvCxnSpPr>
          <p:nvPr/>
        </p:nvCxnSpPr>
        <p:spPr>
          <a:xfrm>
            <a:off x="4317373" y="369713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696B1C-40BE-44C0-B09B-77D0AF72E0C6}"/>
              </a:ext>
            </a:extLst>
          </p:cNvPr>
          <p:cNvCxnSpPr>
            <a:cxnSpLocks/>
          </p:cNvCxnSpPr>
          <p:nvPr/>
        </p:nvCxnSpPr>
        <p:spPr>
          <a:xfrm>
            <a:off x="4311458" y="5671758"/>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0C0424-98ED-4DB5-8665-ECCB0E1B26CC}"/>
              </a:ext>
            </a:extLst>
          </p:cNvPr>
          <p:cNvCxnSpPr>
            <a:cxnSpLocks/>
          </p:cNvCxnSpPr>
          <p:nvPr/>
        </p:nvCxnSpPr>
        <p:spPr>
          <a:xfrm>
            <a:off x="4317373" y="43617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Google Shape;77;p12">
            <a:extLst>
              <a:ext uri="{FF2B5EF4-FFF2-40B4-BE49-F238E27FC236}">
                <a16:creationId xmlns:a16="http://schemas.microsoft.com/office/drawing/2014/main" id="{E6E8C890-EF3F-6C42-9C91-F2518CB69BB2}"/>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8" name="Google Shape;78;p12">
            <a:extLst>
              <a:ext uri="{FF2B5EF4-FFF2-40B4-BE49-F238E27FC236}">
                <a16:creationId xmlns:a16="http://schemas.microsoft.com/office/drawing/2014/main" id="{263FD9F6-C107-3545-AA51-28FD7ED3DB5E}"/>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3" name="TextBox 2">
            <a:extLst>
              <a:ext uri="{FF2B5EF4-FFF2-40B4-BE49-F238E27FC236}">
                <a16:creationId xmlns:a16="http://schemas.microsoft.com/office/drawing/2014/main" id="{9BDE2AC3-02D2-46C1-B481-C505DD78551D}"/>
              </a:ext>
            </a:extLst>
          </p:cNvPr>
          <p:cNvSpPr txBox="1"/>
          <p:nvPr/>
        </p:nvSpPr>
        <p:spPr>
          <a:xfrm>
            <a:off x="2558008" y="1508667"/>
            <a:ext cx="3621504" cy="369332"/>
          </a:xfrm>
          <a:prstGeom prst="rect">
            <a:avLst/>
          </a:prstGeom>
          <a:noFill/>
        </p:spPr>
        <p:txBody>
          <a:bodyPr wrap="none" rtlCol="0">
            <a:spAutoFit/>
          </a:bodyPr>
          <a:lstStyle/>
          <a:p>
            <a:r>
              <a:rPr lang="en-US" sz="1800" dirty="0">
                <a:latin typeface="+mn-lt"/>
              </a:rPr>
              <a:t>Research Process in a Nutshell</a:t>
            </a:r>
          </a:p>
        </p:txBody>
      </p:sp>
    </p:spTree>
    <p:extLst>
      <p:ext uri="{BB962C8B-B14F-4D97-AF65-F5344CB8AC3E}">
        <p14:creationId xmlns:p14="http://schemas.microsoft.com/office/powerpoint/2010/main" val="67129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325" y="4791074"/>
            <a:ext cx="2331996" cy="1551917"/>
          </a:xfrm>
          <a:prstGeom prst="rect">
            <a:avLst/>
          </a:prstGeom>
        </p:spPr>
      </p:pic>
      <p:sp>
        <p:nvSpPr>
          <p:cNvPr id="198" name="Google Shape;198;p2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 </a:t>
            </a:r>
            <a:endParaRPr dirty="0"/>
          </a:p>
        </p:txBody>
      </p:sp>
      <p:sp>
        <p:nvSpPr>
          <p:cNvPr id="199" name="Google Shape;199;p2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21</a:t>
            </a:fld>
            <a:endParaRPr dirty="0"/>
          </a:p>
        </p:txBody>
      </p:sp>
      <p:sp>
        <p:nvSpPr>
          <p:cNvPr id="200" name="Google Shape;200;p25"/>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
        <p:nvSpPr>
          <p:cNvPr id="8" name="Google Shape;165;p21">
            <a:extLst>
              <a:ext uri="{FF2B5EF4-FFF2-40B4-BE49-F238E27FC236}">
                <a16:creationId xmlns:a16="http://schemas.microsoft.com/office/drawing/2014/main" id="{C1A81F22-0A4D-4DAE-9E4D-258249FF6EDF}"/>
              </a:ext>
            </a:extLst>
          </p:cNvPr>
          <p:cNvSpPr txBox="1">
            <a:spLocks/>
          </p:cNvSpPr>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Discuss Authorship</a:t>
            </a:r>
          </a:p>
        </p:txBody>
      </p:sp>
      <p:sp>
        <p:nvSpPr>
          <p:cNvPr id="5" name="Text Placeholder 4">
            <a:extLst>
              <a:ext uri="{FF2B5EF4-FFF2-40B4-BE49-F238E27FC236}">
                <a16:creationId xmlns:a16="http://schemas.microsoft.com/office/drawing/2014/main" id="{A440B60B-BAF8-4341-B435-98860D0D3355}"/>
              </a:ext>
            </a:extLst>
          </p:cNvPr>
          <p:cNvSpPr>
            <a:spLocks noGrp="1"/>
          </p:cNvSpPr>
          <p:nvPr>
            <p:ph type="body" idx="1"/>
          </p:nvPr>
        </p:nvSpPr>
        <p:spPr>
          <a:xfrm>
            <a:off x="136279" y="1662169"/>
            <a:ext cx="8644041" cy="4438905"/>
          </a:xfrm>
        </p:spPr>
        <p:txBody>
          <a:bodyPr/>
          <a:lstStyle/>
          <a:p>
            <a:r>
              <a:rPr lang="en-US" dirty="0"/>
              <a:t>An Author </a:t>
            </a:r>
            <a:r>
              <a:rPr lang="en-US" u="sng" dirty="0"/>
              <a:t>must</a:t>
            </a:r>
            <a:r>
              <a:rPr lang="en-US" dirty="0"/>
              <a:t> meet all 4 criteria:</a:t>
            </a:r>
          </a:p>
          <a:p>
            <a:endParaRPr lang="en-US" dirty="0"/>
          </a:p>
          <a:p>
            <a:pPr marL="63500" indent="0">
              <a:buNone/>
            </a:pPr>
            <a:r>
              <a:rPr lang="en-US" sz="2000" dirty="0"/>
              <a:t>1. Substantial contributions to the conception or </a:t>
            </a:r>
            <a:r>
              <a:rPr lang="en-US" sz="2000" b="1" i="1" dirty="0">
                <a:solidFill>
                  <a:schemeClr val="accent2">
                    <a:lumMod val="75000"/>
                  </a:schemeClr>
                </a:solidFill>
              </a:rPr>
              <a:t>design of the work</a:t>
            </a:r>
            <a:r>
              <a:rPr lang="en-US" sz="2000" dirty="0"/>
              <a:t>; </a:t>
            </a:r>
            <a:r>
              <a:rPr lang="en-US" sz="2000" b="1" i="1" dirty="0"/>
              <a:t>or</a:t>
            </a:r>
            <a:r>
              <a:rPr lang="en-US" sz="2000" dirty="0"/>
              <a:t> the acquisition, </a:t>
            </a:r>
            <a:r>
              <a:rPr lang="en-US" sz="2000" b="1" i="1" dirty="0">
                <a:solidFill>
                  <a:schemeClr val="accent2">
                    <a:lumMod val="75000"/>
                  </a:schemeClr>
                </a:solidFill>
              </a:rPr>
              <a:t>analysis, or interpretation of data </a:t>
            </a:r>
            <a:r>
              <a:rPr lang="en-US" sz="2000" dirty="0"/>
              <a:t>for the work; </a:t>
            </a:r>
            <a:r>
              <a:rPr lang="en-US" sz="2000" b="1" u="sng" dirty="0">
                <a:solidFill>
                  <a:schemeClr val="accent5">
                    <a:lumMod val="75000"/>
                  </a:schemeClr>
                </a:solidFill>
              </a:rPr>
              <a:t>AND</a:t>
            </a:r>
          </a:p>
          <a:p>
            <a:pPr marL="63500" indent="0">
              <a:buNone/>
            </a:pPr>
            <a:r>
              <a:rPr lang="en-US" sz="2000" dirty="0"/>
              <a:t>2. </a:t>
            </a:r>
            <a:r>
              <a:rPr lang="en-US" sz="2000" b="1" i="1" dirty="0">
                <a:solidFill>
                  <a:schemeClr val="accent2">
                    <a:lumMod val="75000"/>
                  </a:schemeClr>
                </a:solidFill>
              </a:rPr>
              <a:t>Drafting the work or revising </a:t>
            </a:r>
            <a:r>
              <a:rPr lang="en-US" sz="2000" dirty="0"/>
              <a:t>it critically for important intellectual content; </a:t>
            </a:r>
            <a:r>
              <a:rPr lang="en-US" sz="2000" b="1" u="sng" dirty="0">
                <a:solidFill>
                  <a:schemeClr val="accent5">
                    <a:lumMod val="75000"/>
                  </a:schemeClr>
                </a:solidFill>
              </a:rPr>
              <a:t>AND</a:t>
            </a:r>
          </a:p>
          <a:p>
            <a:pPr marL="63500" indent="0">
              <a:buNone/>
            </a:pPr>
            <a:r>
              <a:rPr lang="en-US" sz="2000" dirty="0"/>
              <a:t>3. </a:t>
            </a:r>
            <a:r>
              <a:rPr lang="en-US" sz="2000" b="1" i="1" dirty="0">
                <a:solidFill>
                  <a:schemeClr val="accent2">
                    <a:lumMod val="75000"/>
                  </a:schemeClr>
                </a:solidFill>
              </a:rPr>
              <a:t>Final approval </a:t>
            </a:r>
            <a:r>
              <a:rPr lang="en-US" sz="2000" dirty="0"/>
              <a:t>of the version to be published; </a:t>
            </a:r>
            <a:r>
              <a:rPr lang="en-US" sz="2000" b="1" u="sng" dirty="0">
                <a:solidFill>
                  <a:schemeClr val="accent5">
                    <a:lumMod val="75000"/>
                  </a:schemeClr>
                </a:solidFill>
              </a:rPr>
              <a:t>AND</a:t>
            </a:r>
          </a:p>
          <a:p>
            <a:pPr marL="63500" indent="0">
              <a:buNone/>
            </a:pPr>
            <a:r>
              <a:rPr lang="en-US" sz="2000" dirty="0"/>
              <a:t>4. Agreement to be accountable for all aspects of the work                         in ensuring that questions related to the accuracy or                                      integrity of any part of the work are appropriately                                    investigated and resolved.</a:t>
            </a:r>
          </a:p>
        </p:txBody>
      </p:sp>
      <p:sp>
        <p:nvSpPr>
          <p:cNvPr id="9" name="TextBox 8">
            <a:extLst>
              <a:ext uri="{FF2B5EF4-FFF2-40B4-BE49-F238E27FC236}">
                <a16:creationId xmlns:a16="http://schemas.microsoft.com/office/drawing/2014/main" id="{2A270E77-75C4-4388-8C2E-F411FFC5F906}"/>
              </a:ext>
            </a:extLst>
          </p:cNvPr>
          <p:cNvSpPr txBox="1"/>
          <p:nvPr/>
        </p:nvSpPr>
        <p:spPr>
          <a:xfrm>
            <a:off x="2695676" y="5852523"/>
            <a:ext cx="5659969" cy="338554"/>
          </a:xfrm>
          <a:prstGeom prst="rect">
            <a:avLst/>
          </a:prstGeom>
          <a:noFill/>
        </p:spPr>
        <p:txBody>
          <a:bodyPr wrap="square">
            <a:spAutoFit/>
          </a:bodyPr>
          <a:lstStyle/>
          <a:p>
            <a:r>
              <a:rPr lang="en-US" sz="1600" b="0" dirty="0">
                <a:latin typeface="Arial" panose="020B0604020202020204" pitchFamily="34" charset="0"/>
                <a:cs typeface="Arial" panose="020B0604020202020204" pitchFamily="34" charset="0"/>
              </a:rPr>
              <a:t>http://www.icmje.org/recommendations/</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735556"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Cultivate a Positive Investigator-Statistician Relationship</a:t>
            </a:r>
            <a:endParaRPr dirty="0"/>
          </a:p>
        </p:txBody>
      </p:sp>
      <p:sp>
        <p:nvSpPr>
          <p:cNvPr id="72" name="Google Shape;72;p2"/>
          <p:cNvSpPr txBox="1">
            <a:spLocks noGrp="1"/>
          </p:cNvSpPr>
          <p:nvPr>
            <p:ph type="body" idx="1"/>
          </p:nvPr>
        </p:nvSpPr>
        <p:spPr>
          <a:xfrm>
            <a:off x="579539" y="1713688"/>
            <a:ext cx="7886700" cy="1325701"/>
          </a:xfrm>
          <a:prstGeom prst="rect">
            <a:avLst/>
          </a:prstGeom>
          <a:noFill/>
          <a:ln>
            <a:noFill/>
          </a:ln>
        </p:spPr>
        <p:txBody>
          <a:bodyPr spcFirstLastPara="1" wrap="square" lIns="91425" tIns="91425" rIns="91425" bIns="91425" anchor="t" anchorCtr="0">
            <a:noAutofit/>
          </a:bodyPr>
          <a:lstStyle/>
          <a:p>
            <a:r>
              <a:rPr lang="en-US" sz="2800" dirty="0">
                <a:solidFill>
                  <a:schemeClr val="dk1"/>
                </a:solidFill>
                <a:latin typeface="Arial"/>
                <a:ea typeface="Arial"/>
                <a:cs typeface="Arial"/>
                <a:sym typeface="Arial"/>
              </a:rPr>
              <a:t>Communication, communication, communication</a:t>
            </a:r>
          </a:p>
          <a:p>
            <a:pPr marL="0" indent="0">
              <a:buNone/>
            </a:pPr>
            <a:endParaRPr lang="en-US" sz="2800" dirty="0">
              <a:solidFill>
                <a:schemeClr val="dk1"/>
              </a:solidFill>
              <a:latin typeface="Arial"/>
              <a:ea typeface="Arial"/>
              <a:cs typeface="Arial"/>
              <a:sym typeface="Arial"/>
            </a:endParaRPr>
          </a:p>
          <a:p>
            <a:r>
              <a:rPr lang="en-US" sz="2800" dirty="0">
                <a:solidFill>
                  <a:schemeClr val="dk1"/>
                </a:solidFill>
                <a:latin typeface="Arial"/>
                <a:ea typeface="Arial"/>
                <a:cs typeface="Arial"/>
                <a:sym typeface="Arial"/>
              </a:rPr>
              <a:t>Build a long-term partnership</a:t>
            </a:r>
          </a:p>
          <a:p>
            <a:endParaRPr lang="en-US" sz="2800" dirty="0">
              <a:solidFill>
                <a:schemeClr val="dk1"/>
              </a:solidFill>
              <a:latin typeface="Arial"/>
              <a:ea typeface="Arial"/>
              <a:cs typeface="Arial"/>
              <a:sym typeface="Arial"/>
            </a:endParaRPr>
          </a:p>
          <a:p>
            <a:pPr marL="0" indent="0">
              <a:buNone/>
            </a:pPr>
            <a:endParaRPr lang="en-US" sz="2800" dirty="0">
              <a:solidFill>
                <a:schemeClr val="dk1"/>
              </a:solidFill>
              <a:latin typeface="Arial"/>
              <a:ea typeface="Arial"/>
              <a:cs typeface="Arial"/>
              <a:sym typeface="Arial"/>
            </a:endParaRPr>
          </a:p>
          <a:p>
            <a:endParaRPr lang="en-US" sz="2800" dirty="0">
              <a:solidFill>
                <a:schemeClr val="dk1"/>
              </a:solidFill>
              <a:latin typeface="Arial"/>
              <a:ea typeface="Arial"/>
              <a:cs typeface="Arial"/>
              <a:sym typeface="Arial"/>
            </a:endParaRPr>
          </a:p>
          <a:p>
            <a:pPr marL="0" indent="0">
              <a:buNone/>
            </a:pPr>
            <a:endParaRPr lang="en-US" sz="2800" dirty="0">
              <a:solidFill>
                <a:schemeClr val="dk1"/>
              </a:solidFill>
              <a:latin typeface="Arial"/>
              <a:ea typeface="Arial"/>
              <a:cs typeface="Arial"/>
              <a:sym typeface="Arial"/>
            </a:endParaRPr>
          </a:p>
          <a:p>
            <a:endParaRPr lang="en-US" sz="2800" dirty="0">
              <a:solidFill>
                <a:schemeClr val="dk1"/>
              </a:solidFill>
              <a:latin typeface="Arial"/>
              <a:ea typeface="Arial"/>
              <a:cs typeface="Arial"/>
              <a:sym typeface="Arial"/>
            </a:endParaRPr>
          </a:p>
          <a:p>
            <a:endParaRPr lang="en-US" sz="2800" dirty="0"/>
          </a:p>
          <a:p>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2344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Be Ready with Background Information</a:t>
            </a:r>
            <a:br>
              <a:rPr lang="en-US" sz="3200" dirty="0"/>
            </a:br>
            <a:endParaRPr dirty="0"/>
          </a:p>
        </p:txBody>
      </p:sp>
      <p:sp>
        <p:nvSpPr>
          <p:cNvPr id="72" name="Google Shape;72;p2"/>
          <p:cNvSpPr txBox="1">
            <a:spLocks noGrp="1"/>
          </p:cNvSpPr>
          <p:nvPr>
            <p:ph type="body" idx="1"/>
          </p:nvPr>
        </p:nvSpPr>
        <p:spPr>
          <a:xfrm>
            <a:off x="579539" y="1713688"/>
            <a:ext cx="7886700" cy="1325701"/>
          </a:xfrm>
          <a:prstGeom prst="rect">
            <a:avLst/>
          </a:prstGeom>
          <a:noFill/>
          <a:ln>
            <a:noFill/>
          </a:ln>
        </p:spPr>
        <p:txBody>
          <a:bodyPr spcFirstLastPara="1" wrap="square" lIns="91425" tIns="91425" rIns="91425" bIns="91425" anchor="t" anchorCtr="0">
            <a:noAutofit/>
          </a:bodyPr>
          <a:lstStyle/>
          <a:p>
            <a:r>
              <a:rPr lang="en-US" sz="2800" dirty="0">
                <a:solidFill>
                  <a:schemeClr val="dk1"/>
                </a:solidFill>
                <a:latin typeface="Arial"/>
                <a:ea typeface="Arial"/>
                <a:cs typeface="Arial"/>
                <a:sym typeface="Arial"/>
              </a:rPr>
              <a:t>Literature Review</a:t>
            </a:r>
          </a:p>
          <a:p>
            <a:endParaRPr lang="en-US" sz="2800" dirty="0">
              <a:solidFill>
                <a:schemeClr val="dk1"/>
              </a:solidFill>
              <a:latin typeface="Arial"/>
              <a:ea typeface="Arial"/>
              <a:cs typeface="Arial"/>
              <a:sym typeface="Arial"/>
            </a:endParaRPr>
          </a:p>
          <a:p>
            <a:r>
              <a:rPr lang="en-US" sz="2800" dirty="0">
                <a:solidFill>
                  <a:schemeClr val="dk1"/>
                </a:solidFill>
                <a:latin typeface="Arial"/>
                <a:ea typeface="Arial"/>
                <a:cs typeface="Arial"/>
                <a:sym typeface="Arial"/>
              </a:rPr>
              <a:t>Definitions</a:t>
            </a:r>
          </a:p>
          <a:p>
            <a:endParaRPr lang="en-US" sz="2800" dirty="0">
              <a:solidFill>
                <a:schemeClr val="dk1"/>
              </a:solidFill>
              <a:latin typeface="Arial"/>
              <a:ea typeface="Arial"/>
              <a:cs typeface="Arial"/>
              <a:sym typeface="Arial"/>
            </a:endParaRPr>
          </a:p>
          <a:p>
            <a:r>
              <a:rPr lang="en-US" sz="2800" dirty="0">
                <a:solidFill>
                  <a:schemeClr val="dk1"/>
                </a:solidFill>
                <a:latin typeface="Arial"/>
                <a:ea typeface="Arial"/>
                <a:cs typeface="Arial"/>
                <a:sym typeface="Arial"/>
              </a:rPr>
              <a:t>Test and Outcome Variables</a:t>
            </a:r>
          </a:p>
          <a:p>
            <a:endParaRPr lang="en-US" sz="2800" dirty="0">
              <a:solidFill>
                <a:schemeClr val="dk1"/>
              </a:solidFill>
              <a:latin typeface="Arial"/>
              <a:ea typeface="Arial"/>
              <a:cs typeface="Arial"/>
              <a:sym typeface="Arial"/>
            </a:endParaRPr>
          </a:p>
          <a:p>
            <a:pPr marL="0" indent="0">
              <a:buNone/>
            </a:pPr>
            <a:endParaRPr lang="en-US" sz="2800" dirty="0">
              <a:solidFill>
                <a:schemeClr val="dk1"/>
              </a:solidFill>
              <a:latin typeface="Arial"/>
              <a:ea typeface="Arial"/>
              <a:cs typeface="Arial"/>
              <a:sym typeface="Arial"/>
            </a:endParaRPr>
          </a:p>
          <a:p>
            <a:endParaRPr lang="en-US" sz="2800" dirty="0">
              <a:solidFill>
                <a:schemeClr val="dk1"/>
              </a:solidFill>
              <a:latin typeface="Arial"/>
              <a:ea typeface="Arial"/>
              <a:cs typeface="Arial"/>
              <a:sym typeface="Arial"/>
            </a:endParaRPr>
          </a:p>
          <a:p>
            <a:endParaRPr lang="en-US" sz="2800" dirty="0"/>
          </a:p>
          <a:p>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99039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Know What to Expect</a:t>
            </a:r>
            <a:br>
              <a:rPr lang="en-US" sz="3200" dirty="0"/>
            </a:br>
            <a:endParaRPr dirty="0"/>
          </a:p>
        </p:txBody>
      </p:sp>
      <p:sp>
        <p:nvSpPr>
          <p:cNvPr id="72" name="Google Shape;72;p2"/>
          <p:cNvSpPr txBox="1">
            <a:spLocks noGrp="1"/>
          </p:cNvSpPr>
          <p:nvPr>
            <p:ph type="body" idx="1"/>
          </p:nvPr>
        </p:nvSpPr>
        <p:spPr>
          <a:xfrm>
            <a:off x="579539" y="1713688"/>
            <a:ext cx="7886700" cy="1325701"/>
          </a:xfrm>
          <a:prstGeom prst="rect">
            <a:avLst/>
          </a:prstGeom>
          <a:noFill/>
          <a:ln>
            <a:noFill/>
          </a:ln>
        </p:spPr>
        <p:txBody>
          <a:bodyPr spcFirstLastPara="1" wrap="square" lIns="91425" tIns="91425" rIns="91425" bIns="91425" anchor="t" anchorCtr="0">
            <a:noAutofit/>
          </a:bodyPr>
          <a:lstStyle/>
          <a:p>
            <a:r>
              <a:rPr lang="en-US" sz="2800" dirty="0">
                <a:solidFill>
                  <a:schemeClr val="dk1"/>
                </a:solidFill>
                <a:latin typeface="Arial"/>
                <a:ea typeface="Arial"/>
                <a:cs typeface="Arial"/>
                <a:sym typeface="Arial"/>
              </a:rPr>
              <a:t>Format and elements of a proposal </a:t>
            </a:r>
          </a:p>
          <a:p>
            <a:endParaRPr lang="en-US" sz="2800" dirty="0">
              <a:solidFill>
                <a:schemeClr val="dk1"/>
              </a:solidFill>
              <a:latin typeface="Arial"/>
              <a:ea typeface="Arial"/>
              <a:cs typeface="Arial"/>
              <a:sym typeface="Arial"/>
            </a:endParaRPr>
          </a:p>
          <a:p>
            <a:r>
              <a:rPr lang="en-US" sz="2800" dirty="0">
                <a:solidFill>
                  <a:schemeClr val="dk1"/>
                </a:solidFill>
                <a:latin typeface="Arial"/>
                <a:ea typeface="Arial"/>
                <a:cs typeface="Arial"/>
                <a:sym typeface="Arial"/>
              </a:rPr>
              <a:t>Timeline</a:t>
            </a:r>
          </a:p>
          <a:p>
            <a:endParaRPr lang="en-US" sz="2800" dirty="0">
              <a:solidFill>
                <a:schemeClr val="dk1"/>
              </a:solidFill>
              <a:latin typeface="Arial"/>
              <a:ea typeface="Arial"/>
              <a:cs typeface="Arial"/>
              <a:sym typeface="Arial"/>
            </a:endParaRPr>
          </a:p>
          <a:p>
            <a:pPr marL="0" indent="0">
              <a:buNone/>
            </a:pPr>
            <a:endParaRPr lang="en-US" sz="2800" dirty="0">
              <a:solidFill>
                <a:schemeClr val="dk1"/>
              </a:solidFill>
              <a:latin typeface="Arial"/>
              <a:ea typeface="Arial"/>
              <a:cs typeface="Arial"/>
              <a:sym typeface="Arial"/>
            </a:endParaRPr>
          </a:p>
          <a:p>
            <a:endParaRPr lang="en-US" sz="2800" dirty="0">
              <a:solidFill>
                <a:schemeClr val="dk1"/>
              </a:solidFill>
              <a:latin typeface="Arial"/>
              <a:ea typeface="Arial"/>
              <a:cs typeface="Arial"/>
              <a:sym typeface="Arial"/>
            </a:endParaRPr>
          </a:p>
          <a:p>
            <a:endParaRPr lang="en-US" sz="2800" dirty="0"/>
          </a:p>
          <a:p>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00468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849856"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Ask a Lot of Questions</a:t>
            </a:r>
            <a:br>
              <a:rPr lang="en-US" sz="3200" dirty="0"/>
            </a:br>
            <a:endParaRPr dirty="0"/>
          </a:p>
        </p:txBody>
      </p:sp>
      <p:sp>
        <p:nvSpPr>
          <p:cNvPr id="72" name="Google Shape;72;p2"/>
          <p:cNvSpPr txBox="1">
            <a:spLocks noGrp="1"/>
          </p:cNvSpPr>
          <p:nvPr>
            <p:ph type="body" idx="1"/>
          </p:nvPr>
        </p:nvSpPr>
        <p:spPr>
          <a:xfrm>
            <a:off x="579539" y="1713688"/>
            <a:ext cx="7886700" cy="1325701"/>
          </a:xfrm>
          <a:prstGeom prst="rect">
            <a:avLst/>
          </a:prstGeom>
          <a:noFill/>
          <a:ln>
            <a:noFill/>
          </a:ln>
        </p:spPr>
        <p:txBody>
          <a:bodyPr spcFirstLastPara="1" wrap="square" lIns="91425" tIns="91425" rIns="91425" bIns="91425" anchor="t" anchorCtr="0">
            <a:noAutofit/>
          </a:bodyPr>
          <a:lstStyle/>
          <a:p>
            <a:r>
              <a:rPr lang="en-US" sz="2800" dirty="0">
                <a:solidFill>
                  <a:schemeClr val="dk1"/>
                </a:solidFill>
                <a:latin typeface="Arial"/>
                <a:ea typeface="Arial"/>
                <a:cs typeface="Arial"/>
                <a:sym typeface="Arial"/>
              </a:rPr>
              <a:t>This is a two-way street</a:t>
            </a:r>
          </a:p>
          <a:p>
            <a:pPr marL="0" indent="0">
              <a:buNone/>
            </a:pPr>
            <a:endParaRPr lang="en-US" sz="2800" dirty="0">
              <a:solidFill>
                <a:schemeClr val="dk1"/>
              </a:solidFill>
              <a:latin typeface="Arial"/>
              <a:ea typeface="Arial"/>
              <a:cs typeface="Arial"/>
              <a:sym typeface="Arial"/>
            </a:endParaRPr>
          </a:p>
          <a:p>
            <a:r>
              <a:rPr lang="en-US" sz="2800" dirty="0">
                <a:solidFill>
                  <a:schemeClr val="dk1"/>
                </a:solidFill>
                <a:latin typeface="Arial"/>
                <a:ea typeface="Arial"/>
                <a:cs typeface="Arial"/>
                <a:sym typeface="Arial"/>
              </a:rPr>
              <a:t>Draw diagrams</a:t>
            </a:r>
          </a:p>
          <a:p>
            <a:endParaRPr lang="en-US" sz="2800" dirty="0">
              <a:solidFill>
                <a:schemeClr val="dk1"/>
              </a:solidFill>
              <a:latin typeface="Arial"/>
              <a:ea typeface="Arial"/>
              <a:cs typeface="Arial"/>
              <a:sym typeface="Arial"/>
            </a:endParaRPr>
          </a:p>
          <a:p>
            <a:endParaRPr lang="en-US" sz="2800" dirty="0">
              <a:solidFill>
                <a:schemeClr val="dk1"/>
              </a:solidFill>
              <a:latin typeface="Arial"/>
              <a:ea typeface="Arial"/>
              <a:cs typeface="Arial"/>
              <a:sym typeface="Arial"/>
            </a:endParaRPr>
          </a:p>
          <a:p>
            <a:pPr marL="0" indent="0">
              <a:buNone/>
            </a:pPr>
            <a:endParaRPr lang="en-US" sz="2800" dirty="0">
              <a:solidFill>
                <a:schemeClr val="dk1"/>
              </a:solidFill>
              <a:latin typeface="Arial"/>
              <a:ea typeface="Arial"/>
              <a:cs typeface="Arial"/>
              <a:sym typeface="Arial"/>
            </a:endParaRPr>
          </a:p>
          <a:p>
            <a:endParaRPr lang="en-US" sz="2800" dirty="0">
              <a:solidFill>
                <a:schemeClr val="dk1"/>
              </a:solidFill>
              <a:latin typeface="Arial"/>
              <a:ea typeface="Arial"/>
              <a:cs typeface="Arial"/>
              <a:sym typeface="Arial"/>
            </a:endParaRPr>
          </a:p>
          <a:p>
            <a:endParaRPr lang="en-US" sz="2800" dirty="0"/>
          </a:p>
          <a:p>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62984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Implications of Inadequate Statistician Input</a:t>
            </a:r>
            <a:endParaRPr dirty="0"/>
          </a:p>
        </p:txBody>
      </p:sp>
      <p:sp>
        <p:nvSpPr>
          <p:cNvPr id="72" name="Google Shape;72;p2"/>
          <p:cNvSpPr txBox="1">
            <a:spLocks noGrp="1"/>
          </p:cNvSpPr>
          <p:nvPr>
            <p:ph type="body" idx="1"/>
          </p:nvPr>
        </p:nvSpPr>
        <p:spPr>
          <a:xfrm>
            <a:off x="628544" y="1921051"/>
            <a:ext cx="7886700" cy="1325701"/>
          </a:xfrm>
          <a:prstGeom prst="rect">
            <a:avLst/>
          </a:prstGeom>
          <a:noFill/>
          <a:ln>
            <a:noFill/>
          </a:ln>
        </p:spPr>
        <p:txBody>
          <a:bodyPr spcFirstLastPara="1" wrap="square" lIns="91425" tIns="91425" rIns="91425" bIns="91425" anchor="t" anchorCtr="0">
            <a:noAutofit/>
          </a:bodyPr>
          <a:lstStyle/>
          <a:p>
            <a:r>
              <a:rPr lang="en-US" sz="2800" dirty="0"/>
              <a:t>Misconduct</a:t>
            </a:r>
          </a:p>
          <a:p>
            <a:endParaRPr lang="en-US" sz="2800" dirty="0"/>
          </a:p>
          <a:p>
            <a:r>
              <a:rPr lang="en-US" sz="2800" dirty="0"/>
              <a:t>Violations- Human Subject Protection</a:t>
            </a:r>
          </a:p>
          <a:p>
            <a:endParaRPr lang="en-US" sz="2800" dirty="0"/>
          </a:p>
          <a:p>
            <a:r>
              <a:rPr lang="en-US" sz="2800" dirty="0"/>
              <a:t>Study not Publishable</a:t>
            </a:r>
          </a:p>
          <a:p>
            <a:endParaRPr lang="en-US" sz="2800" dirty="0"/>
          </a:p>
          <a:p>
            <a:pPr marL="0" indent="0">
              <a:buNone/>
            </a:pPr>
            <a:endParaRPr lang="en-US" sz="2800" dirty="0"/>
          </a:p>
          <a:p>
            <a:endParaRPr lang="en-US" sz="2800" dirty="0"/>
          </a:p>
          <a:p>
            <a:endParaRPr lang="en-US" sz="2800" dirty="0"/>
          </a:p>
          <a:p>
            <a:endParaRPr lang="en-US" sz="2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24045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lstStyle/>
          <a:p>
            <a:r>
              <a:rPr lang="en-US" dirty="0"/>
              <a:t>Best Practices</a:t>
            </a:r>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extLst>
              <p:ext uri="{D42A27DB-BD31-4B8C-83A1-F6EECF244321}">
                <p14:modId xmlns:p14="http://schemas.microsoft.com/office/powerpoint/2010/main" val="611998466"/>
              </p:ext>
            </p:extLst>
          </p:nvPr>
        </p:nvGraphicFramePr>
        <p:xfrm>
          <a:off x="838200" y="1253331"/>
          <a:ext cx="767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
        <p:nvSpPr>
          <p:cNvPr id="7" name="Google Shape;78;p12">
            <a:extLst>
              <a:ext uri="{FF2B5EF4-FFF2-40B4-BE49-F238E27FC236}">
                <a16:creationId xmlns:a16="http://schemas.microsoft.com/office/drawing/2014/main" id="{595331A7-A1A2-EE47-95CC-D6FF755E46A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05185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3742006" y="219315"/>
            <a:ext cx="4820445" cy="1325563"/>
          </a:xfrm>
        </p:spPr>
        <p:txBody>
          <a:bodyPr/>
          <a:lstStyle/>
          <a:p>
            <a:r>
              <a:rPr lang="en-US" dirty="0"/>
              <a:t>Key Take-Away</a:t>
            </a: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231636" y="261960"/>
            <a:ext cx="1457326" cy="1400175"/>
          </a:xfrm>
          <a:prstGeom prst="rect">
            <a:avLst/>
          </a:prstGeom>
          <a:scene3d>
            <a:camera prst="orthographicFront">
              <a:rot lat="300000" lon="0" rev="0"/>
            </a:camera>
            <a:lightRig rig="threePt" dir="t"/>
          </a:scene3d>
          <a:sp3d prstMaterial="matte"/>
        </p:spPr>
      </p:pic>
      <p:sp>
        <p:nvSpPr>
          <p:cNvPr id="5" name="Google Shape;77;p12">
            <a:extLst>
              <a:ext uri="{FF2B5EF4-FFF2-40B4-BE49-F238E27FC236}">
                <a16:creationId xmlns:a16="http://schemas.microsoft.com/office/drawing/2014/main" id="{44573AB2-C16F-F54B-9F47-DAD40231DF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CC5AA683-9AF7-B241-B33E-A71B3724D63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4" name="Explosion: 14 Points 3">
            <a:extLst>
              <a:ext uri="{FF2B5EF4-FFF2-40B4-BE49-F238E27FC236}">
                <a16:creationId xmlns:a16="http://schemas.microsoft.com/office/drawing/2014/main" id="{6FE81425-7E33-4891-8560-0593D50DD7F4}"/>
              </a:ext>
            </a:extLst>
          </p:cNvPr>
          <p:cNvSpPr/>
          <p:nvPr/>
        </p:nvSpPr>
        <p:spPr>
          <a:xfrm>
            <a:off x="857250" y="1544878"/>
            <a:ext cx="7658100" cy="4047609"/>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9BA783-A7FA-4ECD-A5AC-9BBCB6E9B4AE}"/>
              </a:ext>
            </a:extLst>
          </p:cNvPr>
          <p:cNvSpPr txBox="1"/>
          <p:nvPr/>
        </p:nvSpPr>
        <p:spPr>
          <a:xfrm>
            <a:off x="2241549" y="3133767"/>
            <a:ext cx="4660901" cy="1015663"/>
          </a:xfrm>
          <a:prstGeom prst="rect">
            <a:avLst/>
          </a:prstGeom>
          <a:noFill/>
        </p:spPr>
        <p:txBody>
          <a:bodyPr wrap="square" rtlCol="0">
            <a:spAutoFit/>
          </a:bodyPr>
          <a:lstStyle/>
          <a:p>
            <a:pPr algn="ctr"/>
            <a:r>
              <a:rPr lang="en-US" dirty="0"/>
              <a:t>A strong research team includes a Statistician from idea development to the dissemination stage.</a:t>
            </a:r>
          </a:p>
        </p:txBody>
      </p:sp>
    </p:spTree>
    <p:extLst>
      <p:ext uri="{BB962C8B-B14F-4D97-AF65-F5344CB8AC3E}">
        <p14:creationId xmlns:p14="http://schemas.microsoft.com/office/powerpoint/2010/main" val="221050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References</a:t>
            </a:r>
            <a:endParaRPr dirty="0"/>
          </a:p>
        </p:txBody>
      </p:sp>
      <p:sp>
        <p:nvSpPr>
          <p:cNvPr id="72" name="Google Shape;72;p2"/>
          <p:cNvSpPr txBox="1">
            <a:spLocks noGrp="1"/>
          </p:cNvSpPr>
          <p:nvPr>
            <p:ph type="body" idx="1"/>
          </p:nvPr>
        </p:nvSpPr>
        <p:spPr>
          <a:xfrm>
            <a:off x="628544" y="1921051"/>
            <a:ext cx="7886700" cy="1325701"/>
          </a:xfrm>
          <a:prstGeom prst="rect">
            <a:avLst/>
          </a:prstGeom>
          <a:noFill/>
          <a:ln>
            <a:noFill/>
          </a:ln>
        </p:spPr>
        <p:txBody>
          <a:bodyPr spcFirstLastPara="1" wrap="square" lIns="91425" tIns="91425" rIns="91425" bIns="91425" anchor="t" anchorCtr="0">
            <a:noAutofit/>
          </a:bodyPr>
          <a:lstStyle/>
          <a:p>
            <a:r>
              <a:rPr lang="en-US" sz="1600" b="0" dirty="0">
                <a:latin typeface="+mn-lt"/>
              </a:rPr>
              <a:t>Hulley, S.B., Cummings, S.R., Browner, W.S., Grady, D.G. and Newman, T.B., 2001. Conceiving the research question. </a:t>
            </a:r>
            <a:r>
              <a:rPr lang="en-US" sz="1600" b="0" i="1" dirty="0">
                <a:latin typeface="+mn-lt"/>
              </a:rPr>
              <a:t>Designing Clinical Research. 2nd ed. Philadelphia, PA: Lippincott Williams &amp; Wilkins</a:t>
            </a:r>
            <a:r>
              <a:rPr lang="en-US" sz="1600" b="0" dirty="0">
                <a:latin typeface="+mn-lt"/>
              </a:rPr>
              <a:t>, p.335.</a:t>
            </a:r>
            <a:endParaRPr lang="en-US" sz="1600" b="0" dirty="0">
              <a:effectLst/>
              <a:latin typeface="+mn-lt"/>
            </a:endParaRPr>
          </a:p>
          <a:p>
            <a:r>
              <a:rPr lang="en-US" sz="1600" dirty="0">
                <a:latin typeface="+mn-lt"/>
              </a:rPr>
              <a:t>Jones JB. Research fundamentals: statistical considerations in research design: a simple person's approach. Acad Emerg Med. 2000 Feb;7(2):194-9. doi: 10.1111/j.1553-2712.2000.tb00529.x. PMID: 10691082.</a:t>
            </a:r>
          </a:p>
          <a:p>
            <a:r>
              <a:rPr lang="en-US" sz="1600" b="0" dirty="0">
                <a:latin typeface="+mn-lt"/>
              </a:rPr>
              <a:t>Thiese MS, Walker S, Lindsey J. Truths, lies, and statistics. J Thorac Dis. 2017;9(10):4117-4124. doi:10.21037/jtd.2017.09.24</a:t>
            </a:r>
          </a:p>
          <a:p>
            <a:r>
              <a:rPr lang="en-US" sz="1600" dirty="0">
                <a:latin typeface="+mn-lt"/>
              </a:rPr>
              <a:t>Zapf A, Rauch G, Kieser M. Why do you need a biostatistician?. BMC Med Res Methodol. 2020;20(1):23. Published 2020 Feb 5. doi:10.1186/s12874-020-0916-4</a:t>
            </a:r>
          </a:p>
          <a:p>
            <a:endParaRPr lang="en-US" sz="1600" dirty="0">
              <a:latin typeface="+mn-lt"/>
            </a:endParaRPr>
          </a:p>
          <a:p>
            <a:endParaRPr lang="en-US" sz="1600" dirty="0">
              <a:latin typeface="+mn-lt"/>
            </a:endParaRP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66079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3</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955203"/>
          </a:xfrm>
          <a:prstGeom prst="rect">
            <a:avLst/>
          </a:prstGeom>
          <a:noFill/>
        </p:spPr>
        <p:txBody>
          <a:bodyPr wrap="square">
            <a:spAutoFit/>
          </a:bodyPr>
          <a:lstStyle/>
          <a:p>
            <a:pPr>
              <a:defRPr/>
            </a:pPr>
            <a:r>
              <a:rPr lang="en-US" sz="2400" dirty="0">
                <a:solidFill>
                  <a:srgbClr val="00B050"/>
                </a:solidFill>
                <a:latin typeface="Arial" panose="020B0604020202020204" pitchFamily="34" charset="0"/>
                <a:cs typeface="Arial" panose="020B0604020202020204" pitchFamily="34" charset="0"/>
              </a:rPr>
              <a:t>Grace Brannan, PhD</a:t>
            </a:r>
            <a:br>
              <a:rPr lang="en-US" sz="2400" dirty="0">
                <a:solidFill>
                  <a:srgbClr val="00B05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GME QI and Research Consultant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Partners Consulting Member</a:t>
            </a:r>
          </a:p>
          <a:p>
            <a:pPr algn="ctr">
              <a:defRPr/>
            </a:pPr>
            <a:endParaRPr lang="en-US" sz="1200" b="1" dirty="0">
              <a:latin typeface="+mn-lt"/>
            </a:endParaRPr>
          </a:p>
          <a:p>
            <a:pPr marL="285750" indent="-285750">
              <a:spcBef>
                <a:spcPts val="0"/>
              </a:spcBef>
              <a:spcAft>
                <a:spcPts val="0"/>
              </a:spcAft>
              <a:buClr>
                <a:srgbClr val="000000"/>
              </a:buClr>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13+ years in GME Research and QI Leadership and </a:t>
            </a:r>
            <a:r>
              <a:rPr lang="en-US" sz="1600" b="0" dirty="0">
                <a:latin typeface="Arial" panose="020B0604020202020204" pitchFamily="34" charset="0"/>
                <a:cs typeface="Arial" panose="020B0604020202020204" pitchFamily="34" charset="0"/>
              </a:rPr>
              <a:t>3 decades in population-based research.</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solidFill>
                  <a:srgbClr val="000000"/>
                </a:solidFill>
                <a:latin typeface="Arial" panose="020B0604020202020204" pitchFamily="34" charset="0"/>
                <a:ea typeface="Arial"/>
                <a:cs typeface="Arial" panose="020B0604020202020204" pitchFamily="34" charset="0"/>
                <a:sym typeface="Arial"/>
              </a:rPr>
              <a:t>Seasoned in setting QI and Research Strategy.</a:t>
            </a:r>
            <a:br>
              <a:rPr lang="en-US" sz="1600" b="0" dirty="0">
                <a:latin typeface="Arial" panose="020B0604020202020204" pitchFamily="34" charset="0"/>
                <a:cs typeface="Arial" panose="020B0604020202020204" pitchFamily="34" charset="0"/>
              </a:rPr>
            </a:b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ACGME success in QI and scholarly requirements for multiple residencies.</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Experienced in making research doable and feasible.</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Focused on high value care, patient safety, embedding GME scholarly activities in hospital initiatives. </a:t>
            </a:r>
          </a:p>
          <a:p>
            <a:pPr>
              <a:defRPr/>
            </a:pPr>
            <a:endParaRPr lang="en-US" sz="1600"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B82CB3-2B28-4E43-A8C1-6A247D1D8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2" y="2107029"/>
            <a:ext cx="2632507" cy="3063281"/>
          </a:xfrm>
          <a:prstGeom prst="rect">
            <a:avLst/>
          </a:prstGeom>
        </p:spPr>
      </p:pic>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Tree>
    <p:extLst>
      <p:ext uri="{BB962C8B-B14F-4D97-AF65-F5344CB8AC3E}">
        <p14:creationId xmlns:p14="http://schemas.microsoft.com/office/powerpoint/2010/main" val="9476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7D689D8-EB33-814E-AEB2-95BE0FBFAF9F}"/>
              </a:ext>
            </a:extLst>
          </p:cNvPr>
          <p:cNvSpPr>
            <a:spLocks noGrp="1"/>
          </p:cNvSpPr>
          <p:nvPr>
            <p:ph type="title"/>
          </p:nvPr>
        </p:nvSpPr>
        <p:spPr>
          <a:xfrm>
            <a:off x="0" y="2344187"/>
            <a:ext cx="9144000" cy="1325563"/>
          </a:xfrm>
        </p:spPr>
        <p:txBody>
          <a:bodyPr/>
          <a:lstStyle/>
          <a:p>
            <a:pPr algn="ctr"/>
            <a:r>
              <a:rPr lang="en-US" i="1" dirty="0"/>
              <a:t>Thank You!</a:t>
            </a:r>
          </a:p>
        </p:txBody>
      </p:sp>
      <p:sp>
        <p:nvSpPr>
          <p:cNvPr id="3" name="Google Shape;77;p12">
            <a:extLst>
              <a:ext uri="{FF2B5EF4-FFF2-40B4-BE49-F238E27FC236}">
                <a16:creationId xmlns:a16="http://schemas.microsoft.com/office/drawing/2014/main" id="{678A45F9-366D-0944-BAF7-88506D727E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 name="Google Shape;78;p12">
            <a:extLst>
              <a:ext uri="{FF2B5EF4-FFF2-40B4-BE49-F238E27FC236}">
                <a16:creationId xmlns:a16="http://schemas.microsoft.com/office/drawing/2014/main" id="{204A1DA2-F6F1-9742-ADDE-B72262004E14}"/>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265470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a:t>
            </a:r>
            <a:br>
              <a:rPr lang="en-US" altLang="en-US" sz="1400" dirty="0">
                <a:solidFill>
                  <a:prstClr val="black"/>
                </a:solidFill>
                <a:latin typeface="Arial" panose="020B0604020202020204" pitchFamily="34" charset="0"/>
                <a:ea typeface=""/>
                <a:cs typeface="Arial" panose="020B0604020202020204" pitchFamily="34" charset="0"/>
              </a:rPr>
            </a:br>
            <a:r>
              <a:rPr lang="en-US" altLang="en-US" sz="1400" dirty="0">
                <a:solidFill>
                  <a:prstClr val="black"/>
                </a:solidFill>
                <a:latin typeface="Arial" panose="020B0604020202020204" pitchFamily="34" charset="0"/>
                <a:ea typeface=""/>
                <a:cs typeface="Arial" panose="020B0604020202020204" pitchFamily="34" charset="0"/>
              </a:rPr>
              <a:t> </a:t>
            </a:r>
            <a:r>
              <a:rPr lang="en-US" sz="1400" dirty="0">
                <a:latin typeface="+mn-lt"/>
              </a:rPr>
              <a:t> Quality Improvements in GME: 5 years later</a:t>
            </a:r>
          </a:p>
          <a:p>
            <a:pPr algn="ctr">
              <a:defRPr/>
            </a:pPr>
            <a:r>
              <a:rPr lang="en-US" altLang="en-US" sz="1400" b="0" dirty="0">
                <a:solidFill>
                  <a:prstClr val="black"/>
                </a:solidFill>
                <a:latin typeface="+mn-lt"/>
                <a:ea typeface=""/>
                <a:cs typeface="Arial" panose="020B0604020202020204" pitchFamily="34" charset="0"/>
              </a:rPr>
              <a:t>         Thursday, October 22,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lvl="0" algn="ctr">
              <a:defRPr/>
            </a:pPr>
            <a:r>
              <a:rPr lang="en-US" sz="1400" dirty="0">
                <a:latin typeface="+mn-lt"/>
              </a:rPr>
              <a:t>An Interdisciplinary Approach – Breaking Down the Wall</a:t>
            </a:r>
          </a:p>
          <a:p>
            <a:pPr lvl="0" algn="ctr">
              <a:defRPr/>
            </a:pPr>
            <a:r>
              <a:rPr lang="en-US" altLang="en-US" sz="1400" b="0" dirty="0">
                <a:solidFill>
                  <a:prstClr val="black"/>
                </a:solidFill>
                <a:latin typeface="+mn-lt"/>
                <a:ea typeface=""/>
                <a:cs typeface="Arial" panose="020B0604020202020204" pitchFamily="34" charset="0"/>
              </a:rPr>
              <a:t>         Thursday, November 5,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br>
              <a:rPr lang="en-US" altLang="en-US" sz="1400" b="0" dirty="0">
                <a:solidFill>
                  <a:prstClr val="black"/>
                </a:solidFill>
                <a:latin typeface="+mn-lt"/>
                <a:ea typeface=""/>
                <a:cs typeface="Arial" panose="020B0604020202020204" pitchFamily="34" charset="0"/>
              </a:rPr>
            </a:br>
            <a:br>
              <a:rPr lang="en-US" altLang="en-US" sz="1400" b="0" dirty="0">
                <a:solidFill>
                  <a:prstClr val="black"/>
                </a:solidFill>
                <a:latin typeface="+mn-lt"/>
                <a:ea typeface=""/>
                <a:cs typeface="Arial" panose="020B0604020202020204" pitchFamily="34" charset="0"/>
              </a:rPr>
            </a:br>
            <a:r>
              <a:rPr lang="en-US" sz="1400" dirty="0">
                <a:latin typeface="+mn-lt"/>
              </a:rPr>
              <a:t>Meet the Experts – Fall Freebie </a:t>
            </a:r>
            <a:br>
              <a:rPr lang="en-US" sz="1400" dirty="0">
                <a:latin typeface="+mn-lt"/>
              </a:rPr>
            </a:br>
            <a:r>
              <a:rPr lang="en-US" altLang="en-US" sz="1400" b="0" dirty="0">
                <a:solidFill>
                  <a:prstClr val="black"/>
                </a:solidFill>
                <a:latin typeface="+mn-lt"/>
                <a:ea typeface=""/>
                <a:cs typeface="Arial" panose="020B0604020202020204" pitchFamily="34" charset="0"/>
              </a:rPr>
              <a:t>Thursday, November 19,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Working with Struggling Learners</a:t>
            </a:r>
          </a:p>
          <a:p>
            <a:pPr algn="ctr">
              <a:lnSpc>
                <a:spcPct val="80000"/>
              </a:lnSpc>
              <a:defRPr/>
            </a:pPr>
            <a:r>
              <a:rPr lang="en-US" altLang="en-US" sz="1400" b="0" dirty="0">
                <a:solidFill>
                  <a:prstClr val="black"/>
                </a:solidFill>
                <a:latin typeface="+mn-lt"/>
                <a:ea typeface=""/>
                <a:cs typeface="Arial" panose="020B0604020202020204" pitchFamily="34" charset="0"/>
              </a:rPr>
              <a:t>          Thursday, December 3,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31</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6017032"/>
          </a:xfrm>
          <a:prstGeom prst="rect">
            <a:avLst/>
          </a:prstGeom>
          <a:noFill/>
        </p:spPr>
        <p:txBody>
          <a:bodyPr wrap="square" rtlCol="0">
            <a:spAutoFit/>
          </a:bodyPr>
          <a:lstStyle/>
          <a:p>
            <a:pPr algn="ctr"/>
            <a:br>
              <a:rPr lang="en-US" sz="1300" dirty="0">
                <a:solidFill>
                  <a:srgbClr val="0070C0"/>
                </a:solidFill>
                <a:latin typeface="Arial" panose="020B0604020202020204" pitchFamily="34" charset="0"/>
                <a:cs typeface="Arial" panose="020B0604020202020204" pitchFamily="34" charset="0"/>
              </a:rPr>
            </a:br>
            <a:r>
              <a:rPr lang="en-US" sz="1200" dirty="0">
                <a:solidFill>
                  <a:srgbClr val="0070C0"/>
                </a:solidFill>
                <a:latin typeface="+mn-lt"/>
                <a:cs typeface="Arial" panose="020B0604020202020204" pitchFamily="34" charset="0"/>
              </a:rPr>
              <a:t>Working with your Governing Board</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Recognizing &amp; Addressing Precursors of Burnout: The Value of Shame Resiliency Training to Support Resident Well-Being</a:t>
            </a:r>
          </a:p>
          <a:p>
            <a:pPr algn="ctr"/>
            <a:endParaRPr lang="en-US" sz="1200" dirty="0">
              <a:solidFill>
                <a:srgbClr val="0070C0"/>
              </a:solidFill>
              <a:latin typeface="+mn-lt"/>
            </a:endParaRPr>
          </a:p>
          <a:p>
            <a:pPr algn="ctr"/>
            <a:r>
              <a:rPr lang="en-US" sz="1200" dirty="0">
                <a:solidFill>
                  <a:srgbClr val="0070C0"/>
                </a:solidFill>
                <a:latin typeface="+mn-lt"/>
                <a:cs typeface="Arial" panose="020B0604020202020204" pitchFamily="34" charset="0"/>
              </a:rPr>
              <a:t>Working with your IRB</a:t>
            </a:r>
          </a:p>
          <a:p>
            <a:pPr algn="ctr"/>
            <a:endParaRPr lang="en-US" sz="1200" dirty="0">
              <a:solidFill>
                <a:srgbClr val="0070C0"/>
              </a:solidFill>
              <a:latin typeface="+mn-lt"/>
            </a:endParaRPr>
          </a:p>
          <a:p>
            <a:pPr algn="ctr"/>
            <a:r>
              <a:rPr lang="en-US" sz="1200" dirty="0">
                <a:solidFill>
                  <a:srgbClr val="0070C0"/>
                </a:solidFill>
                <a:latin typeface="+mn-lt"/>
              </a:rPr>
              <a:t>Digging for Data II</a:t>
            </a:r>
          </a:p>
          <a:p>
            <a:pPr algn="ctr"/>
            <a:endParaRPr lang="en-US" sz="1200" dirty="0">
              <a:solidFill>
                <a:srgbClr val="0070C0"/>
              </a:solidFill>
              <a:latin typeface="+mn-lt"/>
            </a:endParaRPr>
          </a:p>
          <a:p>
            <a:pPr algn="ctr"/>
            <a:r>
              <a:rPr lang="en-US" sz="1200" dirty="0">
                <a:solidFill>
                  <a:srgbClr val="0070C0"/>
                </a:solidFill>
                <a:latin typeface="+mn-lt"/>
              </a:rPr>
              <a:t>Demystifying Diversity</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rPr>
              <a:t>Faculty Development Planning: Sponsoring Institution Role</a:t>
            </a:r>
          </a:p>
          <a:p>
            <a:pPr algn="ctr"/>
            <a:endParaRPr lang="en-US" sz="1200" dirty="0">
              <a:solidFill>
                <a:srgbClr val="0070C0"/>
              </a:solidFill>
              <a:latin typeface="+mn-lt"/>
            </a:endParaRPr>
          </a:p>
          <a:p>
            <a:pPr algn="ctr"/>
            <a:r>
              <a:rPr lang="en-US" sz="1200" dirty="0">
                <a:solidFill>
                  <a:srgbClr val="0070C0"/>
                </a:solidFill>
                <a:latin typeface="+mn-lt"/>
              </a:rPr>
              <a:t>ADS Annual Update: Best Practices</a:t>
            </a:r>
          </a:p>
          <a:p>
            <a:pPr algn="ctr"/>
            <a:endParaRPr lang="en-US" sz="1200" dirty="0">
              <a:solidFill>
                <a:srgbClr val="0070C0"/>
              </a:solidFill>
              <a:latin typeface="+mn-lt"/>
            </a:endParaRPr>
          </a:p>
          <a:p>
            <a:pPr algn="ctr"/>
            <a:r>
              <a:rPr lang="en-US" sz="1200" dirty="0">
                <a:solidFill>
                  <a:srgbClr val="0070C0"/>
                </a:solidFill>
                <a:latin typeface="+mn-lt"/>
              </a:rPr>
              <a:t>Graduate Medical Education Financing</a:t>
            </a:r>
          </a:p>
          <a:p>
            <a:pPr algn="ctr"/>
            <a:endParaRPr lang="en-US" sz="1200" dirty="0">
              <a:solidFill>
                <a:srgbClr val="0070C0"/>
              </a:solidFill>
              <a:latin typeface="+mn-lt"/>
            </a:endParaRPr>
          </a:p>
          <a:p>
            <a:pPr algn="ctr"/>
            <a:r>
              <a:rPr lang="en-US" sz="1200" dirty="0">
                <a:solidFill>
                  <a:srgbClr val="0070C0"/>
                </a:solidFill>
                <a:latin typeface="+mn-lt"/>
              </a:rPr>
              <a:t>Artificial Intelligence in Medicine:</a:t>
            </a:r>
            <a:br>
              <a:rPr lang="en-US" sz="1200" dirty="0">
                <a:solidFill>
                  <a:srgbClr val="0070C0"/>
                </a:solidFill>
                <a:latin typeface="+mn-lt"/>
              </a:rPr>
            </a:br>
            <a:r>
              <a:rPr lang="en-US" sz="1200" dirty="0">
                <a:solidFill>
                  <a:srgbClr val="0070C0"/>
                </a:solidFill>
                <a:latin typeface="+mn-lt"/>
              </a:rPr>
              <a:t> Its Impact on GME</a:t>
            </a:r>
          </a:p>
          <a:p>
            <a:pPr algn="ctr"/>
            <a:endParaRPr lang="en-US" sz="1200" dirty="0">
              <a:solidFill>
                <a:srgbClr val="0070C0"/>
              </a:solidFill>
              <a:latin typeface="+mn-lt"/>
            </a:endParaRPr>
          </a:p>
          <a:p>
            <a:pPr algn="ctr"/>
            <a:r>
              <a:rPr lang="en-US" sz="1200" dirty="0">
                <a:solidFill>
                  <a:srgbClr val="0070C0"/>
                </a:solidFill>
                <a:latin typeface="+mn-lt"/>
              </a:rPr>
              <a:t>Faculty Development – A More Specific Approach</a:t>
            </a: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custDataLst>
      <p:tags r:id="rId1"/>
    </p:custDataLst>
    <p:extLst>
      <p:ext uri="{BB962C8B-B14F-4D97-AF65-F5344CB8AC3E}">
        <p14:creationId xmlns:p14="http://schemas.microsoft.com/office/powerpoint/2010/main" val="199779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32</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000" b="0" dirty="0"/>
              <a:t>Partners in Medical Education, Inc. provides comprehensive consulting services to the GME community.  </a:t>
            </a:r>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a:t>
            </a:r>
            <a:r>
              <a:rPr lang="en-US" sz="2000" b="0" dirty="0">
                <a:solidFill>
                  <a:srgbClr val="FF0000"/>
                </a:solidFill>
                <a:hlinkClick r:id="rId4"/>
              </a:rPr>
              <a:t>info@PartnersInMedEd.com</a:t>
            </a:r>
            <a:endParaRPr lang="en-US" sz="2000" b="0" dirty="0">
              <a:solidFill>
                <a:srgbClr val="FF0000"/>
              </a:solidFill>
            </a:endParaRP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en-US" sz="2400" b="1" dirty="0"/>
              <a:t>Grace Brannan, PhD</a:t>
            </a:r>
          </a:p>
          <a:p>
            <a:pPr algn="ctr" fontAlgn="auto">
              <a:lnSpc>
                <a:spcPct val="80000"/>
              </a:lnSpc>
              <a:spcAft>
                <a:spcPts val="0"/>
              </a:spcAft>
              <a:buFont typeface="Arial" panose="020B0604020202020204" pitchFamily="34" charset="0"/>
              <a:buNone/>
              <a:defRPr/>
            </a:pPr>
            <a:r>
              <a:rPr lang="en-US" sz="2400" b="0" dirty="0"/>
              <a:t>  </a:t>
            </a:r>
            <a:r>
              <a:rPr lang="en-US" sz="2000" b="0" dirty="0">
                <a:hlinkClick r:id="rId5"/>
              </a:rPr>
              <a:t>gdbconsulting@outlook.com</a:t>
            </a:r>
            <a:endParaRPr lang="en-US" sz="2000" b="0" dirty="0"/>
          </a:p>
          <a:p>
            <a:pPr algn="ctr" fontAlgn="auto">
              <a:lnSpc>
                <a:spcPct val="80000"/>
              </a:lnSpc>
              <a:spcAft>
                <a:spcPts val="0"/>
              </a:spcAft>
              <a:buFont typeface="Arial" panose="020B0604020202020204" pitchFamily="34" charset="0"/>
              <a:buNone/>
              <a:defRPr/>
            </a:pPr>
            <a:endParaRPr lang="en-US" sz="22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26205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63500" marR="0" lvl="0" indent="0" algn="l" rtl="0">
              <a:lnSpc>
                <a:spcPct val="90000"/>
              </a:lnSpc>
              <a:spcBef>
                <a:spcPts val="1000"/>
              </a:spcBef>
              <a:spcAft>
                <a:spcPts val="0"/>
              </a:spcAft>
              <a:buClr>
                <a:schemeClr val="dk1"/>
              </a:buClr>
              <a:buSzPts val="2600"/>
              <a:buNone/>
            </a:pPr>
            <a:r>
              <a:rPr lang="en-US" sz="2400" dirty="0"/>
              <a:t>At the end of the session, participants will learn about:</a:t>
            </a:r>
          </a:p>
          <a:p>
            <a:pPr marL="406400" marR="0" lvl="0" indent="-342900" algn="l" rtl="0">
              <a:lnSpc>
                <a:spcPct val="90000"/>
              </a:lnSpc>
              <a:spcBef>
                <a:spcPts val="1000"/>
              </a:spcBef>
              <a:spcAft>
                <a:spcPts val="0"/>
              </a:spcAft>
              <a:buClr>
                <a:schemeClr val="dk1"/>
              </a:buClr>
              <a:buSzPts val="2600"/>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r>
              <a:rPr lang="en-US" sz="2400" dirty="0"/>
              <a:t>the benefits of working with a Statistician</a:t>
            </a:r>
          </a:p>
          <a:p>
            <a:pPr marL="457200" lvl="0" indent="-393700">
              <a:buClr>
                <a:schemeClr val="dk1"/>
              </a:buClr>
              <a:buSzPts val="2600"/>
              <a:buFont typeface="Arial"/>
              <a:buChar char="•"/>
            </a:pPr>
            <a:r>
              <a:rPr lang="en-US" sz="2400" dirty="0"/>
              <a:t>best practices for researchers like Clinicians, Medical Educators, or Medical Administrators when working with a Statistician</a:t>
            </a:r>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5" name="Google Shape;77;p12">
            <a:extLst>
              <a:ext uri="{FF2B5EF4-FFF2-40B4-BE49-F238E27FC236}">
                <a16:creationId xmlns:a16="http://schemas.microsoft.com/office/drawing/2014/main" id="{2487D1BC-FD4F-9C47-BF54-2D2E25A35A8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6809DB8E-7FB5-5445-B9E0-8C31DB1C2A0A}"/>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8185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Why Does It Include Medical Administrators?</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Medical Administrators, along with faculty, are immersed in tons of data collected for ACGME. </a:t>
            </a:r>
            <a:endParaRPr lang="en-US" sz="2000" dirty="0"/>
          </a:p>
          <a:p>
            <a:endParaRPr lang="en-US" sz="2400" dirty="0"/>
          </a:p>
          <a:p>
            <a:r>
              <a:rPr lang="en-US" sz="2400" dirty="0"/>
              <a:t>Tons of opportunity to work with faculty and residents on medical education scholarly activities.</a:t>
            </a:r>
          </a:p>
          <a:p>
            <a:endParaRPr lang="en-US" sz="2400" dirty="0"/>
          </a:p>
          <a:p>
            <a:r>
              <a:rPr lang="en-US" sz="2400" dirty="0"/>
              <a:t>If you are going to crunch data, perhaps you can get a scholarly outcome, too?</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14754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What is a Statistician or Biostatistician?</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pPr marL="0" indent="0">
              <a:buNone/>
            </a:pPr>
            <a:r>
              <a:rPr lang="en-US" sz="2400" dirty="0"/>
              <a:t>A professional who develops, implements, and uses statistical and mathematical methods to obtain information from medical data.</a:t>
            </a:r>
            <a:endParaRPr lang="en-US" sz="2000" dirty="0"/>
          </a:p>
          <a:p>
            <a:endParaRPr lang="en-US" sz="24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Zapf A, Rauch G, Kieser M. Why do you need a biostatistician?. BMC Med Res Methodol. 2020;20(1):23. Published 2020 Feb 5. doi:10.1186/s12874-020-0916-4</a:t>
            </a:r>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41563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Perspectives from a Clinician</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“Why do I need to talk to a Statistician?”</a:t>
            </a:r>
          </a:p>
          <a:p>
            <a:pPr lvl="1"/>
            <a:endParaRPr lang="en-US" sz="2000" dirty="0"/>
          </a:p>
          <a:p>
            <a:r>
              <a:rPr lang="en-US" sz="2400" dirty="0"/>
              <a:t>“Why do I need to collect data a certain way?”</a:t>
            </a:r>
          </a:p>
          <a:p>
            <a:endParaRPr lang="en-US" sz="2400" dirty="0"/>
          </a:p>
          <a:p>
            <a:r>
              <a:rPr lang="en-US" sz="2400" dirty="0"/>
              <a:t>“I am busy, I just want to complete the IRB forms and submit.”</a:t>
            </a:r>
          </a:p>
          <a:p>
            <a:endParaRPr lang="en-US" sz="2400" b="1" dirty="0"/>
          </a:p>
          <a:p>
            <a:endParaRPr lang="en-US" sz="2400" dirty="0"/>
          </a:p>
          <a:p>
            <a:pPr marL="0" indent="0">
              <a:buNone/>
            </a:pPr>
            <a:endParaRPr lang="en-US" sz="1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54939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Perspectives from a Statistician</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“I am not clear about the objectives of the study.”</a:t>
            </a:r>
          </a:p>
          <a:p>
            <a:endParaRPr lang="en-US" sz="2400" dirty="0"/>
          </a:p>
          <a:p>
            <a:r>
              <a:rPr lang="en-US" sz="2400" dirty="0"/>
              <a:t>“The statistical analysis they want is not correct.”</a:t>
            </a:r>
          </a:p>
          <a:p>
            <a:endParaRPr lang="en-US" sz="2400" dirty="0"/>
          </a:p>
          <a:p>
            <a:r>
              <a:rPr lang="en-US" sz="2400" dirty="0"/>
              <a:t>“This is a messy dataset.”</a:t>
            </a:r>
          </a:p>
          <a:p>
            <a:endParaRPr lang="en-US" sz="2400" dirty="0"/>
          </a:p>
          <a:p>
            <a:r>
              <a:rPr lang="en-US" sz="2400" dirty="0"/>
              <a:t>“All they want are p values!”</a:t>
            </a:r>
          </a:p>
          <a:p>
            <a:endParaRPr lang="en-US" sz="2400" dirty="0"/>
          </a:p>
          <a:p>
            <a:r>
              <a:rPr lang="en-US" sz="2400" dirty="0"/>
              <a:t>“I cannot answer the research question based on the data collected.”</a:t>
            </a:r>
          </a:p>
          <a:p>
            <a:pPr marL="0" indent="0">
              <a:buNone/>
            </a:pPr>
            <a:endParaRPr lang="en-US" sz="1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92347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How A Statistician Can Help</a:t>
            </a:r>
            <a:endParaRPr dirty="0"/>
          </a:p>
        </p:txBody>
      </p:sp>
      <p:sp>
        <p:nvSpPr>
          <p:cNvPr id="72" name="Google Shape;72;p2"/>
          <p:cNvSpPr txBox="1">
            <a:spLocks noGrp="1"/>
          </p:cNvSpPr>
          <p:nvPr>
            <p:ph type="body" idx="1"/>
          </p:nvPr>
        </p:nvSpPr>
        <p:spPr>
          <a:xfrm>
            <a:off x="373021" y="1525857"/>
            <a:ext cx="4084636" cy="1325701"/>
          </a:xfrm>
          <a:prstGeom prst="rect">
            <a:avLst/>
          </a:prstGeom>
          <a:noFill/>
          <a:ln>
            <a:noFill/>
          </a:ln>
        </p:spPr>
        <p:txBody>
          <a:bodyPr spcFirstLastPara="1" wrap="square" lIns="91425" tIns="91425" rIns="91425" bIns="91425" anchor="t" anchorCtr="0">
            <a:noAutofit/>
          </a:bodyPr>
          <a:lstStyle/>
          <a:p>
            <a:pPr marL="0" indent="0">
              <a:buNone/>
            </a:pPr>
            <a:r>
              <a:rPr lang="en-US" sz="2000" dirty="0"/>
              <a:t>1. Create a study design</a:t>
            </a:r>
          </a:p>
          <a:p>
            <a:pPr marL="0" indent="0">
              <a:buNone/>
            </a:pPr>
            <a:r>
              <a:rPr lang="en-US" sz="2000" dirty="0"/>
              <a:t>2. Calculate sample size</a:t>
            </a:r>
          </a:p>
          <a:p>
            <a:pPr marL="0" indent="0">
              <a:buNone/>
            </a:pPr>
            <a:r>
              <a:rPr lang="en-US" sz="2000" dirty="0"/>
              <a:t>3. Help write portions of the proposal </a:t>
            </a:r>
          </a:p>
          <a:p>
            <a:pPr marL="0" indent="0">
              <a:buNone/>
            </a:pPr>
            <a:r>
              <a:rPr lang="en-US" sz="2000" dirty="0"/>
              <a:t>4. Help design data collection forms</a:t>
            </a:r>
          </a:p>
          <a:p>
            <a:pPr marL="0" indent="0">
              <a:buNone/>
            </a:pPr>
            <a:r>
              <a:rPr lang="en-US" sz="2000" dirty="0"/>
              <a:t>5. Recommend data entry systems</a:t>
            </a:r>
          </a:p>
          <a:p>
            <a:pPr marL="0" indent="0">
              <a:buNone/>
            </a:pPr>
            <a:r>
              <a:rPr lang="en-US" sz="2000" dirty="0"/>
              <a:t>7. Provide data quality checks and cleaning</a:t>
            </a:r>
          </a:p>
          <a:p>
            <a:pPr marL="0" indent="0">
              <a:buNone/>
            </a:pPr>
            <a:r>
              <a:rPr lang="en-US" sz="2000" dirty="0"/>
              <a:t>8. Plan data analysis</a:t>
            </a:r>
          </a:p>
          <a:p>
            <a:endParaRPr lang="en-US" sz="2000" dirty="0"/>
          </a:p>
          <a:p>
            <a:endParaRPr lang="en-US" sz="2000" dirty="0"/>
          </a:p>
          <a:p>
            <a:endParaRPr lang="en-US" sz="2000" dirty="0"/>
          </a:p>
          <a:p>
            <a:endParaRPr lang="en-US" sz="20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B87856B2-BF2B-40A3-AA4D-9E340B98301D}"/>
              </a:ext>
            </a:extLst>
          </p:cNvPr>
          <p:cNvSpPr txBox="1"/>
          <p:nvPr/>
        </p:nvSpPr>
        <p:spPr>
          <a:xfrm>
            <a:off x="442033" y="5879499"/>
            <a:ext cx="8397957" cy="461665"/>
          </a:xfrm>
          <a:prstGeom prst="rect">
            <a:avLst/>
          </a:prstGeom>
          <a:noFill/>
        </p:spPr>
        <p:txBody>
          <a:bodyPr wrap="square">
            <a:spAutoFit/>
          </a:bodyPr>
          <a:lstStyle/>
          <a:p>
            <a:r>
              <a:rPr lang="en-US" sz="1200" b="0" dirty="0">
                <a:latin typeface="+mn-lt"/>
              </a:rPr>
              <a:t>Jones JB. Research fundamentals: statistical considerations in research design: a simple person's approach. Acad Emerg Med. 2000 Feb;7(2):194-9. doi: 10.1111/j.1553-2712.2000.tb00529.x. PMID: 10691082.</a:t>
            </a:r>
          </a:p>
        </p:txBody>
      </p:sp>
      <p:sp>
        <p:nvSpPr>
          <p:cNvPr id="8" name="Google Shape;72;p2">
            <a:extLst>
              <a:ext uri="{FF2B5EF4-FFF2-40B4-BE49-F238E27FC236}">
                <a16:creationId xmlns:a16="http://schemas.microsoft.com/office/drawing/2014/main" id="{12260313-ED07-445F-AD20-3CFB2B2F5849}"/>
              </a:ext>
            </a:extLst>
          </p:cNvPr>
          <p:cNvSpPr txBox="1">
            <a:spLocks/>
          </p:cNvSpPr>
          <p:nvPr/>
        </p:nvSpPr>
        <p:spPr>
          <a:xfrm>
            <a:off x="4457657" y="1503154"/>
            <a:ext cx="4313322" cy="1325701"/>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000" b="0" dirty="0"/>
              <a:t>9. Recommend software for data analysis</a:t>
            </a:r>
          </a:p>
          <a:p>
            <a:pPr marL="0" indent="0" fontAlgn="auto">
              <a:spcAft>
                <a:spcPts val="0"/>
              </a:spcAft>
              <a:buNone/>
            </a:pPr>
            <a:r>
              <a:rPr lang="en-US" sz="2000" b="0" dirty="0"/>
              <a:t>10. Implement data analysis</a:t>
            </a:r>
          </a:p>
          <a:p>
            <a:pPr marL="0" indent="0" fontAlgn="auto">
              <a:spcAft>
                <a:spcPts val="0"/>
              </a:spcAft>
              <a:buNone/>
            </a:pPr>
            <a:r>
              <a:rPr lang="en-US" sz="2000" b="0" dirty="0"/>
              <a:t>11. Summarize results</a:t>
            </a:r>
          </a:p>
          <a:p>
            <a:pPr marL="0" indent="0" fontAlgn="auto">
              <a:spcAft>
                <a:spcPts val="0"/>
              </a:spcAft>
              <a:buNone/>
            </a:pPr>
            <a:r>
              <a:rPr lang="en-US" sz="2000" b="0" dirty="0"/>
              <a:t>12. Prepare visuals</a:t>
            </a:r>
          </a:p>
          <a:p>
            <a:pPr marL="0" indent="0" fontAlgn="auto">
              <a:spcAft>
                <a:spcPts val="0"/>
              </a:spcAft>
              <a:buNone/>
            </a:pPr>
            <a:r>
              <a:rPr lang="en-US" sz="2000" b="0" dirty="0"/>
              <a:t>13. Writing/editing of manuscript</a:t>
            </a:r>
          </a:p>
          <a:p>
            <a:pPr marL="0" indent="0" fontAlgn="auto">
              <a:spcAft>
                <a:spcPts val="0"/>
              </a:spcAft>
              <a:buNone/>
            </a:pPr>
            <a:r>
              <a:rPr lang="en-US" sz="2000" b="0" dirty="0"/>
              <a:t>14. Review a dry run of oral presentations and slides</a:t>
            </a:r>
          </a:p>
          <a:p>
            <a:pPr marL="0" indent="0" fontAlgn="auto">
              <a:spcAft>
                <a:spcPts val="0"/>
              </a:spcAft>
              <a:buNone/>
            </a:pPr>
            <a:r>
              <a:rPr lang="en-US" sz="2000" b="0" dirty="0"/>
              <a:t>15. Help respond to reviews of a submitted manuscript</a:t>
            </a:r>
          </a:p>
          <a:p>
            <a:pPr marL="0" indent="0" fontAlgn="auto">
              <a:spcAft>
                <a:spcPts val="0"/>
              </a:spcAft>
              <a:buNone/>
            </a:pPr>
            <a:endParaRPr lang="en-US" sz="2000" b="0" dirty="0"/>
          </a:p>
          <a:p>
            <a:pPr marL="0" indent="0" fontAlgn="auto">
              <a:spcAft>
                <a:spcPts val="0"/>
              </a:spcAft>
              <a:buNone/>
            </a:pPr>
            <a:endParaRPr lang="en-US" sz="2000" b="0" dirty="0"/>
          </a:p>
          <a:p>
            <a:pPr marL="0" indent="0" fontAlgn="auto">
              <a:spcAft>
                <a:spcPts val="0"/>
              </a:spcAft>
              <a:buNone/>
            </a:pPr>
            <a:endParaRPr lang="en-US" sz="2000" b="0" dirty="0"/>
          </a:p>
        </p:txBody>
      </p:sp>
    </p:spTree>
    <p:extLst>
      <p:ext uri="{BB962C8B-B14F-4D97-AF65-F5344CB8AC3E}">
        <p14:creationId xmlns:p14="http://schemas.microsoft.com/office/powerpoint/2010/main" val="16788353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1_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23807</TotalTime>
  <Words>2309</Words>
  <Application>Microsoft Macintosh PowerPoint</Application>
  <PresentationFormat>On-screen Show (4:3)</PresentationFormat>
  <Paragraphs>542</Paragraphs>
  <Slides>32</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Comic Sans MS</vt:lpstr>
      <vt:lpstr>Wingdings</vt:lpstr>
      <vt:lpstr>PME-2016</vt:lpstr>
      <vt:lpstr>1_PME-2016</vt:lpstr>
      <vt:lpstr>Partners Webinar Alert</vt:lpstr>
      <vt:lpstr>Working With A Statistician</vt:lpstr>
      <vt:lpstr>Introducing Your Presenter…</vt:lpstr>
      <vt:lpstr>Learning Objectives</vt:lpstr>
      <vt:lpstr>Why Does It Include Medical Administrators?</vt:lpstr>
      <vt:lpstr>What is a Statistician or Biostatistician?</vt:lpstr>
      <vt:lpstr>Perspectives from a Clinician</vt:lpstr>
      <vt:lpstr>Perspectives from a Statistician</vt:lpstr>
      <vt:lpstr>How A Statistician Can Help</vt:lpstr>
      <vt:lpstr>How A Statistician can Help</vt:lpstr>
      <vt:lpstr>Part 1-What is the Research About</vt:lpstr>
      <vt:lpstr>Part 2- Methods</vt:lpstr>
      <vt:lpstr>Part 2- Methods</vt:lpstr>
      <vt:lpstr>Example of a Data Entry File</vt:lpstr>
      <vt:lpstr>Part 3- Data Analysis and Interpretation and Dissemination</vt:lpstr>
      <vt:lpstr>Simplified Checklist for Hypothesis Testing Studies</vt:lpstr>
      <vt:lpstr>Keeping the End in Mind</vt:lpstr>
      <vt:lpstr>Misconduct in Research</vt:lpstr>
      <vt:lpstr>Best Practices for Working with Statisticians</vt:lpstr>
      <vt:lpstr>Involve a Statistician from Step 1</vt:lpstr>
      <vt:lpstr> </vt:lpstr>
      <vt:lpstr>Cultivate a Positive Investigator-Statistician Relationship</vt:lpstr>
      <vt:lpstr>Be Ready with Background Information </vt:lpstr>
      <vt:lpstr>Know What to Expect </vt:lpstr>
      <vt:lpstr>Ask a Lot of Questions </vt:lpstr>
      <vt:lpstr>Implications of Inadequate Statistician Input</vt:lpstr>
      <vt:lpstr>Best Practices</vt:lpstr>
      <vt:lpstr>Key Take-Away</vt:lpstr>
      <vt:lpstr>References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Douglas Knox</cp:lastModifiedBy>
  <cp:revision>1121</cp:revision>
  <dcterms:created xsi:type="dcterms:W3CDTF">2016-03-20T11:36:31Z</dcterms:created>
  <dcterms:modified xsi:type="dcterms:W3CDTF">2020-10-07T15:59:08Z</dcterms:modified>
</cp:coreProperties>
</file>