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9"/>
  </p:notesMasterIdLst>
  <p:handoutMasterIdLst>
    <p:handoutMasterId r:id="rId30"/>
  </p:handoutMasterIdLst>
  <p:sldIdLst>
    <p:sldId id="375" r:id="rId2"/>
    <p:sldId id="256" r:id="rId3"/>
    <p:sldId id="400" r:id="rId4"/>
    <p:sldId id="257" r:id="rId5"/>
    <p:sldId id="259" r:id="rId6"/>
    <p:sldId id="401" r:id="rId7"/>
    <p:sldId id="402" r:id="rId8"/>
    <p:sldId id="260" r:id="rId9"/>
    <p:sldId id="403" r:id="rId10"/>
    <p:sldId id="298" r:id="rId11"/>
    <p:sldId id="277" r:id="rId12"/>
    <p:sldId id="283" r:id="rId13"/>
    <p:sldId id="279" r:id="rId14"/>
    <p:sldId id="304" r:id="rId15"/>
    <p:sldId id="300" r:id="rId16"/>
    <p:sldId id="288" r:id="rId17"/>
    <p:sldId id="404" r:id="rId18"/>
    <p:sldId id="305" r:id="rId19"/>
    <p:sldId id="302" r:id="rId20"/>
    <p:sldId id="282" r:id="rId21"/>
    <p:sldId id="292" r:id="rId22"/>
    <p:sldId id="377" r:id="rId23"/>
    <p:sldId id="378" r:id="rId24"/>
    <p:sldId id="274" r:id="rId25"/>
    <p:sldId id="284" r:id="rId26"/>
    <p:sldId id="399" r:id="rId27"/>
    <p:sldId id="397" r:id="rId28"/>
  </p:sldIdLst>
  <p:sldSz cx="9144000" cy="6858000" type="screen4x3"/>
  <p:notesSz cx="7102475" cy="9388475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7F30E"/>
    <a:srgbClr val="2EE71C"/>
    <a:srgbClr val="29DB80"/>
    <a:srgbClr val="37C6C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83266" autoAdjust="0"/>
  </p:normalViewPr>
  <p:slideViewPr>
    <p:cSldViewPr snapToGrid="0" snapToObjects="1">
      <p:cViewPr>
        <p:scale>
          <a:sx n="96" d="100"/>
          <a:sy n="96" d="100"/>
        </p:scale>
        <p:origin x="2656" y="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10624-F66C-4008-9C88-9582083BB3E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43B8B20-D026-4DC4-BDD7-9506646CE348}">
      <dgm:prSet phldrT="[Text]" custT="1"/>
      <dgm:spPr/>
      <dgm:t>
        <a:bodyPr/>
        <a:lstStyle/>
        <a:p>
          <a:r>
            <a:rPr lang="en-US" sz="2400" dirty="0"/>
            <a:t>Guidelines &amp; Policy</a:t>
          </a:r>
        </a:p>
      </dgm:t>
    </dgm:pt>
    <dgm:pt modelId="{D30D04FB-5363-4C6E-BDC4-E04C8A113202}" type="parTrans" cxnId="{D093E893-14AD-4827-B49C-909F3C0D1E00}">
      <dgm:prSet/>
      <dgm:spPr/>
      <dgm:t>
        <a:bodyPr/>
        <a:lstStyle/>
        <a:p>
          <a:endParaRPr lang="en-US"/>
        </a:p>
      </dgm:t>
    </dgm:pt>
    <dgm:pt modelId="{51844C13-444E-4F12-8468-7C5A57F70D2F}" type="sibTrans" cxnId="{D093E893-14AD-4827-B49C-909F3C0D1E00}">
      <dgm:prSet/>
      <dgm:spPr/>
      <dgm:t>
        <a:bodyPr/>
        <a:lstStyle/>
        <a:p>
          <a:endParaRPr lang="en-US"/>
        </a:p>
      </dgm:t>
    </dgm:pt>
    <dgm:pt modelId="{9CB8CE47-8623-4C55-83A3-F85345B70411}">
      <dgm:prSet phldrT="[Text]" custT="1"/>
      <dgm:spPr/>
      <dgm:t>
        <a:bodyPr/>
        <a:lstStyle/>
        <a:p>
          <a:r>
            <a:rPr lang="en-US" sz="2400" dirty="0"/>
            <a:t>Early vs Late Identifiers</a:t>
          </a:r>
        </a:p>
      </dgm:t>
    </dgm:pt>
    <dgm:pt modelId="{A7ED2715-2683-4085-9F73-256A914660FA}" type="parTrans" cxnId="{7724F44E-6F06-415D-ACD9-53771500CABC}">
      <dgm:prSet/>
      <dgm:spPr/>
      <dgm:t>
        <a:bodyPr/>
        <a:lstStyle/>
        <a:p>
          <a:endParaRPr lang="en-US"/>
        </a:p>
      </dgm:t>
    </dgm:pt>
    <dgm:pt modelId="{2F4580A9-3DB1-4EAE-83A2-380E97845018}" type="sibTrans" cxnId="{7724F44E-6F06-415D-ACD9-53771500CABC}">
      <dgm:prSet/>
      <dgm:spPr/>
      <dgm:t>
        <a:bodyPr/>
        <a:lstStyle/>
        <a:p>
          <a:endParaRPr lang="en-US"/>
        </a:p>
      </dgm:t>
    </dgm:pt>
    <dgm:pt modelId="{EB80E89F-ED97-41E5-80E4-2573B0DB6D9A}">
      <dgm:prSet phldrT="[Text]" custT="1"/>
      <dgm:spPr/>
      <dgm:t>
        <a:bodyPr/>
        <a:lstStyle/>
        <a:p>
          <a:r>
            <a:rPr lang="en-US" sz="2400" dirty="0"/>
            <a:t>Faculty Development</a:t>
          </a:r>
        </a:p>
      </dgm:t>
    </dgm:pt>
    <dgm:pt modelId="{8AFE6B87-1DFE-418E-8EB8-704E9B053EB1}" type="parTrans" cxnId="{0085E515-A3E3-4D19-B2D5-8BB53F93C767}">
      <dgm:prSet/>
      <dgm:spPr/>
      <dgm:t>
        <a:bodyPr/>
        <a:lstStyle/>
        <a:p>
          <a:endParaRPr lang="en-US"/>
        </a:p>
      </dgm:t>
    </dgm:pt>
    <dgm:pt modelId="{B681D0DA-BE5E-461B-8F37-A6581516633A}" type="sibTrans" cxnId="{0085E515-A3E3-4D19-B2D5-8BB53F93C767}">
      <dgm:prSet/>
      <dgm:spPr/>
      <dgm:t>
        <a:bodyPr/>
        <a:lstStyle/>
        <a:p>
          <a:endParaRPr lang="en-US"/>
        </a:p>
      </dgm:t>
    </dgm:pt>
    <dgm:pt modelId="{65536637-60B0-49A6-B062-930A0C99F38E}">
      <dgm:prSet phldrT="[Text]" custT="1"/>
      <dgm:spPr/>
      <dgm:t>
        <a:bodyPr/>
        <a:lstStyle/>
        <a:p>
          <a:r>
            <a:rPr lang="en-US" sz="2400" dirty="0"/>
            <a:t>Barriers</a:t>
          </a:r>
        </a:p>
      </dgm:t>
    </dgm:pt>
    <dgm:pt modelId="{E7420463-CC43-4298-B28C-C461252EAC37}" type="parTrans" cxnId="{12A849D0-6216-4E10-B423-C0776FEB2A1A}">
      <dgm:prSet/>
      <dgm:spPr/>
      <dgm:t>
        <a:bodyPr/>
        <a:lstStyle/>
        <a:p>
          <a:endParaRPr lang="en-US"/>
        </a:p>
      </dgm:t>
    </dgm:pt>
    <dgm:pt modelId="{3460F0DF-9A26-4C74-BC38-1F12E9E3B3C7}" type="sibTrans" cxnId="{12A849D0-6216-4E10-B423-C0776FEB2A1A}">
      <dgm:prSet/>
      <dgm:spPr/>
      <dgm:t>
        <a:bodyPr/>
        <a:lstStyle/>
        <a:p>
          <a:endParaRPr lang="en-US"/>
        </a:p>
      </dgm:t>
    </dgm:pt>
    <dgm:pt modelId="{F85904B2-4827-4AAE-B474-0CF05C9D035D}" type="pres">
      <dgm:prSet presAssocID="{19F10624-F66C-4008-9C88-9582083BB3E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B02ABC-BEB6-44AE-82CD-26F620B3D7BF}" type="pres">
      <dgm:prSet presAssocID="{D43B8B20-D026-4DC4-BDD7-9506646CE348}" presName="Accent1" presStyleCnt="0"/>
      <dgm:spPr/>
    </dgm:pt>
    <dgm:pt modelId="{9E621DE5-29D9-42A2-A4DE-4335063B55B0}" type="pres">
      <dgm:prSet presAssocID="{D43B8B20-D026-4DC4-BDD7-9506646CE348}" presName="Accent" presStyleLbl="node1" presStyleIdx="0" presStyleCnt="4"/>
      <dgm:spPr/>
    </dgm:pt>
    <dgm:pt modelId="{634507E6-0758-4B70-9407-DD7C0CFB231A}" type="pres">
      <dgm:prSet presAssocID="{D43B8B20-D026-4DC4-BDD7-9506646CE348}" presName="Parent1" presStyleLbl="revTx" presStyleIdx="0" presStyleCnt="4" custScaleX="149930">
        <dgm:presLayoutVars>
          <dgm:chMax val="1"/>
          <dgm:chPref val="1"/>
          <dgm:bulletEnabled val="1"/>
        </dgm:presLayoutVars>
      </dgm:prSet>
      <dgm:spPr/>
    </dgm:pt>
    <dgm:pt modelId="{3A73A48C-143D-4A8D-AB62-D5E2037086D1}" type="pres">
      <dgm:prSet presAssocID="{9CB8CE47-8623-4C55-83A3-F85345B70411}" presName="Accent2" presStyleCnt="0"/>
      <dgm:spPr/>
    </dgm:pt>
    <dgm:pt modelId="{0E4023DB-02CB-4D3F-AF3A-B0AB916ACF28}" type="pres">
      <dgm:prSet presAssocID="{9CB8CE47-8623-4C55-83A3-F85345B70411}" presName="Accent" presStyleLbl="node1" presStyleIdx="1" presStyleCnt="4"/>
      <dgm:spPr/>
    </dgm:pt>
    <dgm:pt modelId="{DC436764-7726-4EC2-8C87-90D266254A93}" type="pres">
      <dgm:prSet presAssocID="{9CB8CE47-8623-4C55-83A3-F85345B70411}" presName="Parent2" presStyleLbl="revTx" presStyleIdx="1" presStyleCnt="4" custScaleX="154420">
        <dgm:presLayoutVars>
          <dgm:chMax val="1"/>
          <dgm:chPref val="1"/>
          <dgm:bulletEnabled val="1"/>
        </dgm:presLayoutVars>
      </dgm:prSet>
      <dgm:spPr/>
    </dgm:pt>
    <dgm:pt modelId="{B8C91C4A-35B3-4953-9499-DD35D147AC2A}" type="pres">
      <dgm:prSet presAssocID="{EB80E89F-ED97-41E5-80E4-2573B0DB6D9A}" presName="Accent3" presStyleCnt="0"/>
      <dgm:spPr/>
    </dgm:pt>
    <dgm:pt modelId="{44171EBD-ADAD-4B73-AFD0-17BFEA5763FF}" type="pres">
      <dgm:prSet presAssocID="{EB80E89F-ED97-41E5-80E4-2573B0DB6D9A}" presName="Accent" presStyleLbl="node1" presStyleIdx="2" presStyleCnt="4"/>
      <dgm:spPr/>
    </dgm:pt>
    <dgm:pt modelId="{5AC61764-C7FD-4EEC-A149-6B5C25C01883}" type="pres">
      <dgm:prSet presAssocID="{EB80E89F-ED97-41E5-80E4-2573B0DB6D9A}" presName="Parent3" presStyleLbl="revTx" presStyleIdx="2" presStyleCnt="4" custScaleX="168001">
        <dgm:presLayoutVars>
          <dgm:chMax val="1"/>
          <dgm:chPref val="1"/>
          <dgm:bulletEnabled val="1"/>
        </dgm:presLayoutVars>
      </dgm:prSet>
      <dgm:spPr/>
    </dgm:pt>
    <dgm:pt modelId="{534EA07D-C0D3-47E0-8618-6AFCAAEED746}" type="pres">
      <dgm:prSet presAssocID="{65536637-60B0-49A6-B062-930A0C99F38E}" presName="Accent4" presStyleCnt="0"/>
      <dgm:spPr/>
    </dgm:pt>
    <dgm:pt modelId="{387733D5-4ABE-4844-AF9E-AB4BD9132C6E}" type="pres">
      <dgm:prSet presAssocID="{65536637-60B0-49A6-B062-930A0C99F38E}" presName="Accent" presStyleLbl="node1" presStyleIdx="3" presStyleCnt="4"/>
      <dgm:spPr/>
    </dgm:pt>
    <dgm:pt modelId="{B4E0A9A9-5341-49EB-8639-61679B0703C4}" type="pres">
      <dgm:prSet presAssocID="{65536637-60B0-49A6-B062-930A0C99F38E}" presName="Parent4" presStyleLbl="revTx" presStyleIdx="3" presStyleCnt="4" custLinFactNeighborX="20820" custLinFactNeighborY="-3391">
        <dgm:presLayoutVars>
          <dgm:chMax val="1"/>
          <dgm:chPref val="1"/>
          <dgm:bulletEnabled val="1"/>
        </dgm:presLayoutVars>
      </dgm:prSet>
      <dgm:spPr/>
    </dgm:pt>
  </dgm:ptLst>
  <dgm:cxnLst>
    <dgm:cxn modelId="{A99C2708-6FA9-4C99-9954-6CC202AE43EC}" type="presOf" srcId="{19F10624-F66C-4008-9C88-9582083BB3EE}" destId="{F85904B2-4827-4AAE-B474-0CF05C9D035D}" srcOrd="0" destOrd="0" presId="urn:microsoft.com/office/officeart/2009/layout/CircleArrowProcess"/>
    <dgm:cxn modelId="{0085E515-A3E3-4D19-B2D5-8BB53F93C767}" srcId="{19F10624-F66C-4008-9C88-9582083BB3EE}" destId="{EB80E89F-ED97-41E5-80E4-2573B0DB6D9A}" srcOrd="2" destOrd="0" parTransId="{8AFE6B87-1DFE-418E-8EB8-704E9B053EB1}" sibTransId="{B681D0DA-BE5E-461B-8F37-A6581516633A}"/>
    <dgm:cxn modelId="{36C95823-B92F-4ECE-87A1-08EF64077996}" type="presOf" srcId="{9CB8CE47-8623-4C55-83A3-F85345B70411}" destId="{DC436764-7726-4EC2-8C87-90D266254A93}" srcOrd="0" destOrd="0" presId="urn:microsoft.com/office/officeart/2009/layout/CircleArrowProcess"/>
    <dgm:cxn modelId="{7724F44E-6F06-415D-ACD9-53771500CABC}" srcId="{19F10624-F66C-4008-9C88-9582083BB3EE}" destId="{9CB8CE47-8623-4C55-83A3-F85345B70411}" srcOrd="1" destOrd="0" parTransId="{A7ED2715-2683-4085-9F73-256A914660FA}" sibTransId="{2F4580A9-3DB1-4EAE-83A2-380E97845018}"/>
    <dgm:cxn modelId="{8C605858-39B1-4544-ABBC-C941671076D1}" type="presOf" srcId="{D43B8B20-D026-4DC4-BDD7-9506646CE348}" destId="{634507E6-0758-4B70-9407-DD7C0CFB231A}" srcOrd="0" destOrd="0" presId="urn:microsoft.com/office/officeart/2009/layout/CircleArrowProcess"/>
    <dgm:cxn modelId="{C1F1C462-D17C-4012-B4F8-A5F3D1471A63}" type="presOf" srcId="{65536637-60B0-49A6-B062-930A0C99F38E}" destId="{B4E0A9A9-5341-49EB-8639-61679B0703C4}" srcOrd="0" destOrd="0" presId="urn:microsoft.com/office/officeart/2009/layout/CircleArrowProcess"/>
    <dgm:cxn modelId="{D093E893-14AD-4827-B49C-909F3C0D1E00}" srcId="{19F10624-F66C-4008-9C88-9582083BB3EE}" destId="{D43B8B20-D026-4DC4-BDD7-9506646CE348}" srcOrd="0" destOrd="0" parTransId="{D30D04FB-5363-4C6E-BDC4-E04C8A113202}" sibTransId="{51844C13-444E-4F12-8468-7C5A57F70D2F}"/>
    <dgm:cxn modelId="{12A849D0-6216-4E10-B423-C0776FEB2A1A}" srcId="{19F10624-F66C-4008-9C88-9582083BB3EE}" destId="{65536637-60B0-49A6-B062-930A0C99F38E}" srcOrd="3" destOrd="0" parTransId="{E7420463-CC43-4298-B28C-C461252EAC37}" sibTransId="{3460F0DF-9A26-4C74-BC38-1F12E9E3B3C7}"/>
    <dgm:cxn modelId="{6BAE51D7-7F1D-46B2-8C95-EE7D73B10115}" type="presOf" srcId="{EB80E89F-ED97-41E5-80E4-2573B0DB6D9A}" destId="{5AC61764-C7FD-4EEC-A149-6B5C25C01883}" srcOrd="0" destOrd="0" presId="urn:microsoft.com/office/officeart/2009/layout/CircleArrowProcess"/>
    <dgm:cxn modelId="{3005BE24-48CF-48B1-A8CE-9AC567B53FF6}" type="presParOf" srcId="{F85904B2-4827-4AAE-B474-0CF05C9D035D}" destId="{62B02ABC-BEB6-44AE-82CD-26F620B3D7BF}" srcOrd="0" destOrd="0" presId="urn:microsoft.com/office/officeart/2009/layout/CircleArrowProcess"/>
    <dgm:cxn modelId="{AAB87C0C-E232-4D60-8FAE-1202C76E616C}" type="presParOf" srcId="{62B02ABC-BEB6-44AE-82CD-26F620B3D7BF}" destId="{9E621DE5-29D9-42A2-A4DE-4335063B55B0}" srcOrd="0" destOrd="0" presId="urn:microsoft.com/office/officeart/2009/layout/CircleArrowProcess"/>
    <dgm:cxn modelId="{E6552352-ED16-4525-ABB6-119FE799E41F}" type="presParOf" srcId="{F85904B2-4827-4AAE-B474-0CF05C9D035D}" destId="{634507E6-0758-4B70-9407-DD7C0CFB231A}" srcOrd="1" destOrd="0" presId="urn:microsoft.com/office/officeart/2009/layout/CircleArrowProcess"/>
    <dgm:cxn modelId="{5E2EF067-EFC8-45DE-AA70-1BF1B9B3E5C8}" type="presParOf" srcId="{F85904B2-4827-4AAE-B474-0CF05C9D035D}" destId="{3A73A48C-143D-4A8D-AB62-D5E2037086D1}" srcOrd="2" destOrd="0" presId="urn:microsoft.com/office/officeart/2009/layout/CircleArrowProcess"/>
    <dgm:cxn modelId="{1E401C71-53FA-43FD-B677-F1E972EE60FC}" type="presParOf" srcId="{3A73A48C-143D-4A8D-AB62-D5E2037086D1}" destId="{0E4023DB-02CB-4D3F-AF3A-B0AB916ACF28}" srcOrd="0" destOrd="0" presId="urn:microsoft.com/office/officeart/2009/layout/CircleArrowProcess"/>
    <dgm:cxn modelId="{7827CA67-A2FC-47C0-9095-3C409E051F9B}" type="presParOf" srcId="{F85904B2-4827-4AAE-B474-0CF05C9D035D}" destId="{DC436764-7726-4EC2-8C87-90D266254A93}" srcOrd="3" destOrd="0" presId="urn:microsoft.com/office/officeart/2009/layout/CircleArrowProcess"/>
    <dgm:cxn modelId="{1C77607B-2DCF-4880-85E2-C4E4B8CFB73A}" type="presParOf" srcId="{F85904B2-4827-4AAE-B474-0CF05C9D035D}" destId="{B8C91C4A-35B3-4953-9499-DD35D147AC2A}" srcOrd="4" destOrd="0" presId="urn:microsoft.com/office/officeart/2009/layout/CircleArrowProcess"/>
    <dgm:cxn modelId="{45936C1D-A98D-4BBF-9889-B6E83AD7722C}" type="presParOf" srcId="{B8C91C4A-35B3-4953-9499-DD35D147AC2A}" destId="{44171EBD-ADAD-4B73-AFD0-17BFEA5763FF}" srcOrd="0" destOrd="0" presId="urn:microsoft.com/office/officeart/2009/layout/CircleArrowProcess"/>
    <dgm:cxn modelId="{AA524BE1-4FDB-494F-BC60-5641C617813B}" type="presParOf" srcId="{F85904B2-4827-4AAE-B474-0CF05C9D035D}" destId="{5AC61764-C7FD-4EEC-A149-6B5C25C01883}" srcOrd="5" destOrd="0" presId="urn:microsoft.com/office/officeart/2009/layout/CircleArrowProcess"/>
    <dgm:cxn modelId="{D3AA74E0-8B7D-4109-A98F-F4F35C088E8D}" type="presParOf" srcId="{F85904B2-4827-4AAE-B474-0CF05C9D035D}" destId="{534EA07D-C0D3-47E0-8618-6AFCAAEED746}" srcOrd="6" destOrd="0" presId="urn:microsoft.com/office/officeart/2009/layout/CircleArrowProcess"/>
    <dgm:cxn modelId="{DBEB29AC-1C27-4CB0-BA77-1644F84FD167}" type="presParOf" srcId="{534EA07D-C0D3-47E0-8618-6AFCAAEED746}" destId="{387733D5-4ABE-4844-AF9E-AB4BD9132C6E}" srcOrd="0" destOrd="0" presId="urn:microsoft.com/office/officeart/2009/layout/CircleArrowProcess"/>
    <dgm:cxn modelId="{C0779834-8C2E-4970-BC06-B737F77AF3C8}" type="presParOf" srcId="{F85904B2-4827-4AAE-B474-0CF05C9D035D}" destId="{B4E0A9A9-5341-49EB-8639-61679B0703C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2BE2E-2762-4C90-8BE9-69BE6AC2287B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31BD987F-D88A-4FBC-9A69-6527C2E8B5E4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100" dirty="0">
            <a:solidFill>
              <a:schemeClr val="bg1"/>
            </a:solidFill>
          </a:endParaRPr>
        </a:p>
        <a:p>
          <a:endParaRPr lang="en-US" sz="1100" dirty="0">
            <a:solidFill>
              <a:schemeClr val="bg1"/>
            </a:solidFill>
          </a:endParaRPr>
        </a:p>
        <a:p>
          <a:r>
            <a:rPr lang="en-US" sz="1600" dirty="0">
              <a:solidFill>
                <a:schemeClr val="bg1"/>
              </a:solidFill>
            </a:rPr>
            <a:t>Create</a:t>
          </a:r>
          <a:endParaRPr lang="en-US" sz="2000" dirty="0">
            <a:solidFill>
              <a:schemeClr val="bg1"/>
            </a:solidFill>
          </a:endParaRPr>
        </a:p>
      </dgm:t>
    </dgm:pt>
    <dgm:pt modelId="{35E7CDB3-DBBE-4DCE-9D57-6022C3036FB9}" type="parTrans" cxnId="{88AED52E-CFED-403E-8D1E-0F70C1AA9869}">
      <dgm:prSet/>
      <dgm:spPr/>
      <dgm:t>
        <a:bodyPr/>
        <a:lstStyle/>
        <a:p>
          <a:endParaRPr lang="en-US"/>
        </a:p>
      </dgm:t>
    </dgm:pt>
    <dgm:pt modelId="{641E0DFF-448F-43F1-A94B-4BA6512EE677}" type="sibTrans" cxnId="{88AED52E-CFED-403E-8D1E-0F70C1AA9869}">
      <dgm:prSet/>
      <dgm:spPr/>
      <dgm:t>
        <a:bodyPr/>
        <a:lstStyle/>
        <a:p>
          <a:endParaRPr lang="en-US"/>
        </a:p>
      </dgm:t>
    </dgm:pt>
    <dgm:pt modelId="{DACE7698-938B-44EB-B96D-42535B0F009C}">
      <dgm:prSet phldrT="[Text]"/>
      <dgm:spPr>
        <a:solidFill>
          <a:srgbClr val="A7F30E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Evaluate</a:t>
          </a:r>
        </a:p>
      </dgm:t>
    </dgm:pt>
    <dgm:pt modelId="{0FDEA621-B272-4929-9849-D9FDF33EB349}" type="parTrans" cxnId="{ED9561CA-2994-4264-AEC5-B96F6459EE8F}">
      <dgm:prSet/>
      <dgm:spPr/>
      <dgm:t>
        <a:bodyPr/>
        <a:lstStyle/>
        <a:p>
          <a:endParaRPr lang="en-US"/>
        </a:p>
      </dgm:t>
    </dgm:pt>
    <dgm:pt modelId="{9BC5CFE1-D234-432D-8633-04F64AB929C8}" type="sibTrans" cxnId="{ED9561CA-2994-4264-AEC5-B96F6459EE8F}">
      <dgm:prSet/>
      <dgm:spPr/>
      <dgm:t>
        <a:bodyPr/>
        <a:lstStyle/>
        <a:p>
          <a:endParaRPr lang="en-US"/>
        </a:p>
      </dgm:t>
    </dgm:pt>
    <dgm:pt modelId="{E10AD892-8BC0-44AF-B78C-5CC6B0A885A6}">
      <dgm:prSet phldrT="[Text]"/>
      <dgm:spPr>
        <a:solidFill>
          <a:srgbClr val="2EE71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Analyze</a:t>
          </a:r>
        </a:p>
      </dgm:t>
    </dgm:pt>
    <dgm:pt modelId="{E203053A-D8D2-41C8-B39D-703C7A1FE4AF}" type="parTrans" cxnId="{6DD865FE-6F5A-46AC-9F18-AFC467D4EB8A}">
      <dgm:prSet/>
      <dgm:spPr/>
      <dgm:t>
        <a:bodyPr/>
        <a:lstStyle/>
        <a:p>
          <a:endParaRPr lang="en-US"/>
        </a:p>
      </dgm:t>
    </dgm:pt>
    <dgm:pt modelId="{7C144766-9E2B-4F1C-A735-2A686783A3DB}" type="sibTrans" cxnId="{6DD865FE-6F5A-46AC-9F18-AFC467D4EB8A}">
      <dgm:prSet/>
      <dgm:spPr/>
      <dgm:t>
        <a:bodyPr/>
        <a:lstStyle/>
        <a:p>
          <a:endParaRPr lang="en-US"/>
        </a:p>
      </dgm:t>
    </dgm:pt>
    <dgm:pt modelId="{9A238290-83AC-42D5-B827-7E655B004BB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Remember</a:t>
          </a:r>
        </a:p>
      </dgm:t>
    </dgm:pt>
    <dgm:pt modelId="{0524E69D-C641-4F30-9BCE-C6F2A46DAD7F}" type="parTrans" cxnId="{FF187439-B134-4316-8381-19CB1215F3BD}">
      <dgm:prSet/>
      <dgm:spPr/>
      <dgm:t>
        <a:bodyPr/>
        <a:lstStyle/>
        <a:p>
          <a:endParaRPr lang="en-US"/>
        </a:p>
      </dgm:t>
    </dgm:pt>
    <dgm:pt modelId="{3F95A155-084E-47D2-B178-667A7CA1D262}" type="sibTrans" cxnId="{FF187439-B134-4316-8381-19CB1215F3BD}">
      <dgm:prSet/>
      <dgm:spPr/>
      <dgm:t>
        <a:bodyPr/>
        <a:lstStyle/>
        <a:p>
          <a:endParaRPr lang="en-US"/>
        </a:p>
      </dgm:t>
    </dgm:pt>
    <dgm:pt modelId="{5426A32C-920D-450F-A863-3FFCA7C45558}">
      <dgm:prSet phldrT="[Text]"/>
      <dgm:spPr>
        <a:solidFill>
          <a:srgbClr val="29DB8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Apply</a:t>
          </a:r>
        </a:p>
      </dgm:t>
    </dgm:pt>
    <dgm:pt modelId="{952B74DB-C128-426B-9079-42703C5353A1}" type="parTrans" cxnId="{B427BAFA-6B47-4892-A7FC-0B90534BFB9F}">
      <dgm:prSet/>
      <dgm:spPr/>
      <dgm:t>
        <a:bodyPr/>
        <a:lstStyle/>
        <a:p>
          <a:endParaRPr lang="en-US"/>
        </a:p>
      </dgm:t>
    </dgm:pt>
    <dgm:pt modelId="{8BAAC9A0-9AE6-499B-831B-225FC84D74AE}" type="sibTrans" cxnId="{B427BAFA-6B47-4892-A7FC-0B90534BFB9F}">
      <dgm:prSet/>
      <dgm:spPr/>
      <dgm:t>
        <a:bodyPr/>
        <a:lstStyle/>
        <a:p>
          <a:endParaRPr lang="en-US"/>
        </a:p>
      </dgm:t>
    </dgm:pt>
    <dgm:pt modelId="{035146B0-C20F-4BCA-B7CB-EE17D27BA307}">
      <dgm:prSet phldrT="[Text]" custT="1"/>
      <dgm:spPr>
        <a:solidFill>
          <a:srgbClr val="37C6CF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Understand</a:t>
          </a:r>
        </a:p>
      </dgm:t>
    </dgm:pt>
    <dgm:pt modelId="{261B974F-3BF1-46DA-AA83-CD9210F5C842}" type="parTrans" cxnId="{CFB8AA15-CDE3-4C8E-B7EC-A1427DC3A1DC}">
      <dgm:prSet/>
      <dgm:spPr/>
      <dgm:t>
        <a:bodyPr/>
        <a:lstStyle/>
        <a:p>
          <a:endParaRPr lang="en-US"/>
        </a:p>
      </dgm:t>
    </dgm:pt>
    <dgm:pt modelId="{25BD23FF-3391-4843-9BB6-0BC0D4240C79}" type="sibTrans" cxnId="{CFB8AA15-CDE3-4C8E-B7EC-A1427DC3A1DC}">
      <dgm:prSet/>
      <dgm:spPr/>
      <dgm:t>
        <a:bodyPr/>
        <a:lstStyle/>
        <a:p>
          <a:endParaRPr lang="en-US"/>
        </a:p>
      </dgm:t>
    </dgm:pt>
    <dgm:pt modelId="{AE5C9F65-6B77-4E8A-A873-4000BB28D019}" type="pres">
      <dgm:prSet presAssocID="{9FB2BE2E-2762-4C90-8BE9-69BE6AC2287B}" presName="Name0" presStyleCnt="0">
        <dgm:presLayoutVars>
          <dgm:dir/>
          <dgm:animLvl val="lvl"/>
          <dgm:resizeHandles val="exact"/>
        </dgm:presLayoutVars>
      </dgm:prSet>
      <dgm:spPr/>
    </dgm:pt>
    <dgm:pt modelId="{CDD87B71-DD97-474C-8F47-ADEA0656DBCA}" type="pres">
      <dgm:prSet presAssocID="{31BD987F-D88A-4FBC-9A69-6527C2E8B5E4}" presName="Name8" presStyleCnt="0"/>
      <dgm:spPr/>
    </dgm:pt>
    <dgm:pt modelId="{904B6432-573C-4E42-8936-31392839AB2B}" type="pres">
      <dgm:prSet presAssocID="{31BD987F-D88A-4FBC-9A69-6527C2E8B5E4}" presName="level" presStyleLbl="node1" presStyleIdx="0" presStyleCnt="6">
        <dgm:presLayoutVars>
          <dgm:chMax val="1"/>
          <dgm:bulletEnabled val="1"/>
        </dgm:presLayoutVars>
      </dgm:prSet>
      <dgm:spPr/>
    </dgm:pt>
    <dgm:pt modelId="{672D0EED-56EE-4FF4-8868-29C450C77CE4}" type="pres">
      <dgm:prSet presAssocID="{31BD987F-D88A-4FBC-9A69-6527C2E8B5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91316DF-6393-4F7B-AB2D-730C80992E20}" type="pres">
      <dgm:prSet presAssocID="{DACE7698-938B-44EB-B96D-42535B0F009C}" presName="Name8" presStyleCnt="0"/>
      <dgm:spPr/>
    </dgm:pt>
    <dgm:pt modelId="{C95D81C4-2DD2-4B07-A68A-30DFF4240B9F}" type="pres">
      <dgm:prSet presAssocID="{DACE7698-938B-44EB-B96D-42535B0F009C}" presName="level" presStyleLbl="node1" presStyleIdx="1" presStyleCnt="6">
        <dgm:presLayoutVars>
          <dgm:chMax val="1"/>
          <dgm:bulletEnabled val="1"/>
        </dgm:presLayoutVars>
      </dgm:prSet>
      <dgm:spPr/>
    </dgm:pt>
    <dgm:pt modelId="{ADE97B2F-346C-4464-86A7-5A654D12B504}" type="pres">
      <dgm:prSet presAssocID="{DACE7698-938B-44EB-B96D-42535B0F00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9C17B7-99C8-435D-96A7-6AAFD60EBFEF}" type="pres">
      <dgm:prSet presAssocID="{E10AD892-8BC0-44AF-B78C-5CC6B0A885A6}" presName="Name8" presStyleCnt="0"/>
      <dgm:spPr/>
    </dgm:pt>
    <dgm:pt modelId="{5F2309A6-471C-44DA-A060-A8070DC35DA3}" type="pres">
      <dgm:prSet presAssocID="{E10AD892-8BC0-44AF-B78C-5CC6B0A885A6}" presName="level" presStyleLbl="node1" presStyleIdx="2" presStyleCnt="6">
        <dgm:presLayoutVars>
          <dgm:chMax val="1"/>
          <dgm:bulletEnabled val="1"/>
        </dgm:presLayoutVars>
      </dgm:prSet>
      <dgm:spPr/>
    </dgm:pt>
    <dgm:pt modelId="{F085968E-FD9D-46EE-9025-7A3B8DE3726C}" type="pres">
      <dgm:prSet presAssocID="{E10AD892-8BC0-44AF-B78C-5CC6B0A885A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FE51D3-D7CF-4A8D-8320-2C12A22C9F7E}" type="pres">
      <dgm:prSet presAssocID="{5426A32C-920D-450F-A863-3FFCA7C45558}" presName="Name8" presStyleCnt="0"/>
      <dgm:spPr/>
    </dgm:pt>
    <dgm:pt modelId="{B24DFBDA-0D7F-4D35-9C2D-F9479D51553B}" type="pres">
      <dgm:prSet presAssocID="{5426A32C-920D-450F-A863-3FFCA7C45558}" presName="level" presStyleLbl="node1" presStyleIdx="3" presStyleCnt="6">
        <dgm:presLayoutVars>
          <dgm:chMax val="1"/>
          <dgm:bulletEnabled val="1"/>
        </dgm:presLayoutVars>
      </dgm:prSet>
      <dgm:spPr/>
    </dgm:pt>
    <dgm:pt modelId="{D4DBE35F-E022-4BA5-ADD2-DFC124145831}" type="pres">
      <dgm:prSet presAssocID="{5426A32C-920D-450F-A863-3FFCA7C455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180E6A-E7BD-4AC4-BBE7-36F4BB18BBEA}" type="pres">
      <dgm:prSet presAssocID="{035146B0-C20F-4BCA-B7CB-EE17D27BA307}" presName="Name8" presStyleCnt="0"/>
      <dgm:spPr/>
    </dgm:pt>
    <dgm:pt modelId="{D3F2A68E-DB18-4245-A80E-246FFF8E09BF}" type="pres">
      <dgm:prSet presAssocID="{035146B0-C20F-4BCA-B7CB-EE17D27BA307}" presName="level" presStyleLbl="node1" presStyleIdx="4" presStyleCnt="6">
        <dgm:presLayoutVars>
          <dgm:chMax val="1"/>
          <dgm:bulletEnabled val="1"/>
        </dgm:presLayoutVars>
      </dgm:prSet>
      <dgm:spPr/>
    </dgm:pt>
    <dgm:pt modelId="{DA736C68-8D11-419F-A3DF-ED9782EB7003}" type="pres">
      <dgm:prSet presAssocID="{035146B0-C20F-4BCA-B7CB-EE17D27BA3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6C9FE2-BA59-465D-A6CE-112E74D30DA9}" type="pres">
      <dgm:prSet presAssocID="{9A238290-83AC-42D5-B827-7E655B004BB5}" presName="Name8" presStyleCnt="0"/>
      <dgm:spPr/>
    </dgm:pt>
    <dgm:pt modelId="{B90DA079-6837-4629-86CC-05D86A939989}" type="pres">
      <dgm:prSet presAssocID="{9A238290-83AC-42D5-B827-7E655B004BB5}" presName="level" presStyleLbl="node1" presStyleIdx="5" presStyleCnt="6">
        <dgm:presLayoutVars>
          <dgm:chMax val="1"/>
          <dgm:bulletEnabled val="1"/>
        </dgm:presLayoutVars>
      </dgm:prSet>
      <dgm:spPr/>
    </dgm:pt>
    <dgm:pt modelId="{A6FE5B94-2B67-42A4-BA78-18FE3EA0C62C}" type="pres">
      <dgm:prSet presAssocID="{9A238290-83AC-42D5-B827-7E655B004BB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FE87E02-CFAC-4586-A8E4-62AE05159A8B}" type="presOf" srcId="{E10AD892-8BC0-44AF-B78C-5CC6B0A885A6}" destId="{F085968E-FD9D-46EE-9025-7A3B8DE3726C}" srcOrd="1" destOrd="0" presId="urn:microsoft.com/office/officeart/2005/8/layout/pyramid1"/>
    <dgm:cxn modelId="{CFB8AA15-CDE3-4C8E-B7EC-A1427DC3A1DC}" srcId="{9FB2BE2E-2762-4C90-8BE9-69BE6AC2287B}" destId="{035146B0-C20F-4BCA-B7CB-EE17D27BA307}" srcOrd="4" destOrd="0" parTransId="{261B974F-3BF1-46DA-AA83-CD9210F5C842}" sibTransId="{25BD23FF-3391-4843-9BB6-0BC0D4240C79}"/>
    <dgm:cxn modelId="{D078F424-E022-4A99-B030-75725821A77C}" type="presOf" srcId="{9A238290-83AC-42D5-B827-7E655B004BB5}" destId="{B90DA079-6837-4629-86CC-05D86A939989}" srcOrd="0" destOrd="0" presId="urn:microsoft.com/office/officeart/2005/8/layout/pyramid1"/>
    <dgm:cxn modelId="{88AED52E-CFED-403E-8D1E-0F70C1AA9869}" srcId="{9FB2BE2E-2762-4C90-8BE9-69BE6AC2287B}" destId="{31BD987F-D88A-4FBC-9A69-6527C2E8B5E4}" srcOrd="0" destOrd="0" parTransId="{35E7CDB3-DBBE-4DCE-9D57-6022C3036FB9}" sibTransId="{641E0DFF-448F-43F1-A94B-4BA6512EE677}"/>
    <dgm:cxn modelId="{FF187439-B134-4316-8381-19CB1215F3BD}" srcId="{9FB2BE2E-2762-4C90-8BE9-69BE6AC2287B}" destId="{9A238290-83AC-42D5-B827-7E655B004BB5}" srcOrd="5" destOrd="0" parTransId="{0524E69D-C641-4F30-9BCE-C6F2A46DAD7F}" sibTransId="{3F95A155-084E-47D2-B178-667A7CA1D262}"/>
    <dgm:cxn modelId="{37EB823A-D93E-4676-9F31-80ACB8978E97}" type="presOf" srcId="{31BD987F-D88A-4FBC-9A69-6527C2E8B5E4}" destId="{672D0EED-56EE-4FF4-8868-29C450C77CE4}" srcOrd="1" destOrd="0" presId="urn:microsoft.com/office/officeart/2005/8/layout/pyramid1"/>
    <dgm:cxn modelId="{E4CDC980-5B1F-427D-98DB-B986939315CB}" type="presOf" srcId="{DACE7698-938B-44EB-B96D-42535B0F009C}" destId="{C95D81C4-2DD2-4B07-A68A-30DFF4240B9F}" srcOrd="0" destOrd="0" presId="urn:microsoft.com/office/officeart/2005/8/layout/pyramid1"/>
    <dgm:cxn modelId="{018ECA8A-A5DB-482A-88C6-C8377895D88C}" type="presOf" srcId="{035146B0-C20F-4BCA-B7CB-EE17D27BA307}" destId="{DA736C68-8D11-419F-A3DF-ED9782EB7003}" srcOrd="1" destOrd="0" presId="urn:microsoft.com/office/officeart/2005/8/layout/pyramid1"/>
    <dgm:cxn modelId="{47BC4394-17EC-474B-B7EE-9C350AB6FD04}" type="presOf" srcId="{9FB2BE2E-2762-4C90-8BE9-69BE6AC2287B}" destId="{AE5C9F65-6B77-4E8A-A873-4000BB28D019}" srcOrd="0" destOrd="0" presId="urn:microsoft.com/office/officeart/2005/8/layout/pyramid1"/>
    <dgm:cxn modelId="{5B746698-2B7C-4B91-AAB3-C9234B576571}" type="presOf" srcId="{5426A32C-920D-450F-A863-3FFCA7C45558}" destId="{D4DBE35F-E022-4BA5-ADD2-DFC124145831}" srcOrd="1" destOrd="0" presId="urn:microsoft.com/office/officeart/2005/8/layout/pyramid1"/>
    <dgm:cxn modelId="{7B4B7D9B-F574-43FA-850B-49B22A468B5D}" type="presOf" srcId="{9A238290-83AC-42D5-B827-7E655B004BB5}" destId="{A6FE5B94-2B67-42A4-BA78-18FE3EA0C62C}" srcOrd="1" destOrd="0" presId="urn:microsoft.com/office/officeart/2005/8/layout/pyramid1"/>
    <dgm:cxn modelId="{002747B7-1081-4493-B2E6-B84200F913C6}" type="presOf" srcId="{E10AD892-8BC0-44AF-B78C-5CC6B0A885A6}" destId="{5F2309A6-471C-44DA-A060-A8070DC35DA3}" srcOrd="0" destOrd="0" presId="urn:microsoft.com/office/officeart/2005/8/layout/pyramid1"/>
    <dgm:cxn modelId="{6A381BB9-46EC-4B3E-9C0D-C59A4D69C646}" type="presOf" srcId="{DACE7698-938B-44EB-B96D-42535B0F009C}" destId="{ADE97B2F-346C-4464-86A7-5A654D12B504}" srcOrd="1" destOrd="0" presId="urn:microsoft.com/office/officeart/2005/8/layout/pyramid1"/>
    <dgm:cxn modelId="{ED9561CA-2994-4264-AEC5-B96F6459EE8F}" srcId="{9FB2BE2E-2762-4C90-8BE9-69BE6AC2287B}" destId="{DACE7698-938B-44EB-B96D-42535B0F009C}" srcOrd="1" destOrd="0" parTransId="{0FDEA621-B272-4929-9849-D9FDF33EB349}" sibTransId="{9BC5CFE1-D234-432D-8633-04F64AB929C8}"/>
    <dgm:cxn modelId="{675584D4-AF05-4C93-85F1-0ABFC591B275}" type="presOf" srcId="{31BD987F-D88A-4FBC-9A69-6527C2E8B5E4}" destId="{904B6432-573C-4E42-8936-31392839AB2B}" srcOrd="0" destOrd="0" presId="urn:microsoft.com/office/officeart/2005/8/layout/pyramid1"/>
    <dgm:cxn modelId="{6B9AA9E3-8B4E-4CD7-AD79-4FEDDB31C130}" type="presOf" srcId="{5426A32C-920D-450F-A863-3FFCA7C45558}" destId="{B24DFBDA-0D7F-4D35-9C2D-F9479D51553B}" srcOrd="0" destOrd="0" presId="urn:microsoft.com/office/officeart/2005/8/layout/pyramid1"/>
    <dgm:cxn modelId="{088892F1-E3D0-42F6-84C1-EC8F96D23E7A}" type="presOf" srcId="{035146B0-C20F-4BCA-B7CB-EE17D27BA307}" destId="{D3F2A68E-DB18-4245-A80E-246FFF8E09BF}" srcOrd="0" destOrd="0" presId="urn:microsoft.com/office/officeart/2005/8/layout/pyramid1"/>
    <dgm:cxn modelId="{B427BAFA-6B47-4892-A7FC-0B90534BFB9F}" srcId="{9FB2BE2E-2762-4C90-8BE9-69BE6AC2287B}" destId="{5426A32C-920D-450F-A863-3FFCA7C45558}" srcOrd="3" destOrd="0" parTransId="{952B74DB-C128-426B-9079-42703C5353A1}" sibTransId="{8BAAC9A0-9AE6-499B-831B-225FC84D74AE}"/>
    <dgm:cxn modelId="{6DD865FE-6F5A-46AC-9F18-AFC467D4EB8A}" srcId="{9FB2BE2E-2762-4C90-8BE9-69BE6AC2287B}" destId="{E10AD892-8BC0-44AF-B78C-5CC6B0A885A6}" srcOrd="2" destOrd="0" parTransId="{E203053A-D8D2-41C8-B39D-703C7A1FE4AF}" sibTransId="{7C144766-9E2B-4F1C-A735-2A686783A3DB}"/>
    <dgm:cxn modelId="{824552C3-0242-4FD0-A0A5-76C2EC5C4820}" type="presParOf" srcId="{AE5C9F65-6B77-4E8A-A873-4000BB28D019}" destId="{CDD87B71-DD97-474C-8F47-ADEA0656DBCA}" srcOrd="0" destOrd="0" presId="urn:microsoft.com/office/officeart/2005/8/layout/pyramid1"/>
    <dgm:cxn modelId="{4A99533B-0875-4DB0-8385-5EDC9B7A4325}" type="presParOf" srcId="{CDD87B71-DD97-474C-8F47-ADEA0656DBCA}" destId="{904B6432-573C-4E42-8936-31392839AB2B}" srcOrd="0" destOrd="0" presId="urn:microsoft.com/office/officeart/2005/8/layout/pyramid1"/>
    <dgm:cxn modelId="{6D4B730C-9E86-47BD-BA39-34900DBB0D37}" type="presParOf" srcId="{CDD87B71-DD97-474C-8F47-ADEA0656DBCA}" destId="{672D0EED-56EE-4FF4-8868-29C450C77CE4}" srcOrd="1" destOrd="0" presId="urn:microsoft.com/office/officeart/2005/8/layout/pyramid1"/>
    <dgm:cxn modelId="{A9D23E9F-00BF-45BA-95CF-F1FABC49344F}" type="presParOf" srcId="{AE5C9F65-6B77-4E8A-A873-4000BB28D019}" destId="{E91316DF-6393-4F7B-AB2D-730C80992E20}" srcOrd="1" destOrd="0" presId="urn:microsoft.com/office/officeart/2005/8/layout/pyramid1"/>
    <dgm:cxn modelId="{7299A446-F813-4325-A734-B600048E2CC0}" type="presParOf" srcId="{E91316DF-6393-4F7B-AB2D-730C80992E20}" destId="{C95D81C4-2DD2-4B07-A68A-30DFF4240B9F}" srcOrd="0" destOrd="0" presId="urn:microsoft.com/office/officeart/2005/8/layout/pyramid1"/>
    <dgm:cxn modelId="{A899D8D5-C14D-47BA-9160-D1959A07618B}" type="presParOf" srcId="{E91316DF-6393-4F7B-AB2D-730C80992E20}" destId="{ADE97B2F-346C-4464-86A7-5A654D12B504}" srcOrd="1" destOrd="0" presId="urn:microsoft.com/office/officeart/2005/8/layout/pyramid1"/>
    <dgm:cxn modelId="{6833183D-A4A6-49C2-AC29-0EFCB66BCA7E}" type="presParOf" srcId="{AE5C9F65-6B77-4E8A-A873-4000BB28D019}" destId="{B19C17B7-99C8-435D-96A7-6AAFD60EBFEF}" srcOrd="2" destOrd="0" presId="urn:microsoft.com/office/officeart/2005/8/layout/pyramid1"/>
    <dgm:cxn modelId="{61DF5A47-8C85-4675-A88F-905A8EE6F75B}" type="presParOf" srcId="{B19C17B7-99C8-435D-96A7-6AAFD60EBFEF}" destId="{5F2309A6-471C-44DA-A060-A8070DC35DA3}" srcOrd="0" destOrd="0" presId="urn:microsoft.com/office/officeart/2005/8/layout/pyramid1"/>
    <dgm:cxn modelId="{D2461B81-4719-40D4-B455-946B9713122A}" type="presParOf" srcId="{B19C17B7-99C8-435D-96A7-6AAFD60EBFEF}" destId="{F085968E-FD9D-46EE-9025-7A3B8DE3726C}" srcOrd="1" destOrd="0" presId="urn:microsoft.com/office/officeart/2005/8/layout/pyramid1"/>
    <dgm:cxn modelId="{E9F14C9B-1932-468C-908B-C19BB03F43CC}" type="presParOf" srcId="{AE5C9F65-6B77-4E8A-A873-4000BB28D019}" destId="{64FE51D3-D7CF-4A8D-8320-2C12A22C9F7E}" srcOrd="3" destOrd="0" presId="urn:microsoft.com/office/officeart/2005/8/layout/pyramid1"/>
    <dgm:cxn modelId="{D4F2E5B0-2D8E-4830-9C45-E96BBE6CC808}" type="presParOf" srcId="{64FE51D3-D7CF-4A8D-8320-2C12A22C9F7E}" destId="{B24DFBDA-0D7F-4D35-9C2D-F9479D51553B}" srcOrd="0" destOrd="0" presId="urn:microsoft.com/office/officeart/2005/8/layout/pyramid1"/>
    <dgm:cxn modelId="{34926A4B-6EC7-4165-8AA9-77BDFFEDB231}" type="presParOf" srcId="{64FE51D3-D7CF-4A8D-8320-2C12A22C9F7E}" destId="{D4DBE35F-E022-4BA5-ADD2-DFC124145831}" srcOrd="1" destOrd="0" presId="urn:microsoft.com/office/officeart/2005/8/layout/pyramid1"/>
    <dgm:cxn modelId="{88915517-E43C-4C53-AB7B-A6B202828F40}" type="presParOf" srcId="{AE5C9F65-6B77-4E8A-A873-4000BB28D019}" destId="{BB180E6A-E7BD-4AC4-BBE7-36F4BB18BBEA}" srcOrd="4" destOrd="0" presId="urn:microsoft.com/office/officeart/2005/8/layout/pyramid1"/>
    <dgm:cxn modelId="{BA00CDD1-3C04-4F02-8CA2-41F301ACBCC9}" type="presParOf" srcId="{BB180E6A-E7BD-4AC4-BBE7-36F4BB18BBEA}" destId="{D3F2A68E-DB18-4245-A80E-246FFF8E09BF}" srcOrd="0" destOrd="0" presId="urn:microsoft.com/office/officeart/2005/8/layout/pyramid1"/>
    <dgm:cxn modelId="{7483F459-6593-47C8-B9E0-B5544C85C89E}" type="presParOf" srcId="{BB180E6A-E7BD-4AC4-BBE7-36F4BB18BBEA}" destId="{DA736C68-8D11-419F-A3DF-ED9782EB7003}" srcOrd="1" destOrd="0" presId="urn:microsoft.com/office/officeart/2005/8/layout/pyramid1"/>
    <dgm:cxn modelId="{9F0FDEE9-A512-463B-BC18-B70409F5C271}" type="presParOf" srcId="{AE5C9F65-6B77-4E8A-A873-4000BB28D019}" destId="{BC6C9FE2-BA59-465D-A6CE-112E74D30DA9}" srcOrd="5" destOrd="0" presId="urn:microsoft.com/office/officeart/2005/8/layout/pyramid1"/>
    <dgm:cxn modelId="{DAC07F23-3461-49A1-A8CB-6B894149E659}" type="presParOf" srcId="{BC6C9FE2-BA59-465D-A6CE-112E74D30DA9}" destId="{B90DA079-6837-4629-86CC-05D86A939989}" srcOrd="0" destOrd="0" presId="urn:microsoft.com/office/officeart/2005/8/layout/pyramid1"/>
    <dgm:cxn modelId="{6BB6B3BB-5849-4561-B4CA-DB06182AD288}" type="presParOf" srcId="{BC6C9FE2-BA59-465D-A6CE-112E74D30DA9}" destId="{A6FE5B94-2B67-42A4-BA78-18FE3EA0C6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21DE5-29D9-42A2-A4DE-4335063B55B0}">
      <dsp:nvSpPr>
        <dsp:cNvPr id="0" name=""/>
        <dsp:cNvSpPr/>
      </dsp:nvSpPr>
      <dsp:spPr>
        <a:xfrm>
          <a:off x="3061326" y="0"/>
          <a:ext cx="2266778" cy="22670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507E6-0758-4B70-9407-DD7C0CFB231A}">
      <dsp:nvSpPr>
        <dsp:cNvPr id="0" name=""/>
        <dsp:cNvSpPr/>
      </dsp:nvSpPr>
      <dsp:spPr>
        <a:xfrm>
          <a:off x="3245990" y="820595"/>
          <a:ext cx="1896600" cy="6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Guidelines &amp; Policy</a:t>
          </a:r>
        </a:p>
      </dsp:txBody>
      <dsp:txXfrm>
        <a:off x="3245990" y="820595"/>
        <a:ext cx="1896600" cy="632429"/>
      </dsp:txXfrm>
    </dsp:sp>
    <dsp:sp modelId="{0E4023DB-02CB-4D3F-AF3A-B0AB916ACF28}">
      <dsp:nvSpPr>
        <dsp:cNvPr id="0" name=""/>
        <dsp:cNvSpPr/>
      </dsp:nvSpPr>
      <dsp:spPr>
        <a:xfrm>
          <a:off x="2431595" y="1302733"/>
          <a:ext cx="2266778" cy="22670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36764-7726-4EC2-8C87-90D266254A93}">
      <dsp:nvSpPr>
        <dsp:cNvPr id="0" name=""/>
        <dsp:cNvSpPr/>
      </dsp:nvSpPr>
      <dsp:spPr>
        <a:xfrm>
          <a:off x="2585308" y="2125734"/>
          <a:ext cx="1953398" cy="6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Early vs Late Identifiers</a:t>
          </a:r>
        </a:p>
      </dsp:txBody>
      <dsp:txXfrm>
        <a:off x="2585308" y="2125734"/>
        <a:ext cx="1953398" cy="632429"/>
      </dsp:txXfrm>
    </dsp:sp>
    <dsp:sp modelId="{44171EBD-ADAD-4B73-AFD0-17BFEA5763FF}">
      <dsp:nvSpPr>
        <dsp:cNvPr id="0" name=""/>
        <dsp:cNvSpPr/>
      </dsp:nvSpPr>
      <dsp:spPr>
        <a:xfrm>
          <a:off x="3061326" y="2610276"/>
          <a:ext cx="2266778" cy="226700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61764-C7FD-4EEC-A149-6B5C25C01883}">
      <dsp:nvSpPr>
        <dsp:cNvPr id="0" name=""/>
        <dsp:cNvSpPr/>
      </dsp:nvSpPr>
      <dsp:spPr>
        <a:xfrm>
          <a:off x="3131692" y="3430872"/>
          <a:ext cx="2125197" cy="6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Faculty Development</a:t>
          </a:r>
        </a:p>
      </dsp:txBody>
      <dsp:txXfrm>
        <a:off x="3131692" y="3430872"/>
        <a:ext cx="2125197" cy="632429"/>
      </dsp:txXfrm>
    </dsp:sp>
    <dsp:sp modelId="{387733D5-4ABE-4844-AF9E-AB4BD9132C6E}">
      <dsp:nvSpPr>
        <dsp:cNvPr id="0" name=""/>
        <dsp:cNvSpPr/>
      </dsp:nvSpPr>
      <dsp:spPr>
        <a:xfrm>
          <a:off x="2593173" y="4063302"/>
          <a:ext cx="1947447" cy="19483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0A9A9-5341-49EB-8639-61679B0703C4}">
      <dsp:nvSpPr>
        <dsp:cNvPr id="0" name=""/>
        <dsp:cNvSpPr/>
      </dsp:nvSpPr>
      <dsp:spPr>
        <a:xfrm>
          <a:off x="3192883" y="4714565"/>
          <a:ext cx="1264990" cy="63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Barriers</a:t>
          </a:r>
        </a:p>
      </dsp:txBody>
      <dsp:txXfrm>
        <a:off x="3192883" y="4714565"/>
        <a:ext cx="1264990" cy="632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B6432-573C-4E42-8936-31392839AB2B}">
      <dsp:nvSpPr>
        <dsp:cNvPr id="0" name=""/>
        <dsp:cNvSpPr/>
      </dsp:nvSpPr>
      <dsp:spPr>
        <a:xfrm>
          <a:off x="2085022" y="0"/>
          <a:ext cx="834009" cy="739775"/>
        </a:xfrm>
        <a:prstGeom prst="trapezoid">
          <a:avLst>
            <a:gd name="adj" fmla="val 56369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Create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085022" y="0"/>
        <a:ext cx="834009" cy="739775"/>
      </dsp:txXfrm>
    </dsp:sp>
    <dsp:sp modelId="{C95D81C4-2DD2-4B07-A68A-30DFF4240B9F}">
      <dsp:nvSpPr>
        <dsp:cNvPr id="0" name=""/>
        <dsp:cNvSpPr/>
      </dsp:nvSpPr>
      <dsp:spPr>
        <a:xfrm>
          <a:off x="1668018" y="739775"/>
          <a:ext cx="1668018" cy="739775"/>
        </a:xfrm>
        <a:prstGeom prst="trapezoid">
          <a:avLst>
            <a:gd name="adj" fmla="val 56369"/>
          </a:avLst>
        </a:prstGeom>
        <a:solidFill>
          <a:srgbClr val="A7F3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Evaluate</a:t>
          </a:r>
        </a:p>
      </dsp:txBody>
      <dsp:txXfrm>
        <a:off x="1959921" y="739775"/>
        <a:ext cx="1084211" cy="739775"/>
      </dsp:txXfrm>
    </dsp:sp>
    <dsp:sp modelId="{5F2309A6-471C-44DA-A060-A8070DC35DA3}">
      <dsp:nvSpPr>
        <dsp:cNvPr id="0" name=""/>
        <dsp:cNvSpPr/>
      </dsp:nvSpPr>
      <dsp:spPr>
        <a:xfrm>
          <a:off x="1251013" y="1479550"/>
          <a:ext cx="2502027" cy="739775"/>
        </a:xfrm>
        <a:prstGeom prst="trapezoid">
          <a:avLst>
            <a:gd name="adj" fmla="val 56369"/>
          </a:avLst>
        </a:prstGeom>
        <a:solidFill>
          <a:srgbClr val="2EE71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Analyze</a:t>
          </a:r>
        </a:p>
      </dsp:txBody>
      <dsp:txXfrm>
        <a:off x="1688868" y="1479550"/>
        <a:ext cx="1626317" cy="739775"/>
      </dsp:txXfrm>
    </dsp:sp>
    <dsp:sp modelId="{B24DFBDA-0D7F-4D35-9C2D-F9479D51553B}">
      <dsp:nvSpPr>
        <dsp:cNvPr id="0" name=""/>
        <dsp:cNvSpPr/>
      </dsp:nvSpPr>
      <dsp:spPr>
        <a:xfrm>
          <a:off x="834009" y="2219325"/>
          <a:ext cx="3336036" cy="739775"/>
        </a:xfrm>
        <a:prstGeom prst="trapezoid">
          <a:avLst>
            <a:gd name="adj" fmla="val 56369"/>
          </a:avLst>
        </a:prstGeom>
        <a:solidFill>
          <a:srgbClr val="29DB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Apply</a:t>
          </a:r>
        </a:p>
      </dsp:txBody>
      <dsp:txXfrm>
        <a:off x="1417815" y="2219325"/>
        <a:ext cx="2168423" cy="739775"/>
      </dsp:txXfrm>
    </dsp:sp>
    <dsp:sp modelId="{D3F2A68E-DB18-4245-A80E-246FFF8E09BF}">
      <dsp:nvSpPr>
        <dsp:cNvPr id="0" name=""/>
        <dsp:cNvSpPr/>
      </dsp:nvSpPr>
      <dsp:spPr>
        <a:xfrm>
          <a:off x="417004" y="2959100"/>
          <a:ext cx="4170045" cy="739775"/>
        </a:xfrm>
        <a:prstGeom prst="trapezoid">
          <a:avLst>
            <a:gd name="adj" fmla="val 56369"/>
          </a:avLst>
        </a:prstGeom>
        <a:solidFill>
          <a:srgbClr val="37C6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Understand</a:t>
          </a:r>
        </a:p>
      </dsp:txBody>
      <dsp:txXfrm>
        <a:off x="1146762" y="2959100"/>
        <a:ext cx="2710529" cy="739775"/>
      </dsp:txXfrm>
    </dsp:sp>
    <dsp:sp modelId="{B90DA079-6837-4629-86CC-05D86A939989}">
      <dsp:nvSpPr>
        <dsp:cNvPr id="0" name=""/>
        <dsp:cNvSpPr/>
      </dsp:nvSpPr>
      <dsp:spPr>
        <a:xfrm>
          <a:off x="0" y="3698875"/>
          <a:ext cx="5004054" cy="739775"/>
        </a:xfrm>
        <a:prstGeom prst="trapezoid">
          <a:avLst>
            <a:gd name="adj" fmla="val 56369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Remember</a:t>
          </a:r>
        </a:p>
      </dsp:txBody>
      <dsp:txXfrm>
        <a:off x="875709" y="3698875"/>
        <a:ext cx="3252635" cy="73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393BA60-6739-4A3E-8050-FE9BCAE39FC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18D6CA9A-3F8D-42EC-BF2A-0ADCD695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7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7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2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6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6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3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7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85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54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9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4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7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7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1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2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8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8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rc_mi" descr="http://wallpaperscraft.com/image/clipart_man_book_huge_reading_knowledge_19519_1920x1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3" y="4483100"/>
            <a:ext cx="2400407" cy="16766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0174" y="2095743"/>
            <a:ext cx="6115049" cy="2940715"/>
          </a:xfrm>
        </p:spPr>
        <p:txBody>
          <a:bodyPr/>
          <a:lstStyle/>
          <a:p>
            <a:r>
              <a:rPr lang="en-US" dirty="0"/>
              <a:t>Working with Learners with Medical Knowledge Deficits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25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533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Comments such as “needs to read more” from faculty may point to a medical knowledge deficit, but never assume…</a:t>
            </a:r>
          </a:p>
          <a:p>
            <a:pPr marL="0" indent="0">
              <a:buNone/>
            </a:pPr>
            <a:r>
              <a:rPr lang="en-US" dirty="0"/>
              <a:t>Investigate by interviewing the struggling learner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a medical knowledge deficit?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0C502-9ACF-4122-A9A1-5C8D796A0B02}"/>
              </a:ext>
            </a:extLst>
          </p:cNvPr>
          <p:cNvSpPr txBox="1"/>
          <p:nvPr/>
        </p:nvSpPr>
        <p:spPr>
          <a:xfrm>
            <a:off x="919307" y="3378391"/>
            <a:ext cx="7305386" cy="267765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How did you score on your USMLE step 1 and 2?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How did you score on other standardized tests, such as the SAT, MCAT, GRE compared with your peers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Was your performance consistent across all areas of the exam, or did you score low in one area and high in others?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Was your performance on exams throughout medical school consistent?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Can you identify a time when your performance significantly worsened? If so what was happening in your life at that time, and did your study habits change?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Is your knowledge gap global or related to a specific topic or set of topics?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What approaches have you been using to study? Can you describe your study habits in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>
                <a:latin typeface="+mn-lt"/>
              </a:rPr>
              <a:t>Do you have a previously diagnosed disability?</a:t>
            </a:r>
            <a:endParaRPr lang="en-US" i="1" dirty="0">
              <a:latin typeface="+mn-lt"/>
            </a:endParaRPr>
          </a:p>
        </p:txBody>
      </p:sp>
      <p:pic>
        <p:nvPicPr>
          <p:cNvPr id="7" name="irc_mi" descr="http://www.successthroughreferrals.com/wp-content/uploads/2012/10/bigstock-Thinking-Man-And-Question-Mark-5142809.jpg">
            <a:extLst>
              <a:ext uri="{FF2B5EF4-FFF2-40B4-BE49-F238E27FC236}">
                <a16:creationId xmlns:a16="http://schemas.microsoft.com/office/drawing/2014/main" id="{CD51CB27-20DF-487E-BAD3-74211415E0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26426"/>
            <a:ext cx="1417865" cy="14583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CD8794-001C-DE4A-B244-3F482F3EF1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02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 A: Distracted with Chronic Low-Test Scores</a:t>
            </a:r>
          </a:p>
          <a:p>
            <a:r>
              <a:rPr lang="en-US" dirty="0"/>
              <a:t>Resident B: Lack of Committed Study Time with Chronic Low-Test Scores</a:t>
            </a:r>
          </a:p>
          <a:p>
            <a:r>
              <a:rPr lang="en-US" dirty="0"/>
              <a:t>Resident C: Anxiety, Confidence, and Chronic Low-Test Scores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8744" y="246466"/>
            <a:ext cx="6526006" cy="1325563"/>
          </a:xfrm>
        </p:spPr>
        <p:txBody>
          <a:bodyPr>
            <a:normAutofit/>
          </a:bodyPr>
          <a:lstStyle/>
          <a:p>
            <a:r>
              <a:rPr lang="en-US" dirty="0"/>
              <a:t>Planning the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pic>
        <p:nvPicPr>
          <p:cNvPr id="7" name="irc_mi" descr="http://www.webolutions.com/images/events/eventphoto_1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185920"/>
            <a:ext cx="3232150" cy="1783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45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42158"/>
            <a:ext cx="5486400" cy="3934805"/>
          </a:xfrm>
        </p:spPr>
        <p:txBody>
          <a:bodyPr/>
          <a:lstStyle/>
          <a:p>
            <a:r>
              <a:rPr lang="en-US" dirty="0"/>
              <a:t>If the learner reports that they have always been a a “bad test taker” or had an injury or illness that resulted in a change in performance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4842" y="4200907"/>
            <a:ext cx="6526006" cy="1325563"/>
          </a:xfrm>
        </p:spPr>
        <p:txBody>
          <a:bodyPr/>
          <a:lstStyle/>
          <a:p>
            <a:r>
              <a:rPr lang="en-US" dirty="0"/>
              <a:t>Maybe it’s a neuropsychiatric issue…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9" name="Picture 8" descr="http://www.deadlinedames.com/wp-content/uploads/2012/05/Little-Rant-Du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904995"/>
            <a:ext cx="2330450" cy="303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8E60FF24-8609-4F62-82CA-DD37BD6B0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9817" y="279864"/>
            <a:ext cx="1888836" cy="188883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A212389-41B3-F445-8F11-A274BCAAB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41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4.bp.blogspot.com/-b92A2djOXlI/T-AcmxhUP4I/AAAAAAAACS4/J-znw7-1boY/s1600/SMALL+question+mark+m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64" y="2473825"/>
            <a:ext cx="2136322" cy="2382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7600950" cy="4438905"/>
          </a:xfrm>
        </p:spPr>
        <p:txBody>
          <a:bodyPr/>
          <a:lstStyle/>
          <a:p>
            <a:r>
              <a:rPr lang="en-US" dirty="0"/>
              <a:t>Take a moment during this cognitive break and jot down who came to mind while we were talking about medical knowledge deficits. </a:t>
            </a:r>
          </a:p>
          <a:p>
            <a:endParaRPr lang="en-US" dirty="0"/>
          </a:p>
          <a:p>
            <a:r>
              <a:rPr lang="en-US" dirty="0"/>
              <a:t>What is their profile?</a:t>
            </a:r>
          </a:p>
          <a:p>
            <a:pPr lvl="1"/>
            <a:r>
              <a:rPr lang="en-US" dirty="0"/>
              <a:t>Distracted with Chronic Low-Test Scores</a:t>
            </a:r>
          </a:p>
          <a:p>
            <a:pPr lvl="1"/>
            <a:r>
              <a:rPr lang="en-US" dirty="0"/>
              <a:t>Lack of Committed Study Time</a:t>
            </a:r>
          </a:p>
          <a:p>
            <a:pPr lvl="1"/>
            <a:r>
              <a:rPr lang="en-US" dirty="0"/>
              <a:t>Anxiety, Confidence, and Chronic Low-Test Scores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came to mind?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61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823935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with Learners that Possess Interpersonal and Communication Skills 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8" name="Picture 7" descr="http://www.deadlinedames.com/wp-content/uploads/2012/05/Little-Rant-Du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" y="3110322"/>
            <a:ext cx="2330450" cy="30397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51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this might identified:</a:t>
            </a:r>
          </a:p>
          <a:p>
            <a:pPr lvl="1"/>
            <a:r>
              <a:rPr lang="en-US" dirty="0"/>
              <a:t>Clinical skills examinations</a:t>
            </a:r>
          </a:p>
          <a:p>
            <a:pPr lvl="1"/>
            <a:r>
              <a:rPr lang="en-US" dirty="0"/>
              <a:t>Observation of the trainee in everyday clinical situations</a:t>
            </a:r>
          </a:p>
          <a:p>
            <a:pPr lvl="1"/>
            <a:endParaRPr lang="en-US" dirty="0"/>
          </a:p>
          <a:p>
            <a:r>
              <a:rPr lang="en-US" dirty="0"/>
              <a:t>Possible obstacles to successful communication:</a:t>
            </a:r>
          </a:p>
          <a:p>
            <a:pPr lvl="1"/>
            <a:r>
              <a:rPr lang="en-US" dirty="0"/>
              <a:t>Knowledge deficit</a:t>
            </a:r>
          </a:p>
          <a:p>
            <a:pPr lvl="1"/>
            <a:r>
              <a:rPr lang="en-US" dirty="0"/>
              <a:t>Attitude deficit</a:t>
            </a:r>
          </a:p>
          <a:p>
            <a:pPr lvl="1"/>
            <a:r>
              <a:rPr lang="en-US" dirty="0"/>
              <a:t>Skills deficit</a:t>
            </a:r>
          </a:p>
          <a:p>
            <a:pPr lvl="1"/>
            <a:r>
              <a:rPr lang="en-US" dirty="0"/>
              <a:t>Psychological and Psychiatric factors</a:t>
            </a:r>
          </a:p>
          <a:p>
            <a:pPr lvl="1"/>
            <a:r>
              <a:rPr lang="en-US" dirty="0"/>
              <a:t>Interaction style</a:t>
            </a:r>
          </a:p>
          <a:p>
            <a:pPr lvl="1"/>
            <a:r>
              <a:rPr lang="en-US" dirty="0"/>
              <a:t>Diversity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Interpersonal and Communication Skills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20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A3C01-EE1B-4E46-866A-F3C0645F15A4}"/>
              </a:ext>
            </a:extLst>
          </p:cNvPr>
          <p:cNvSpPr txBox="1"/>
          <p:nvPr/>
        </p:nvSpPr>
        <p:spPr>
          <a:xfrm>
            <a:off x="1931790" y="314939"/>
            <a:ext cx="646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Learners with Communication Skills Deficits</a:t>
            </a:r>
          </a:p>
        </p:txBody>
      </p:sp>
      <p:sp>
        <p:nvSpPr>
          <p:cNvPr id="11" name="Freeform: Shape 70">
            <a:extLst>
              <a:ext uri="{FF2B5EF4-FFF2-40B4-BE49-F238E27FC236}">
                <a16:creationId xmlns:a16="http://schemas.microsoft.com/office/drawing/2014/main" id="{9E2EE165-B440-6C49-8C4A-592F31B022EF}"/>
              </a:ext>
            </a:extLst>
          </p:cNvPr>
          <p:cNvSpPr>
            <a:spLocks/>
          </p:cNvSpPr>
          <p:nvPr/>
        </p:nvSpPr>
        <p:spPr bwMode="auto">
          <a:xfrm>
            <a:off x="5123238" y="4053050"/>
            <a:ext cx="1250482" cy="1307647"/>
          </a:xfrm>
          <a:custGeom>
            <a:avLst/>
            <a:gdLst>
              <a:gd name="connsiteX0" fmla="*/ 1174750 w 1666875"/>
              <a:gd name="connsiteY0" fmla="*/ 0 h 1743075"/>
              <a:gd name="connsiteX1" fmla="*/ 1349375 w 1666875"/>
              <a:gd name="connsiteY1" fmla="*/ 267211 h 1743075"/>
              <a:gd name="connsiteX2" fmla="*/ 1666875 w 1666875"/>
              <a:gd name="connsiteY2" fmla="*/ 111338 h 1743075"/>
              <a:gd name="connsiteX3" fmla="*/ 374650 w 1666875"/>
              <a:gd name="connsiteY3" fmla="*/ 1660525 h 1743075"/>
              <a:gd name="connsiteX4" fmla="*/ 415925 w 1666875"/>
              <a:gd name="connsiteY4" fmla="*/ 1743075 h 1743075"/>
              <a:gd name="connsiteX5" fmla="*/ 307975 w 1666875"/>
              <a:gd name="connsiteY5" fmla="*/ 1692275 h 1743075"/>
              <a:gd name="connsiteX6" fmla="*/ 0 w 1666875"/>
              <a:gd name="connsiteY6" fmla="*/ 1546225 h 1743075"/>
              <a:gd name="connsiteX7" fmla="*/ 85725 w 1666875"/>
              <a:gd name="connsiteY7" fmla="*/ 1239838 h 1743075"/>
              <a:gd name="connsiteX8" fmla="*/ 117475 w 1666875"/>
              <a:gd name="connsiteY8" fmla="*/ 1128713 h 1743075"/>
              <a:gd name="connsiteX9" fmla="*/ 152400 w 1666875"/>
              <a:gd name="connsiteY9" fmla="*/ 1208088 h 1743075"/>
              <a:gd name="connsiteX10" fmla="*/ 152678 w 1666875"/>
              <a:gd name="connsiteY10" fmla="*/ 1208654 h 1743075"/>
              <a:gd name="connsiteX11" fmla="*/ 330070 w 1666875"/>
              <a:gd name="connsiteY11" fmla="*/ 1108203 h 1743075"/>
              <a:gd name="connsiteX12" fmla="*/ 1174750 w 1666875"/>
              <a:gd name="connsiteY12" fmla="*/ 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6875" h="1743075">
                <a:moveTo>
                  <a:pt x="1174750" y="0"/>
                </a:moveTo>
                <a:cubicBezTo>
                  <a:pt x="1174750" y="0"/>
                  <a:pt x="1174750" y="0"/>
                  <a:pt x="1349375" y="267211"/>
                </a:cubicBezTo>
                <a:cubicBezTo>
                  <a:pt x="1349375" y="267211"/>
                  <a:pt x="1349375" y="267211"/>
                  <a:pt x="1666875" y="111338"/>
                </a:cubicBezTo>
                <a:cubicBezTo>
                  <a:pt x="1470025" y="792090"/>
                  <a:pt x="996950" y="1351960"/>
                  <a:pt x="374650" y="1660525"/>
                </a:cubicBezTo>
                <a:lnTo>
                  <a:pt x="415925" y="1743075"/>
                </a:lnTo>
                <a:lnTo>
                  <a:pt x="307975" y="1692275"/>
                </a:lnTo>
                <a:lnTo>
                  <a:pt x="0" y="1546225"/>
                </a:lnTo>
                <a:lnTo>
                  <a:pt x="85725" y="1239838"/>
                </a:lnTo>
                <a:lnTo>
                  <a:pt x="117475" y="1128713"/>
                </a:lnTo>
                <a:lnTo>
                  <a:pt x="152400" y="1208088"/>
                </a:lnTo>
                <a:lnTo>
                  <a:pt x="152678" y="1208654"/>
                </a:lnTo>
                <a:lnTo>
                  <a:pt x="330070" y="1108203"/>
                </a:lnTo>
                <a:cubicBezTo>
                  <a:pt x="730945" y="853475"/>
                  <a:pt x="1033066" y="462052"/>
                  <a:pt x="117475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sz="150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7C2DD0AD-FD46-4842-99DB-A4EA3402F467}"/>
              </a:ext>
            </a:extLst>
          </p:cNvPr>
          <p:cNvSpPr>
            <a:spLocks/>
          </p:cNvSpPr>
          <p:nvPr/>
        </p:nvSpPr>
        <p:spPr bwMode="auto">
          <a:xfrm>
            <a:off x="4692119" y="1746209"/>
            <a:ext cx="1400540" cy="992049"/>
          </a:xfrm>
          <a:custGeom>
            <a:avLst/>
            <a:gdLst>
              <a:gd name="T0" fmla="*/ 564 w 588"/>
              <a:gd name="T1" fmla="*/ 294 h 416"/>
              <a:gd name="T2" fmla="*/ 0 w 588"/>
              <a:gd name="T3" fmla="*/ 0 h 416"/>
              <a:gd name="T4" fmla="*/ 71 w 588"/>
              <a:gd name="T5" fmla="*/ 88 h 416"/>
              <a:gd name="T6" fmla="*/ 2 w 588"/>
              <a:gd name="T7" fmla="*/ 159 h 416"/>
              <a:gd name="T8" fmla="*/ 440 w 588"/>
              <a:gd name="T9" fmla="*/ 393 h 416"/>
              <a:gd name="T10" fmla="*/ 420 w 588"/>
              <a:gd name="T11" fmla="*/ 409 h 416"/>
              <a:gd name="T12" fmla="*/ 454 w 588"/>
              <a:gd name="T13" fmla="*/ 411 h 416"/>
              <a:gd name="T14" fmla="*/ 555 w 588"/>
              <a:gd name="T15" fmla="*/ 416 h 416"/>
              <a:gd name="T16" fmla="*/ 579 w 588"/>
              <a:gd name="T17" fmla="*/ 313 h 416"/>
              <a:gd name="T18" fmla="*/ 588 w 588"/>
              <a:gd name="T19" fmla="*/ 275 h 416"/>
              <a:gd name="T20" fmla="*/ 564 w 588"/>
              <a:gd name="T21" fmla="*/ 294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8" h="416">
                <a:moveTo>
                  <a:pt x="564" y="294"/>
                </a:moveTo>
                <a:cubicBezTo>
                  <a:pt x="430" y="126"/>
                  <a:pt x="228" y="14"/>
                  <a:pt x="0" y="0"/>
                </a:cubicBezTo>
                <a:cubicBezTo>
                  <a:pt x="71" y="88"/>
                  <a:pt x="71" y="88"/>
                  <a:pt x="71" y="88"/>
                </a:cubicBezTo>
                <a:cubicBezTo>
                  <a:pt x="2" y="159"/>
                  <a:pt x="2" y="159"/>
                  <a:pt x="2" y="159"/>
                </a:cubicBezTo>
                <a:cubicBezTo>
                  <a:pt x="179" y="173"/>
                  <a:pt x="335" y="262"/>
                  <a:pt x="440" y="393"/>
                </a:cubicBezTo>
                <a:cubicBezTo>
                  <a:pt x="420" y="409"/>
                  <a:pt x="420" y="409"/>
                  <a:pt x="420" y="409"/>
                </a:cubicBezTo>
                <a:cubicBezTo>
                  <a:pt x="454" y="411"/>
                  <a:pt x="454" y="411"/>
                  <a:pt x="454" y="411"/>
                </a:cubicBezTo>
                <a:cubicBezTo>
                  <a:pt x="555" y="416"/>
                  <a:pt x="555" y="416"/>
                  <a:pt x="555" y="416"/>
                </a:cubicBezTo>
                <a:cubicBezTo>
                  <a:pt x="579" y="313"/>
                  <a:pt x="579" y="313"/>
                  <a:pt x="579" y="313"/>
                </a:cubicBezTo>
                <a:cubicBezTo>
                  <a:pt x="588" y="275"/>
                  <a:pt x="588" y="275"/>
                  <a:pt x="588" y="275"/>
                </a:cubicBezTo>
                <a:lnTo>
                  <a:pt x="564" y="29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C6B14113-4406-4446-BF2B-1D848DE719D4}"/>
              </a:ext>
            </a:extLst>
          </p:cNvPr>
          <p:cNvSpPr>
            <a:spLocks/>
          </p:cNvSpPr>
          <p:nvPr/>
        </p:nvSpPr>
        <p:spPr bwMode="auto">
          <a:xfrm>
            <a:off x="5809216" y="2540563"/>
            <a:ext cx="662160" cy="1648254"/>
          </a:xfrm>
          <a:custGeom>
            <a:avLst/>
            <a:gdLst>
              <a:gd name="T0" fmla="*/ 249 w 278"/>
              <a:gd name="T1" fmla="*/ 622 h 691"/>
              <a:gd name="T2" fmla="*/ 267 w 278"/>
              <a:gd name="T3" fmla="*/ 451 h 691"/>
              <a:gd name="T4" fmla="*/ 125 w 278"/>
              <a:gd name="T5" fmla="*/ 0 h 691"/>
              <a:gd name="T6" fmla="*/ 101 w 278"/>
              <a:gd name="T7" fmla="*/ 108 h 691"/>
              <a:gd name="T8" fmla="*/ 0 w 278"/>
              <a:gd name="T9" fmla="*/ 99 h 691"/>
              <a:gd name="T10" fmla="*/ 109 w 278"/>
              <a:gd name="T11" fmla="*/ 451 h 691"/>
              <a:gd name="T12" fmla="*/ 94 w 278"/>
              <a:gd name="T13" fmla="*/ 587 h 691"/>
              <a:gd name="T14" fmla="*/ 69 w 278"/>
              <a:gd name="T15" fmla="*/ 581 h 691"/>
              <a:gd name="T16" fmla="*/ 89 w 278"/>
              <a:gd name="T17" fmla="*/ 609 h 691"/>
              <a:gd name="T18" fmla="*/ 148 w 278"/>
              <a:gd name="T19" fmla="*/ 691 h 691"/>
              <a:gd name="T20" fmla="*/ 243 w 278"/>
              <a:gd name="T21" fmla="*/ 645 h 691"/>
              <a:gd name="T22" fmla="*/ 278 w 278"/>
              <a:gd name="T23" fmla="*/ 628 h 691"/>
              <a:gd name="T24" fmla="*/ 249 w 278"/>
              <a:gd name="T25" fmla="*/ 622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691">
                <a:moveTo>
                  <a:pt x="249" y="622"/>
                </a:moveTo>
                <a:cubicBezTo>
                  <a:pt x="261" y="567"/>
                  <a:pt x="267" y="510"/>
                  <a:pt x="267" y="451"/>
                </a:cubicBezTo>
                <a:cubicBezTo>
                  <a:pt x="267" y="283"/>
                  <a:pt x="215" y="128"/>
                  <a:pt x="125" y="0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69" y="199"/>
                  <a:pt x="109" y="321"/>
                  <a:pt x="109" y="451"/>
                </a:cubicBezTo>
                <a:cubicBezTo>
                  <a:pt x="109" y="498"/>
                  <a:pt x="104" y="543"/>
                  <a:pt x="94" y="587"/>
                </a:cubicBezTo>
                <a:cubicBezTo>
                  <a:pt x="69" y="581"/>
                  <a:pt x="69" y="581"/>
                  <a:pt x="69" y="581"/>
                </a:cubicBezTo>
                <a:cubicBezTo>
                  <a:pt x="89" y="609"/>
                  <a:pt x="89" y="609"/>
                  <a:pt x="89" y="609"/>
                </a:cubicBezTo>
                <a:cubicBezTo>
                  <a:pt x="148" y="691"/>
                  <a:pt x="148" y="691"/>
                  <a:pt x="148" y="691"/>
                </a:cubicBezTo>
                <a:cubicBezTo>
                  <a:pt x="243" y="645"/>
                  <a:pt x="243" y="645"/>
                  <a:pt x="243" y="645"/>
                </a:cubicBezTo>
                <a:cubicBezTo>
                  <a:pt x="278" y="628"/>
                  <a:pt x="278" y="628"/>
                  <a:pt x="278" y="628"/>
                </a:cubicBezTo>
                <a:lnTo>
                  <a:pt x="249" y="6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1E6ABA43-049E-3944-B8F0-E44FE833385D}"/>
              </a:ext>
            </a:extLst>
          </p:cNvPr>
          <p:cNvSpPr>
            <a:spLocks/>
          </p:cNvSpPr>
          <p:nvPr/>
        </p:nvSpPr>
        <p:spPr bwMode="auto">
          <a:xfrm>
            <a:off x="3676251" y="4914097"/>
            <a:ext cx="1623245" cy="579985"/>
          </a:xfrm>
          <a:custGeom>
            <a:avLst/>
            <a:gdLst>
              <a:gd name="T0" fmla="*/ 579 w 681"/>
              <a:gd name="T1" fmla="*/ 134 h 243"/>
              <a:gd name="T2" fmla="*/ 610 w 681"/>
              <a:gd name="T3" fmla="*/ 39 h 243"/>
              <a:gd name="T4" fmla="*/ 376 w 681"/>
              <a:gd name="T5" fmla="*/ 84 h 243"/>
              <a:gd name="T6" fmla="*/ 112 w 681"/>
              <a:gd name="T7" fmla="*/ 26 h 243"/>
              <a:gd name="T8" fmla="*/ 124 w 681"/>
              <a:gd name="T9" fmla="*/ 0 h 243"/>
              <a:gd name="T10" fmla="*/ 90 w 681"/>
              <a:gd name="T11" fmla="*/ 15 h 243"/>
              <a:gd name="T12" fmla="*/ 0 w 681"/>
              <a:gd name="T13" fmla="*/ 54 h 243"/>
              <a:gd name="T14" fmla="*/ 24 w 681"/>
              <a:gd name="T15" fmla="*/ 160 h 243"/>
              <a:gd name="T16" fmla="*/ 32 w 681"/>
              <a:gd name="T17" fmla="*/ 194 h 243"/>
              <a:gd name="T18" fmla="*/ 44 w 681"/>
              <a:gd name="T19" fmla="*/ 169 h 243"/>
              <a:gd name="T20" fmla="*/ 376 w 681"/>
              <a:gd name="T21" fmla="*/ 243 h 243"/>
              <a:gd name="T22" fmla="*/ 681 w 681"/>
              <a:gd name="T23" fmla="*/ 181 h 243"/>
              <a:gd name="T24" fmla="*/ 579 w 681"/>
              <a:gd name="T25" fmla="*/ 13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1" h="243">
                <a:moveTo>
                  <a:pt x="579" y="134"/>
                </a:moveTo>
                <a:cubicBezTo>
                  <a:pt x="610" y="39"/>
                  <a:pt x="610" y="39"/>
                  <a:pt x="610" y="39"/>
                </a:cubicBezTo>
                <a:cubicBezTo>
                  <a:pt x="538" y="68"/>
                  <a:pt x="459" y="84"/>
                  <a:pt x="376" y="84"/>
                </a:cubicBezTo>
                <a:cubicBezTo>
                  <a:pt x="282" y="84"/>
                  <a:pt x="192" y="63"/>
                  <a:pt x="112" y="26"/>
                </a:cubicBezTo>
                <a:cubicBezTo>
                  <a:pt x="124" y="0"/>
                  <a:pt x="124" y="0"/>
                  <a:pt x="124" y="0"/>
                </a:cubicBezTo>
                <a:cubicBezTo>
                  <a:pt x="90" y="15"/>
                  <a:pt x="90" y="15"/>
                  <a:pt x="90" y="15"/>
                </a:cubicBezTo>
                <a:cubicBezTo>
                  <a:pt x="0" y="54"/>
                  <a:pt x="0" y="54"/>
                  <a:pt x="0" y="54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44" y="169"/>
                  <a:pt x="44" y="169"/>
                  <a:pt x="44" y="169"/>
                </a:cubicBezTo>
                <a:cubicBezTo>
                  <a:pt x="145" y="216"/>
                  <a:pt x="258" y="243"/>
                  <a:pt x="376" y="243"/>
                </a:cubicBezTo>
                <a:cubicBezTo>
                  <a:pt x="484" y="243"/>
                  <a:pt x="587" y="221"/>
                  <a:pt x="681" y="181"/>
                </a:cubicBezTo>
                <a:lnTo>
                  <a:pt x="579" y="13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56DCE0D7-BFC8-2044-B67D-A1EBE3C10BCC}"/>
              </a:ext>
            </a:extLst>
          </p:cNvPr>
          <p:cNvSpPr>
            <a:spLocks/>
          </p:cNvSpPr>
          <p:nvPr/>
        </p:nvSpPr>
        <p:spPr bwMode="auto">
          <a:xfrm>
            <a:off x="2690157" y="3805336"/>
            <a:ext cx="1145680" cy="1462468"/>
          </a:xfrm>
          <a:custGeom>
            <a:avLst/>
            <a:gdLst>
              <a:gd name="T0" fmla="*/ 481 w 481"/>
              <a:gd name="T1" fmla="*/ 468 h 613"/>
              <a:gd name="T2" fmla="*/ 180 w 481"/>
              <a:gd name="T3" fmla="*/ 71 h 613"/>
              <a:gd name="T4" fmla="*/ 209 w 481"/>
              <a:gd name="T5" fmla="*/ 64 h 613"/>
              <a:gd name="T6" fmla="*/ 175 w 481"/>
              <a:gd name="T7" fmla="*/ 46 h 613"/>
              <a:gd name="T8" fmla="*/ 89 w 481"/>
              <a:gd name="T9" fmla="*/ 0 h 613"/>
              <a:gd name="T10" fmla="*/ 21 w 481"/>
              <a:gd name="T11" fmla="*/ 87 h 613"/>
              <a:gd name="T12" fmla="*/ 0 w 481"/>
              <a:gd name="T13" fmla="*/ 114 h 613"/>
              <a:gd name="T14" fmla="*/ 26 w 481"/>
              <a:gd name="T15" fmla="*/ 108 h 613"/>
              <a:gd name="T16" fmla="*/ 416 w 481"/>
              <a:gd name="T17" fmla="*/ 613 h 613"/>
              <a:gd name="T18" fmla="*/ 389 w 481"/>
              <a:gd name="T19" fmla="*/ 502 h 613"/>
              <a:gd name="T20" fmla="*/ 481 w 481"/>
              <a:gd name="T21" fmla="*/ 468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1" h="613">
                <a:moveTo>
                  <a:pt x="481" y="468"/>
                </a:moveTo>
                <a:cubicBezTo>
                  <a:pt x="332" y="383"/>
                  <a:pt x="222" y="241"/>
                  <a:pt x="180" y="71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175" y="46"/>
                  <a:pt x="175" y="46"/>
                  <a:pt x="175" y="46"/>
                </a:cubicBezTo>
                <a:cubicBezTo>
                  <a:pt x="89" y="0"/>
                  <a:pt x="89" y="0"/>
                  <a:pt x="89" y="0"/>
                </a:cubicBezTo>
                <a:cubicBezTo>
                  <a:pt x="21" y="87"/>
                  <a:pt x="21" y="87"/>
                  <a:pt x="21" y="87"/>
                </a:cubicBezTo>
                <a:cubicBezTo>
                  <a:pt x="0" y="114"/>
                  <a:pt x="0" y="114"/>
                  <a:pt x="0" y="11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79" y="326"/>
                  <a:pt x="223" y="509"/>
                  <a:pt x="416" y="613"/>
                </a:cubicBezTo>
                <a:cubicBezTo>
                  <a:pt x="389" y="502"/>
                  <a:pt x="389" y="502"/>
                  <a:pt x="389" y="502"/>
                </a:cubicBezTo>
                <a:lnTo>
                  <a:pt x="481" y="46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55752B26-B71B-3C42-A5D3-73C900CD774A}"/>
              </a:ext>
            </a:extLst>
          </p:cNvPr>
          <p:cNvSpPr>
            <a:spLocks/>
          </p:cNvSpPr>
          <p:nvPr/>
        </p:nvSpPr>
        <p:spPr bwMode="auto">
          <a:xfrm>
            <a:off x="2699684" y="2430997"/>
            <a:ext cx="740762" cy="1522015"/>
          </a:xfrm>
          <a:custGeom>
            <a:avLst/>
            <a:gdLst>
              <a:gd name="T0" fmla="*/ 311 w 311"/>
              <a:gd name="T1" fmla="*/ 133 h 638"/>
              <a:gd name="T2" fmla="*/ 304 w 311"/>
              <a:gd name="T3" fmla="*/ 96 h 638"/>
              <a:gd name="T4" fmla="*/ 286 w 311"/>
              <a:gd name="T5" fmla="*/ 0 h 638"/>
              <a:gd name="T6" fmla="*/ 176 w 311"/>
              <a:gd name="T7" fmla="*/ 1 h 638"/>
              <a:gd name="T8" fmla="*/ 141 w 311"/>
              <a:gd name="T9" fmla="*/ 2 h 638"/>
              <a:gd name="T10" fmla="*/ 163 w 311"/>
              <a:gd name="T11" fmla="*/ 18 h 638"/>
              <a:gd name="T12" fmla="*/ 0 w 311"/>
              <a:gd name="T13" fmla="*/ 497 h 638"/>
              <a:gd name="T14" fmla="*/ 13 w 311"/>
              <a:gd name="T15" fmla="*/ 638 h 638"/>
              <a:gd name="T16" fmla="*/ 83 w 311"/>
              <a:gd name="T17" fmla="*/ 547 h 638"/>
              <a:gd name="T18" fmla="*/ 166 w 311"/>
              <a:gd name="T19" fmla="*/ 596 h 638"/>
              <a:gd name="T20" fmla="*/ 159 w 311"/>
              <a:gd name="T21" fmla="*/ 497 h 638"/>
              <a:gd name="T22" fmla="*/ 288 w 311"/>
              <a:gd name="T23" fmla="*/ 115 h 638"/>
              <a:gd name="T24" fmla="*/ 311 w 311"/>
              <a:gd name="T25" fmla="*/ 133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1" h="638">
                <a:moveTo>
                  <a:pt x="311" y="133"/>
                </a:moveTo>
                <a:cubicBezTo>
                  <a:pt x="304" y="96"/>
                  <a:pt x="304" y="96"/>
                  <a:pt x="304" y="96"/>
                </a:cubicBezTo>
                <a:cubicBezTo>
                  <a:pt x="286" y="0"/>
                  <a:pt x="286" y="0"/>
                  <a:pt x="286" y="0"/>
                </a:cubicBezTo>
                <a:cubicBezTo>
                  <a:pt x="176" y="1"/>
                  <a:pt x="176" y="1"/>
                  <a:pt x="176" y="1"/>
                </a:cubicBezTo>
                <a:cubicBezTo>
                  <a:pt x="141" y="2"/>
                  <a:pt x="141" y="2"/>
                  <a:pt x="141" y="2"/>
                </a:cubicBezTo>
                <a:cubicBezTo>
                  <a:pt x="163" y="18"/>
                  <a:pt x="163" y="18"/>
                  <a:pt x="163" y="18"/>
                </a:cubicBezTo>
                <a:cubicBezTo>
                  <a:pt x="61" y="151"/>
                  <a:pt x="0" y="317"/>
                  <a:pt x="0" y="497"/>
                </a:cubicBezTo>
                <a:cubicBezTo>
                  <a:pt x="0" y="546"/>
                  <a:pt x="4" y="593"/>
                  <a:pt x="13" y="638"/>
                </a:cubicBezTo>
                <a:cubicBezTo>
                  <a:pt x="83" y="547"/>
                  <a:pt x="83" y="547"/>
                  <a:pt x="83" y="547"/>
                </a:cubicBezTo>
                <a:cubicBezTo>
                  <a:pt x="166" y="596"/>
                  <a:pt x="166" y="596"/>
                  <a:pt x="166" y="596"/>
                </a:cubicBezTo>
                <a:cubicBezTo>
                  <a:pt x="161" y="564"/>
                  <a:pt x="159" y="531"/>
                  <a:pt x="159" y="497"/>
                </a:cubicBezTo>
                <a:cubicBezTo>
                  <a:pt x="159" y="354"/>
                  <a:pt x="207" y="221"/>
                  <a:pt x="288" y="115"/>
                </a:cubicBezTo>
                <a:lnTo>
                  <a:pt x="311" y="13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3A5B14-C53E-C948-9567-1720777B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16" y="3281258"/>
            <a:ext cx="5833179" cy="7110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COACHING </a:t>
            </a:r>
            <a:br>
              <a:rPr lang="en-US" sz="4000" dirty="0"/>
            </a:br>
            <a:r>
              <a:rPr lang="en-US" sz="4000" dirty="0"/>
              <a:t>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DA444-3B70-EE49-B269-4BF9C9828FE0}"/>
              </a:ext>
            </a:extLst>
          </p:cNvPr>
          <p:cNvSpPr txBox="1"/>
          <p:nvPr/>
        </p:nvSpPr>
        <p:spPr>
          <a:xfrm>
            <a:off x="5307982" y="1990186"/>
            <a:ext cx="295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7700F-8DA0-324C-8D78-808A43DFDBE9}"/>
              </a:ext>
            </a:extLst>
          </p:cNvPr>
          <p:cNvSpPr txBox="1"/>
          <p:nvPr/>
        </p:nvSpPr>
        <p:spPr>
          <a:xfrm>
            <a:off x="6104743" y="3173315"/>
            <a:ext cx="295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AB625-F38F-5542-977D-66708666530D}"/>
              </a:ext>
            </a:extLst>
          </p:cNvPr>
          <p:cNvSpPr txBox="1"/>
          <p:nvPr/>
        </p:nvSpPr>
        <p:spPr>
          <a:xfrm>
            <a:off x="5671923" y="4569771"/>
            <a:ext cx="2952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869F-0E2C-3B49-8AC2-89BEC3F27ED3}"/>
              </a:ext>
            </a:extLst>
          </p:cNvPr>
          <p:cNvSpPr txBox="1"/>
          <p:nvPr/>
        </p:nvSpPr>
        <p:spPr>
          <a:xfrm>
            <a:off x="4308132" y="5116921"/>
            <a:ext cx="295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4EF3CB-A1E3-F24A-8C97-96064FABF85C}"/>
              </a:ext>
            </a:extLst>
          </p:cNvPr>
          <p:cNvSpPr txBox="1"/>
          <p:nvPr/>
        </p:nvSpPr>
        <p:spPr>
          <a:xfrm>
            <a:off x="3050504" y="4398277"/>
            <a:ext cx="295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20529-78FF-A34C-B8ED-5267DA203B15}"/>
              </a:ext>
            </a:extLst>
          </p:cNvPr>
          <p:cNvSpPr txBox="1"/>
          <p:nvPr/>
        </p:nvSpPr>
        <p:spPr>
          <a:xfrm>
            <a:off x="2846344" y="2879324"/>
            <a:ext cx="295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F53010-5884-814D-930E-615F252844FA}"/>
              </a:ext>
            </a:extLst>
          </p:cNvPr>
          <p:cNvSpPr txBox="1"/>
          <p:nvPr/>
        </p:nvSpPr>
        <p:spPr>
          <a:xfrm>
            <a:off x="3793648" y="1874855"/>
            <a:ext cx="295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FC3956-61C4-BF49-95D9-472521793525}"/>
              </a:ext>
            </a:extLst>
          </p:cNvPr>
          <p:cNvSpPr txBox="1"/>
          <p:nvPr/>
        </p:nvSpPr>
        <p:spPr>
          <a:xfrm>
            <a:off x="374204" y="4470590"/>
            <a:ext cx="274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5. Share one or more objective observations of learner performance and encourage self-reflection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41E56C-31F2-4E4F-9D21-954E7102B373}"/>
              </a:ext>
            </a:extLst>
          </p:cNvPr>
          <p:cNvSpPr txBox="1"/>
          <p:nvPr/>
        </p:nvSpPr>
        <p:spPr>
          <a:xfrm>
            <a:off x="374204" y="2926205"/>
            <a:ext cx="236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6. Emphasize that is important for the learner to initiate the development of his/her own learning plan that is based on both self-reflection and feedback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FF4AF-3A87-8A41-975B-8318EB6605B1}"/>
              </a:ext>
            </a:extLst>
          </p:cNvPr>
          <p:cNvSpPr txBox="1"/>
          <p:nvPr/>
        </p:nvSpPr>
        <p:spPr>
          <a:xfrm>
            <a:off x="385771" y="1734401"/>
            <a:ext cx="274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7. Determine a period of time for implementation followed by checking in on progress, revisiting learning plans, and modifying learning goals for continuous improvement</a:t>
            </a: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7CA7F3E7-E5CF-DA40-97BE-CE0D7774CD80}"/>
              </a:ext>
            </a:extLst>
          </p:cNvPr>
          <p:cNvSpPr>
            <a:spLocks/>
          </p:cNvSpPr>
          <p:nvPr/>
        </p:nvSpPr>
        <p:spPr bwMode="auto">
          <a:xfrm>
            <a:off x="3157003" y="1674753"/>
            <a:ext cx="1635154" cy="937266"/>
          </a:xfrm>
          <a:custGeom>
            <a:avLst/>
            <a:gdLst>
              <a:gd name="T0" fmla="*/ 620 w 686"/>
              <a:gd name="T1" fmla="*/ 29 h 393"/>
              <a:gd name="T2" fmla="*/ 597 w 686"/>
              <a:gd name="T3" fmla="*/ 0 h 393"/>
              <a:gd name="T4" fmla="*/ 597 w 686"/>
              <a:gd name="T5" fmla="*/ 28 h 393"/>
              <a:gd name="T6" fmla="*/ 594 w 686"/>
              <a:gd name="T7" fmla="*/ 28 h 393"/>
              <a:gd name="T8" fmla="*/ 0 w 686"/>
              <a:gd name="T9" fmla="*/ 299 h 393"/>
              <a:gd name="T10" fmla="*/ 115 w 686"/>
              <a:gd name="T11" fmla="*/ 297 h 393"/>
              <a:gd name="T12" fmla="*/ 129 w 686"/>
              <a:gd name="T13" fmla="*/ 393 h 393"/>
              <a:gd name="T14" fmla="*/ 594 w 686"/>
              <a:gd name="T15" fmla="*/ 187 h 393"/>
              <a:gd name="T16" fmla="*/ 596 w 686"/>
              <a:gd name="T17" fmla="*/ 187 h 393"/>
              <a:gd name="T18" fmla="*/ 596 w 686"/>
              <a:gd name="T19" fmla="*/ 214 h 393"/>
              <a:gd name="T20" fmla="*/ 620 w 686"/>
              <a:gd name="T21" fmla="*/ 188 h 393"/>
              <a:gd name="T22" fmla="*/ 686 w 686"/>
              <a:gd name="T23" fmla="*/ 113 h 393"/>
              <a:gd name="T24" fmla="*/ 620 w 686"/>
              <a:gd name="T25" fmla="*/ 29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" h="393">
                <a:moveTo>
                  <a:pt x="620" y="29"/>
                </a:moveTo>
                <a:cubicBezTo>
                  <a:pt x="597" y="0"/>
                  <a:pt x="597" y="0"/>
                  <a:pt x="597" y="0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96" y="28"/>
                  <a:pt x="595" y="28"/>
                  <a:pt x="594" y="28"/>
                </a:cubicBezTo>
                <a:cubicBezTo>
                  <a:pt x="357" y="28"/>
                  <a:pt x="144" y="133"/>
                  <a:pt x="0" y="299"/>
                </a:cubicBezTo>
                <a:cubicBezTo>
                  <a:pt x="115" y="297"/>
                  <a:pt x="115" y="297"/>
                  <a:pt x="115" y="297"/>
                </a:cubicBezTo>
                <a:cubicBezTo>
                  <a:pt x="129" y="393"/>
                  <a:pt x="129" y="393"/>
                  <a:pt x="129" y="393"/>
                </a:cubicBezTo>
                <a:cubicBezTo>
                  <a:pt x="244" y="266"/>
                  <a:pt x="410" y="187"/>
                  <a:pt x="594" y="187"/>
                </a:cubicBezTo>
                <a:cubicBezTo>
                  <a:pt x="595" y="187"/>
                  <a:pt x="595" y="187"/>
                  <a:pt x="596" y="187"/>
                </a:cubicBezTo>
                <a:cubicBezTo>
                  <a:pt x="596" y="214"/>
                  <a:pt x="596" y="214"/>
                  <a:pt x="596" y="214"/>
                </a:cubicBezTo>
                <a:cubicBezTo>
                  <a:pt x="620" y="188"/>
                  <a:pt x="620" y="188"/>
                  <a:pt x="620" y="188"/>
                </a:cubicBezTo>
                <a:cubicBezTo>
                  <a:pt x="686" y="113"/>
                  <a:pt x="686" y="113"/>
                  <a:pt x="686" y="113"/>
                </a:cubicBezTo>
                <a:lnTo>
                  <a:pt x="620" y="29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C037D0-8763-794F-8F62-D085A8CF3E0B}"/>
              </a:ext>
            </a:extLst>
          </p:cNvPr>
          <p:cNvSpPr txBox="1"/>
          <p:nvPr/>
        </p:nvSpPr>
        <p:spPr>
          <a:xfrm>
            <a:off x="6471376" y="1730154"/>
            <a:ext cx="223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1. Establish a supportive learning environment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D42701-C817-6946-B79C-7899378970BD}"/>
              </a:ext>
            </a:extLst>
          </p:cNvPr>
          <p:cNvSpPr txBox="1"/>
          <p:nvPr/>
        </p:nvSpPr>
        <p:spPr>
          <a:xfrm>
            <a:off x="6478356" y="2777037"/>
            <a:ext cx="2231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2. Demonstrate your expertise on the topic and process of communication skills by modeling those techniques with the learner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8DED52-AF06-3649-B22A-213244A008E6}"/>
              </a:ext>
            </a:extLst>
          </p:cNvPr>
          <p:cNvSpPr txBox="1"/>
          <p:nvPr/>
        </p:nvSpPr>
        <p:spPr>
          <a:xfrm>
            <a:off x="6471376" y="4609089"/>
            <a:ext cx="223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3. Listen to and acknowledge the learner’s emotions and understand his/her perspective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9B8251-DF8D-0D4B-9715-2E8EC2319C9F}"/>
              </a:ext>
            </a:extLst>
          </p:cNvPr>
          <p:cNvSpPr txBox="1"/>
          <p:nvPr/>
        </p:nvSpPr>
        <p:spPr>
          <a:xfrm>
            <a:off x="3683369" y="5594878"/>
            <a:ext cx="223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4. Encourage reflection on strengths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72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Take a moment and put down anyone who came to mind while we were talking about challenges with interpersonal and communication skills.</a:t>
            </a:r>
          </a:p>
          <a:p>
            <a:endParaRPr lang="en-US" dirty="0"/>
          </a:p>
          <a:p>
            <a:r>
              <a:rPr lang="en-US" dirty="0"/>
              <a:t>Start to identify which factors might be contributing this to this issue:</a:t>
            </a:r>
          </a:p>
          <a:p>
            <a:pPr lvl="1"/>
            <a:r>
              <a:rPr lang="en-US" dirty="0"/>
              <a:t>Knowledge deficit</a:t>
            </a:r>
          </a:p>
          <a:p>
            <a:pPr lvl="1"/>
            <a:r>
              <a:rPr lang="en-US" dirty="0"/>
              <a:t>Attitude deficit</a:t>
            </a:r>
          </a:p>
          <a:p>
            <a:pPr lvl="1"/>
            <a:r>
              <a:rPr lang="en-US" dirty="0"/>
              <a:t>Skills deficit</a:t>
            </a:r>
          </a:p>
          <a:p>
            <a:pPr lvl="1"/>
            <a:r>
              <a:rPr lang="en-US" dirty="0"/>
              <a:t>Psychological and Psychiatric factors</a:t>
            </a:r>
          </a:p>
          <a:p>
            <a:pPr lvl="1"/>
            <a:r>
              <a:rPr lang="en-US" dirty="0"/>
              <a:t>Interaction style</a:t>
            </a:r>
          </a:p>
          <a:p>
            <a:pPr lvl="1"/>
            <a:r>
              <a:rPr lang="en-US" dirty="0"/>
              <a:t>Diversity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Who could be a coach for this learner?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came to mind?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irc_mi" descr="http://4.bp.blogspot.com/-b92A2djOXlI/T-AcmxhUP4I/AAAAAAAACS4/J-znw7-1boY/s1600/SMALL+question+mark+m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21" y="3664994"/>
            <a:ext cx="2136322" cy="2382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B303DA0-7DF2-FD4C-8D89-7E08816C9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6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911020"/>
          </a:xfrm>
        </p:spPr>
        <p:txBody>
          <a:bodyPr/>
          <a:lstStyle/>
          <a:p>
            <a:r>
              <a:rPr lang="en-US" dirty="0"/>
              <a:t>Working with Learners with Clinical Reasoning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8" name="irc_mi" descr="http://4.bp.blogspot.com/-b92A2djOXlI/T-AcmxhUP4I/AAAAAAAACS4/J-znw7-1boY/s1600/SMALL+question+mark+m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3643087"/>
            <a:ext cx="2136322" cy="238233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93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1821" y="1423942"/>
            <a:ext cx="5257800" cy="2387600"/>
          </a:xfrm>
        </p:spPr>
        <p:txBody>
          <a:bodyPr>
            <a:normAutofit/>
          </a:bodyPr>
          <a:lstStyle/>
          <a:p>
            <a:r>
              <a:rPr lang="en-US" sz="3200" dirty="0"/>
              <a:t>Working with Struggling Learners</a:t>
            </a:r>
            <a:endParaRPr lang="en-US" sz="2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9604" y="4519866"/>
            <a:ext cx="7245398" cy="1116242"/>
          </a:xfrm>
        </p:spPr>
        <p:txBody>
          <a:bodyPr>
            <a:normAutofit/>
          </a:bodyPr>
          <a:lstStyle/>
          <a:p>
            <a:r>
              <a:rPr lang="en-US" sz="2000" b="1" dirty="0"/>
              <a:t>PARTNERS IN MEDICAL EDUCATION, INC.</a:t>
            </a:r>
          </a:p>
          <a:p>
            <a:r>
              <a:rPr lang="en-US" dirty="0"/>
              <a:t>Heather Peters, M.Ed., Ph.D.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47C71B2-EAF3-2448-88C9-D1EA71C48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34886E-173E-D34B-ADB4-D48072322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37958"/>
              </p:ext>
            </p:extLst>
          </p:nvPr>
        </p:nvGraphicFramePr>
        <p:xfrm>
          <a:off x="628650" y="1738313"/>
          <a:ext cx="5004054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600077"/>
            <a:ext cx="6900656" cy="144710"/>
          </a:xfrm>
        </p:spPr>
        <p:txBody>
          <a:bodyPr>
            <a:normAutofit fontScale="90000"/>
          </a:bodyPr>
          <a:lstStyle/>
          <a:p>
            <a:r>
              <a:rPr lang="en-US" dirty="0"/>
              <a:t>Bloom’s Taxonomy of Educational 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Speech Bubble: Rectangle 6"/>
          <p:cNvSpPr/>
          <p:nvPr/>
        </p:nvSpPr>
        <p:spPr>
          <a:xfrm>
            <a:off x="5907786" y="5213863"/>
            <a:ext cx="2607564" cy="938784"/>
          </a:xfrm>
          <a:prstGeom prst="wedgeRectCallout">
            <a:avLst>
              <a:gd name="adj1" fmla="val -105186"/>
              <a:gd name="adj2" fmla="val 15747"/>
            </a:avLst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Able to define, recall, or memorize information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5632704" y="4356110"/>
            <a:ext cx="2882646" cy="938784"/>
          </a:xfrm>
          <a:prstGeom prst="wedgeRectCallout">
            <a:avLst>
              <a:gd name="adj1" fmla="val -101466"/>
              <a:gd name="adj2" fmla="val 18344"/>
            </a:avLst>
          </a:prstGeom>
          <a:solidFill>
            <a:srgbClr val="37C6C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Able to describe, explain and translate concepts</a:t>
            </a:r>
          </a:p>
        </p:txBody>
      </p:sp>
      <p:sp>
        <p:nvSpPr>
          <p:cNvPr id="9" name="Speech Bubble: Rectangle 8"/>
          <p:cNvSpPr/>
          <p:nvPr/>
        </p:nvSpPr>
        <p:spPr>
          <a:xfrm>
            <a:off x="5357622" y="3486165"/>
            <a:ext cx="3157728" cy="938784"/>
          </a:xfrm>
          <a:prstGeom prst="wedgeRectCallout">
            <a:avLst>
              <a:gd name="adj1" fmla="val -98009"/>
              <a:gd name="adj2" fmla="val 35227"/>
            </a:avLst>
          </a:prstGeom>
          <a:solidFill>
            <a:srgbClr val="29DB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Able to demonstrate or illustrate a concept</a:t>
            </a:r>
          </a:p>
        </p:txBody>
      </p:sp>
      <p:sp>
        <p:nvSpPr>
          <p:cNvPr id="10" name="Speech Bubble: Rectangle 9"/>
          <p:cNvSpPr/>
          <p:nvPr/>
        </p:nvSpPr>
        <p:spPr>
          <a:xfrm>
            <a:off x="5082540" y="2584376"/>
            <a:ext cx="3432810" cy="938784"/>
          </a:xfrm>
          <a:prstGeom prst="wedgeRectCallout">
            <a:avLst>
              <a:gd name="adj1" fmla="val -89068"/>
              <a:gd name="adj2" fmla="val 48214"/>
            </a:avLst>
          </a:prstGeom>
          <a:solidFill>
            <a:srgbClr val="2EE71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Able to compare and contrast in order to differentiate between similar concepts</a:t>
            </a:r>
          </a:p>
        </p:txBody>
      </p:sp>
      <p:sp>
        <p:nvSpPr>
          <p:cNvPr id="11" name="Speech Bubble: Rectangle 10"/>
          <p:cNvSpPr/>
          <p:nvPr/>
        </p:nvSpPr>
        <p:spPr>
          <a:xfrm>
            <a:off x="5105908" y="1658381"/>
            <a:ext cx="3432810" cy="938784"/>
          </a:xfrm>
          <a:prstGeom prst="wedgeRectCallout">
            <a:avLst>
              <a:gd name="adj1" fmla="val -89423"/>
              <a:gd name="adj2" fmla="val 53409"/>
            </a:avLst>
          </a:prstGeom>
          <a:solidFill>
            <a:srgbClr val="A7F30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Able to evaluate, defend, or judge a decision</a:t>
            </a:r>
          </a:p>
        </p:txBody>
      </p:sp>
      <p:sp>
        <p:nvSpPr>
          <p:cNvPr id="12" name="Speech Bubble: Rectangle 11"/>
          <p:cNvSpPr/>
          <p:nvPr/>
        </p:nvSpPr>
        <p:spPr>
          <a:xfrm>
            <a:off x="4936744" y="697457"/>
            <a:ext cx="3601974" cy="938784"/>
          </a:xfrm>
          <a:prstGeom prst="wedgeRectCallout">
            <a:avLst>
              <a:gd name="adj1" fmla="val -96227"/>
              <a:gd name="adj2" fmla="val 98485"/>
            </a:avLst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Able to create, construct or formulae a new or unique point of view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9786D85-264C-0A4A-BFB8-4DA2462F96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81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“Think aloud” Experiences</a:t>
            </a:r>
          </a:p>
          <a:p>
            <a:pPr lvl="1"/>
            <a:r>
              <a:rPr lang="en-US" dirty="0"/>
              <a:t>Direct observations</a:t>
            </a:r>
          </a:p>
          <a:p>
            <a:pPr lvl="1"/>
            <a:r>
              <a:rPr lang="en-US" dirty="0"/>
              <a:t>One-minute preceptor</a:t>
            </a:r>
          </a:p>
          <a:p>
            <a:pPr lvl="1"/>
            <a:r>
              <a:rPr lang="en-US" dirty="0"/>
              <a:t>Small group presentations</a:t>
            </a:r>
          </a:p>
          <a:p>
            <a:pPr lvl="1"/>
            <a:r>
              <a:rPr lang="en-US" dirty="0"/>
              <a:t>Reading and giving feedback on patient notes in the setting of clinical care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assess clinical reasoning skills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7" name="irc_mi" descr="http://4.bp.blogspot.com/-b92A2djOXlI/T-AcmxhUP4I/AAAAAAAACS4/J-znw7-1boY/s1600/SMALL+question+mark+ma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886200"/>
            <a:ext cx="1949450" cy="2065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A144A6-9DA1-A64E-966E-E2B2D003A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65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737991-DD52-46D4-9423-7083760E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Other Competencies or Areas of Clinical Practice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D508A3-680F-47EF-898A-3F0938B06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6E9C8D99-BE7B-4101-AE97-A8008143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5850" y="523901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61EC75-BFF3-4225-8212-DD5B35C89505}"/>
              </a:ext>
            </a:extLst>
          </p:cNvPr>
          <p:cNvSpPr txBox="1"/>
          <p:nvPr/>
        </p:nvSpPr>
        <p:spPr>
          <a:xfrm>
            <a:off x="7016750" y="5342274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Presenting Behaviors Table</a:t>
            </a: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1FE6883C-449D-4CEC-8A4D-4115067FC9C7}"/>
              </a:ext>
            </a:extLst>
          </p:cNvPr>
          <p:cNvGrpSpPr/>
          <p:nvPr/>
        </p:nvGrpSpPr>
        <p:grpSpPr>
          <a:xfrm>
            <a:off x="106647" y="2159000"/>
            <a:ext cx="2649253" cy="1724314"/>
            <a:chOff x="2284412" y="654408"/>
            <a:chExt cx="6672725" cy="6019895"/>
          </a:xfrm>
          <a:effectLst>
            <a:outerShdw blurRad="63500" dist="38100" dir="42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chilly" dir="t"/>
          </a:scene3d>
        </p:grpSpPr>
        <p:sp>
          <p:nvSpPr>
            <p:cNvPr id="370" name="Right Arrow 2">
              <a:extLst>
                <a:ext uri="{FF2B5EF4-FFF2-40B4-BE49-F238E27FC236}">
                  <a16:creationId xmlns:a16="http://schemas.microsoft.com/office/drawing/2014/main" id="{9676A2B6-2537-4144-A42D-BADC2610308D}"/>
                </a:ext>
              </a:extLst>
            </p:cNvPr>
            <p:cNvSpPr/>
            <p:nvPr/>
          </p:nvSpPr>
          <p:spPr>
            <a:xfrm>
              <a:off x="6286986" y="3345873"/>
              <a:ext cx="1774756" cy="6234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ight Arrow 3">
              <a:extLst>
                <a:ext uri="{FF2B5EF4-FFF2-40B4-BE49-F238E27FC236}">
                  <a16:creationId xmlns:a16="http://schemas.microsoft.com/office/drawing/2014/main" id="{C2FB1B89-DD33-405B-9D86-26B94C5666C4}"/>
                </a:ext>
              </a:extLst>
            </p:cNvPr>
            <p:cNvSpPr/>
            <p:nvPr/>
          </p:nvSpPr>
          <p:spPr>
            <a:xfrm rot="10800000">
              <a:off x="3187734" y="3345873"/>
              <a:ext cx="1774756" cy="6234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ight Arrow 4">
              <a:extLst>
                <a:ext uri="{FF2B5EF4-FFF2-40B4-BE49-F238E27FC236}">
                  <a16:creationId xmlns:a16="http://schemas.microsoft.com/office/drawing/2014/main" id="{8E19F64D-817A-4A75-816C-40B15D90B459}"/>
                </a:ext>
              </a:extLst>
            </p:cNvPr>
            <p:cNvSpPr/>
            <p:nvPr/>
          </p:nvSpPr>
          <p:spPr>
            <a:xfrm rot="18000000">
              <a:off x="5537848" y="2092121"/>
              <a:ext cx="1774756" cy="6234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9DB9BFEC-CBD1-41C8-A4AD-3F95F4653C47}"/>
                </a:ext>
              </a:extLst>
            </p:cNvPr>
            <p:cNvGrpSpPr/>
            <p:nvPr/>
          </p:nvGrpSpPr>
          <p:grpSpPr>
            <a:xfrm>
              <a:off x="2284412" y="3258321"/>
              <a:ext cx="805325" cy="805325"/>
              <a:chOff x="1050683" y="3495449"/>
              <a:chExt cx="805325" cy="805325"/>
            </a:xfrm>
          </p:grpSpPr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FD6F6AE-9EB8-4AF7-B0C9-04040646DE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683" y="3495449"/>
                <a:ext cx="805325" cy="8053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71D26351-80DB-4A4A-AEF2-586B8F4375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0566" y="3565332"/>
                <a:ext cx="665558" cy="665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28EFAA46-4484-4CAF-A6B2-5FF63F3B0F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3323" y="3648089"/>
                <a:ext cx="500044" cy="5000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C432519C-690C-4294-B44F-8463C71F39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2577" y="3727343"/>
                <a:ext cx="341536" cy="3415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2110BD7F-7133-416F-A05C-5B84BD6D81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5714" y="3810480"/>
                <a:ext cx="175262" cy="1752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251FFBBD-9B76-49D1-8A56-403DF3575A15}"/>
                </a:ext>
              </a:extLst>
            </p:cNvPr>
            <p:cNvGrpSpPr/>
            <p:nvPr/>
          </p:nvGrpSpPr>
          <p:grpSpPr>
            <a:xfrm>
              <a:off x="8151812" y="3258321"/>
              <a:ext cx="805325" cy="805325"/>
              <a:chOff x="1050683" y="3495449"/>
              <a:chExt cx="805325" cy="805325"/>
            </a:xfrm>
          </p:grpSpPr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557A95CB-DC10-4F1A-98DE-B78376247A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683" y="3495449"/>
                <a:ext cx="805325" cy="8053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A756A281-82C1-4983-B3AA-B64BE1A022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0566" y="3565332"/>
                <a:ext cx="665558" cy="665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B29524BE-B59E-4F06-A934-C000630F1F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3323" y="3648089"/>
                <a:ext cx="500044" cy="5000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4151DEA5-CA72-47BB-AD1D-FD2401F20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2577" y="3727343"/>
                <a:ext cx="341536" cy="3415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607AA759-E2CB-4D09-81EB-7DFBC3EADA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5714" y="3810480"/>
                <a:ext cx="175262" cy="1752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BA2C98EF-D59B-4815-BD01-86BE3F1F39E1}"/>
                </a:ext>
              </a:extLst>
            </p:cNvPr>
            <p:cNvGrpSpPr/>
            <p:nvPr/>
          </p:nvGrpSpPr>
          <p:grpSpPr>
            <a:xfrm>
              <a:off x="3797157" y="5868978"/>
              <a:ext cx="805325" cy="805325"/>
              <a:chOff x="1050683" y="3495449"/>
              <a:chExt cx="805325" cy="805325"/>
            </a:xfrm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99A73869-FA70-41DE-AB98-929C7BED3D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683" y="3495449"/>
                <a:ext cx="805325" cy="8053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D37D0BAA-B09E-46D0-A56E-CACDBE912D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0566" y="3565332"/>
                <a:ext cx="665558" cy="665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4A1182E3-1E2E-4C0B-A7A5-E297FC52CE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3323" y="3648089"/>
                <a:ext cx="500044" cy="5000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A778AD42-3331-4AF6-8F9D-FEB9F4D2CC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2577" y="3727343"/>
                <a:ext cx="341536" cy="3415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209D0F90-9A31-4A51-B0F7-4777208FF2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5714" y="3810480"/>
                <a:ext cx="175262" cy="1752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6" name="Right Arrow 30">
              <a:extLst>
                <a:ext uri="{FF2B5EF4-FFF2-40B4-BE49-F238E27FC236}">
                  <a16:creationId xmlns:a16="http://schemas.microsoft.com/office/drawing/2014/main" id="{B40B3C71-F848-4B92-80E3-F84E6A19527A}"/>
                </a:ext>
              </a:extLst>
            </p:cNvPr>
            <p:cNvSpPr/>
            <p:nvPr/>
          </p:nvSpPr>
          <p:spPr>
            <a:xfrm rot="14400000">
              <a:off x="3938792" y="2092120"/>
              <a:ext cx="1774756" cy="6234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ight Arrow 37">
              <a:extLst>
                <a:ext uri="{FF2B5EF4-FFF2-40B4-BE49-F238E27FC236}">
                  <a16:creationId xmlns:a16="http://schemas.microsoft.com/office/drawing/2014/main" id="{1771FFCC-13A5-479F-AC55-2A55DD8FEA38}"/>
                </a:ext>
              </a:extLst>
            </p:cNvPr>
            <p:cNvSpPr/>
            <p:nvPr/>
          </p:nvSpPr>
          <p:spPr>
            <a:xfrm rot="3600000" flipV="1">
              <a:off x="5573334" y="4676274"/>
              <a:ext cx="1774756" cy="6234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ight Arrow 38">
              <a:extLst>
                <a:ext uri="{FF2B5EF4-FFF2-40B4-BE49-F238E27FC236}">
                  <a16:creationId xmlns:a16="http://schemas.microsoft.com/office/drawing/2014/main" id="{C7FB14A6-DDD6-4BEA-B260-C8401A060A6D}"/>
                </a:ext>
              </a:extLst>
            </p:cNvPr>
            <p:cNvSpPr/>
            <p:nvPr/>
          </p:nvSpPr>
          <p:spPr>
            <a:xfrm rot="7200000" flipV="1">
              <a:off x="3974278" y="4676273"/>
              <a:ext cx="1774756" cy="6234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sp3d extrusionH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77E11909-EA5C-4919-884B-F25A3C5EE070}"/>
                </a:ext>
              </a:extLst>
            </p:cNvPr>
            <p:cNvGrpSpPr/>
            <p:nvPr/>
          </p:nvGrpSpPr>
          <p:grpSpPr>
            <a:xfrm>
              <a:off x="6715115" y="5868978"/>
              <a:ext cx="805325" cy="805325"/>
              <a:chOff x="1050683" y="3495449"/>
              <a:chExt cx="805325" cy="805325"/>
            </a:xfrm>
          </p:grpSpPr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B718A648-0D59-49F0-AC33-9435BC69B1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683" y="3495449"/>
                <a:ext cx="805325" cy="8053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2C2D7F34-87C4-40D5-AB36-6C099A44A9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0566" y="3565332"/>
                <a:ext cx="665558" cy="665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7D27CD0-5459-4971-8DAB-6C1027A897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3323" y="3648089"/>
                <a:ext cx="500044" cy="5000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CF854018-D2C4-49E5-B4BB-4AD747B87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2577" y="3727343"/>
                <a:ext cx="341536" cy="3415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6BD6652E-5FB2-49CB-8D99-D9B5B9568A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5714" y="3810480"/>
                <a:ext cx="175262" cy="1752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24C8599F-60E9-4F04-A377-162CA2EFE308}"/>
                </a:ext>
              </a:extLst>
            </p:cNvPr>
            <p:cNvGrpSpPr/>
            <p:nvPr/>
          </p:nvGrpSpPr>
          <p:grpSpPr>
            <a:xfrm>
              <a:off x="3797157" y="654408"/>
              <a:ext cx="805325" cy="805325"/>
              <a:chOff x="1050683" y="3495449"/>
              <a:chExt cx="805325" cy="805325"/>
            </a:xfrm>
          </p:grpSpPr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2D78A250-6E03-4C7A-AE2E-9BC55442D4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683" y="3495449"/>
                <a:ext cx="805325" cy="8053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614722B6-F2CD-4FBB-97CC-B2CD5FC052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0566" y="3565332"/>
                <a:ext cx="665558" cy="665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A1C0F9D7-40F7-4560-958C-D92D724AE1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3323" y="3648089"/>
                <a:ext cx="500044" cy="5000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EEC6663F-983C-4C6A-A06E-FE94885AE2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2577" y="3727343"/>
                <a:ext cx="341536" cy="3415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8E8CB151-EC7D-4D47-B9BB-596EAA24A0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5714" y="3810480"/>
                <a:ext cx="175262" cy="1752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BED2A41F-C804-4F16-94BB-45DF97E4E85B}"/>
                </a:ext>
              </a:extLst>
            </p:cNvPr>
            <p:cNvGrpSpPr/>
            <p:nvPr/>
          </p:nvGrpSpPr>
          <p:grpSpPr>
            <a:xfrm>
              <a:off x="6715115" y="654408"/>
              <a:ext cx="805325" cy="805325"/>
              <a:chOff x="1050683" y="3495449"/>
              <a:chExt cx="805325" cy="805325"/>
            </a:xfrm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5BADC199-A6E5-4E32-8F60-AC7013A43D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683" y="3495449"/>
                <a:ext cx="805325" cy="8053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FA7D7BF9-6506-45E2-8FEA-E6B49F6BDF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0566" y="3565332"/>
                <a:ext cx="665558" cy="665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6214D174-A236-49DD-ADFA-B475FB8C0B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3323" y="3648089"/>
                <a:ext cx="500044" cy="5000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1C623E0C-25D5-4D75-9B4E-3795BCA2C2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2577" y="3727343"/>
                <a:ext cx="341536" cy="3415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7AE83CCD-418B-4EFC-8829-5B5B402F0D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5714" y="3810480"/>
                <a:ext cx="175262" cy="1752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p3d extrusionH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Footer Placeholder 3">
            <a:extLst>
              <a:ext uri="{FF2B5EF4-FFF2-40B4-BE49-F238E27FC236}">
                <a16:creationId xmlns:a16="http://schemas.microsoft.com/office/drawing/2014/main" id="{BC31FA18-EBBB-9846-95C8-59843AD0E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113B84A9-5388-824A-A52E-E9EF4FE74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342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781E5-F9C2-4305-A847-C156D50C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68896"/>
            <a:ext cx="7886700" cy="297722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C5E117-9B45-4C8E-8214-7A6269C9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Sample Improvement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99D3-0844-481A-8E86-A10E944F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37" y="1495768"/>
            <a:ext cx="3478213" cy="91756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679AA4E-FDF4-624E-ABED-E8DC8275B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C3FE2C2-85B6-644C-AE92-2FD229F9A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316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91ABE-5307-48BB-B1BA-575A97E66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768EC5-1B55-49A5-AC5C-0601B01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850C4-90D5-492D-81BF-27D63E80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1749426"/>
            <a:ext cx="8515350" cy="4500437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8A2ADCA-BABC-2548-95CE-F4FFEFB33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46D01E1-AD3F-5F44-952A-36909457D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992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</a:t>
            </a:r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8CA63-F98E-FA40-92A4-441A6C7A0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9FAA8-536E-E340-A5FD-F64C186A2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       DIO Role and Responsibilities: Keys to Success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December 17,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400" dirty="0">
                <a:latin typeface="+mn-lt"/>
              </a:rPr>
              <a:t>       How to Manage Virtual Site Visit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January 5,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How to Maximize Virtual Learning Part 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January 21,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  DIO Role and Responsibilities: Keys to Success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December 17,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Governing Board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Recognizing &amp; Addressing Precursors of Burnout: The Value of Shame Resiliency Training to Support Resident Well-Being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IRB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Demystifying Diversity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Planning: Sponsoring Institution Role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– A More Specific Approach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632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902200"/>
            <a:ext cx="7677150" cy="1397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25" y="1674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CF21E81C-8B6A-0A4F-ACE2-D5EDE2D2CC9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E56A181-71E1-AA43-8F38-5829897AB2B8}"/>
              </a:ext>
            </a:extLst>
          </p:cNvPr>
          <p:cNvSpPr txBox="1">
            <a:spLocks noChangeArrowheads="1"/>
          </p:cNvSpPr>
          <p:nvPr/>
        </p:nvSpPr>
        <p:spPr>
          <a:xfrm>
            <a:off x="591164" y="2122948"/>
            <a:ext cx="8066139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81E483F-3B26-1241-BA29-D0E763B60D4B}"/>
              </a:ext>
            </a:extLst>
          </p:cNvPr>
          <p:cNvSpPr txBox="1">
            <a:spLocks noChangeArrowheads="1"/>
          </p:cNvSpPr>
          <p:nvPr/>
        </p:nvSpPr>
        <p:spPr>
          <a:xfrm>
            <a:off x="249493" y="3052507"/>
            <a:ext cx="91440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200" dirty="0"/>
            </a:br>
            <a:r>
              <a:rPr lang="en-US" sz="2200" b="1" dirty="0"/>
              <a:t>Partners in Medical Education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200" dirty="0"/>
              <a:t>724-864-7320  |  </a:t>
            </a:r>
            <a:r>
              <a:rPr lang="en-US" sz="220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AE67082-5140-3549-8A15-3AD8BBE9FB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59901"/>
            <a:ext cx="9144000" cy="138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20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Heather@PartnersInMedEd.com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F2326C8-DC43-4D40-9F85-4475EFDE0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600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BE6E31-7077-1A42-A13F-3D22E8D5EE4B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1D73BAC-5918-9D44-B0EA-C2BD6DBF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D88D1-BE68-714B-9286-72C9C93E9F8B}"/>
              </a:ext>
            </a:extLst>
          </p:cNvPr>
          <p:cNvSpPr txBox="1"/>
          <p:nvPr/>
        </p:nvSpPr>
        <p:spPr>
          <a:xfrm>
            <a:off x="3733800" y="1752600"/>
            <a:ext cx="47244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</a:t>
            </a:r>
            <a:r>
              <a:rPr lang="en-US" sz="2400" b="1" dirty="0" err="1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Ph.D</a:t>
            </a:r>
            <a:endParaRPr lang="en-US" sz="24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Former GME Director &amp; DIO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GME Strategic Planning; Program Evaluation; and Faculty Development</a:t>
            </a:r>
          </a:p>
          <a:p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421AA-C4FD-4E48-938A-8AB2A4743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8D53279-5608-EB44-BED4-065C5C87C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127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92100" y="215900"/>
            <a:ext cx="8229600" cy="1371600"/>
          </a:xfrm>
        </p:spPr>
        <p:txBody>
          <a:bodyPr/>
          <a:lstStyle/>
          <a:p>
            <a:pPr algn="ctr"/>
            <a:r>
              <a:rPr lang="en-US" dirty="0"/>
              <a:t>Webinar Goals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206" y="1828800"/>
            <a:ext cx="8382000" cy="311245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Review foundational knowledge about struggling learners in GME training programs</a:t>
            </a:r>
          </a:p>
          <a:p>
            <a:r>
              <a:rPr lang="en-US" sz="2200" dirty="0"/>
              <a:t>Provide guidance to the Sponsoring Institution regarding meeting the needs of the programs for meeting the needs of the struggling learner, including initial identification</a:t>
            </a:r>
          </a:p>
          <a:p>
            <a:r>
              <a:rPr lang="en-US" sz="2200" dirty="0"/>
              <a:t>Discuss the following types of struggling learners:</a:t>
            </a:r>
          </a:p>
          <a:p>
            <a:pPr lvl="1"/>
            <a:r>
              <a:rPr lang="en-US" sz="1800" dirty="0"/>
              <a:t>Medical Knowledge</a:t>
            </a:r>
          </a:p>
          <a:p>
            <a:pPr lvl="1"/>
            <a:r>
              <a:rPr lang="en-US" sz="1800" dirty="0"/>
              <a:t>Communication and Interpersonal Skills</a:t>
            </a:r>
          </a:p>
          <a:p>
            <a:r>
              <a:rPr lang="en-US" sz="2200" dirty="0"/>
              <a:t>Additional Resources for working with struggling learners</a:t>
            </a:r>
          </a:p>
          <a:p>
            <a:pPr lvl="1"/>
            <a:endParaRPr lang="en-US" sz="1800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99779"/>
            <a:ext cx="1884217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Graphic 4" descr="Mining tools">
            <a:extLst>
              <a:ext uri="{FF2B5EF4-FFF2-40B4-BE49-F238E27FC236}">
                <a16:creationId xmlns:a16="http://schemas.microsoft.com/office/drawing/2014/main" id="{44AD4B4B-87D7-45F6-87B3-3876DFC0E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4358" y="4772793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A5DFF-8115-4D30-B402-1263813744F5}"/>
              </a:ext>
            </a:extLst>
          </p:cNvPr>
          <p:cNvSpPr txBox="1"/>
          <p:nvPr/>
        </p:nvSpPr>
        <p:spPr>
          <a:xfrm>
            <a:off x="2548758" y="4772793"/>
            <a:ext cx="5598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Presenting Behaviors for Competency Deficits</a:t>
            </a:r>
          </a:p>
          <a:p>
            <a:pPr marL="342900" indent="-342900">
              <a:buAutoNum type="arabicPeriod"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Early vs Late Identifiers</a:t>
            </a:r>
          </a:p>
          <a:p>
            <a:pPr marL="342900" indent="-342900">
              <a:buFontTx/>
              <a:buAutoNum type="arabicPeriod"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Educational Interview Overview</a:t>
            </a:r>
          </a:p>
          <a:p>
            <a:pPr marL="342900" indent="-342900">
              <a:buAutoNum type="arabicPeriod"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Sample Improvement Plan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5FEBC81-6BC4-9A45-8D50-2FDEC3279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3451" y="145048"/>
            <a:ext cx="4309884" cy="1371600"/>
          </a:xfrm>
        </p:spPr>
        <p:txBody>
          <a:bodyPr>
            <a:normAutofit/>
          </a:bodyPr>
          <a:lstStyle/>
          <a:p>
            <a:r>
              <a:rPr lang="en-US" dirty="0"/>
              <a:t>Some statistics…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545912" y="1281097"/>
            <a:ext cx="6980238" cy="5186273"/>
            <a:chOff x="693738" y="17999075"/>
            <a:chExt cx="7813675" cy="5719015"/>
          </a:xfrm>
        </p:grpSpPr>
        <p:sp>
          <p:nvSpPr>
            <p:cNvPr id="12" name="Hexagon 11"/>
            <p:cNvSpPr/>
            <p:nvPr/>
          </p:nvSpPr>
          <p:spPr>
            <a:xfrm rot="5400000">
              <a:off x="574753" y="18118060"/>
              <a:ext cx="1728631" cy="1490662"/>
            </a:xfrm>
            <a:prstGeom prst="hexagon">
              <a:avLst/>
            </a:prstGeom>
            <a:solidFill>
              <a:srgbClr val="2567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72319" y="18401822"/>
              <a:ext cx="13700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DAE8A1"/>
                  </a:solidFill>
                </a:rPr>
                <a:t>7-15%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/>
          </p:nvSpPr>
          <p:spPr bwMode="auto">
            <a:xfrm>
              <a:off x="777875" y="18876963"/>
              <a:ext cx="1320800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solidFill>
                    <a:srgbClr val="DAE8A1"/>
                  </a:solidFill>
                </a:rPr>
                <a:t>needing Intervention</a:t>
              </a:r>
            </a:p>
          </p:txBody>
        </p:sp>
        <p:sp>
          <p:nvSpPr>
            <p:cNvPr id="15" name="Hexagon 14"/>
            <p:cNvSpPr/>
            <p:nvPr/>
          </p:nvSpPr>
          <p:spPr>
            <a:xfrm rot="5400000">
              <a:off x="3100466" y="18118059"/>
              <a:ext cx="1728631" cy="1490663"/>
            </a:xfrm>
            <a:prstGeom prst="hexagon">
              <a:avLst/>
            </a:prstGeom>
            <a:noFill/>
            <a:ln w="12700" cmpd="sng">
              <a:solidFill>
                <a:srgbClr val="1F232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TextBox 47"/>
            <p:cNvSpPr txBox="1">
              <a:spLocks noChangeArrowheads="1"/>
            </p:cNvSpPr>
            <p:nvPr/>
          </p:nvSpPr>
          <p:spPr bwMode="auto">
            <a:xfrm>
              <a:off x="3252788" y="18157825"/>
              <a:ext cx="1371600" cy="84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1F2329"/>
                  </a:solidFill>
                </a:rPr>
                <a:t>50%</a:t>
              </a:r>
              <a:endParaRPr lang="en-US" altLang="en-US" sz="4800" b="1" dirty="0">
                <a:solidFill>
                  <a:srgbClr val="1F2329"/>
                </a:solidFill>
              </a:endParaRPr>
            </a:p>
          </p:txBody>
        </p:sp>
        <p:sp>
          <p:nvSpPr>
            <p:cNvPr id="17" name="TextBox 48"/>
            <p:cNvSpPr txBox="1">
              <a:spLocks noChangeArrowheads="1"/>
            </p:cNvSpPr>
            <p:nvPr/>
          </p:nvSpPr>
          <p:spPr bwMode="auto">
            <a:xfrm>
              <a:off x="3303588" y="18876963"/>
              <a:ext cx="132080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solidFill>
                    <a:srgbClr val="1F2329"/>
                  </a:solidFill>
                </a:rPr>
                <a:t>will seek help</a:t>
              </a:r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5626178" y="18118060"/>
              <a:ext cx="1728631" cy="1490662"/>
            </a:xfrm>
            <a:prstGeom prst="hexagon">
              <a:avLst/>
            </a:prstGeom>
            <a:solidFill>
              <a:srgbClr val="E921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9" name="TextBox 50"/>
            <p:cNvSpPr txBox="1">
              <a:spLocks noChangeArrowheads="1"/>
            </p:cNvSpPr>
            <p:nvPr/>
          </p:nvSpPr>
          <p:spPr bwMode="auto">
            <a:xfrm>
              <a:off x="5778499" y="18157825"/>
              <a:ext cx="1371600" cy="78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20" name="TextBox 51"/>
            <p:cNvSpPr txBox="1">
              <a:spLocks noChangeArrowheads="1"/>
            </p:cNvSpPr>
            <p:nvPr/>
          </p:nvSpPr>
          <p:spPr bwMode="auto">
            <a:xfrm>
              <a:off x="5829300" y="18876963"/>
              <a:ext cx="1320800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bg1"/>
                  </a:solidFill>
                </a:rPr>
                <a:t>will NOT seek  help</a:t>
              </a:r>
            </a:p>
          </p:txBody>
        </p: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2184400" y="18780125"/>
              <a:ext cx="1035050" cy="144463"/>
              <a:chOff x="2184550" y="18779635"/>
              <a:chExt cx="1034884" cy="145143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2184550" y="18851331"/>
                <a:ext cx="1034884" cy="0"/>
              </a:xfrm>
              <a:prstGeom prst="line">
                <a:avLst/>
              </a:prstGeom>
              <a:ln>
                <a:solidFill>
                  <a:srgbClr val="56B87E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2628979" y="18779565"/>
                <a:ext cx="146027" cy="145129"/>
              </a:xfrm>
              <a:prstGeom prst="ellipse">
                <a:avLst/>
              </a:prstGeom>
              <a:solidFill>
                <a:srgbClr val="56B87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2" name="Group 56"/>
            <p:cNvGrpSpPr>
              <a:grpSpLocks/>
            </p:cNvGrpSpPr>
            <p:nvPr/>
          </p:nvGrpSpPr>
          <p:grpSpPr bwMode="auto">
            <a:xfrm>
              <a:off x="4718050" y="18780125"/>
              <a:ext cx="1035050" cy="144463"/>
              <a:chOff x="2184550" y="18779635"/>
              <a:chExt cx="1034884" cy="145143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2184550" y="18851331"/>
                <a:ext cx="1034884" cy="0"/>
              </a:xfrm>
              <a:prstGeom prst="line">
                <a:avLst/>
              </a:prstGeom>
              <a:ln>
                <a:solidFill>
                  <a:srgbClr val="56B87E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2628979" y="18779565"/>
                <a:ext cx="146027" cy="145129"/>
              </a:xfrm>
              <a:prstGeom prst="ellipse">
                <a:avLst/>
              </a:prstGeom>
              <a:solidFill>
                <a:srgbClr val="56B87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23" name="Right Triangle 22"/>
            <p:cNvSpPr/>
            <p:nvPr/>
          </p:nvSpPr>
          <p:spPr>
            <a:xfrm rot="5400000">
              <a:off x="774718" y="20127699"/>
              <a:ext cx="392078" cy="474663"/>
            </a:xfrm>
            <a:prstGeom prst="rtTriangle">
              <a:avLst/>
            </a:prstGeom>
            <a:solidFill>
              <a:srgbClr val="56B8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TextBox 60"/>
            <p:cNvSpPr txBox="1">
              <a:spLocks noChangeArrowheads="1"/>
            </p:cNvSpPr>
            <p:nvPr/>
          </p:nvSpPr>
          <p:spPr bwMode="auto">
            <a:xfrm>
              <a:off x="887413" y="19988213"/>
              <a:ext cx="2041525" cy="13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200" b="1" dirty="0">
                  <a:solidFill>
                    <a:srgbClr val="56B87E"/>
                  </a:solidFill>
                </a:rPr>
                <a:t>1/3</a:t>
              </a:r>
            </a:p>
          </p:txBody>
        </p:sp>
        <p:sp>
          <p:nvSpPr>
            <p:cNvPr id="25" name="TextBox 61"/>
            <p:cNvSpPr txBox="1">
              <a:spLocks noChangeArrowheads="1"/>
            </p:cNvSpPr>
            <p:nvPr/>
          </p:nvSpPr>
          <p:spPr bwMode="auto">
            <a:xfrm>
              <a:off x="733425" y="21176318"/>
              <a:ext cx="2871788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56B87E"/>
                  </a:solidFill>
                </a:rPr>
                <a:t>OF GENERAL SURGERY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56B87E"/>
                  </a:solidFill>
                </a:rPr>
                <a:t>RESIDENTS NEED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56B87E"/>
                  </a:solidFill>
                </a:rPr>
                <a:t>INTERVENTION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303588" y="20113435"/>
              <a:ext cx="1490663" cy="1409573"/>
            </a:xfrm>
            <a:prstGeom prst="ellipse">
              <a:avLst/>
            </a:prstGeom>
            <a:solidFill>
              <a:srgbClr val="2567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/>
                <a:t>60%</a:t>
              </a:r>
            </a:p>
          </p:txBody>
        </p:sp>
        <p:sp>
          <p:nvSpPr>
            <p:cNvPr id="27" name="TextBox 64"/>
            <p:cNvSpPr txBox="1">
              <a:spLocks noChangeArrowheads="1"/>
            </p:cNvSpPr>
            <p:nvPr/>
          </p:nvSpPr>
          <p:spPr bwMode="auto">
            <a:xfrm>
              <a:off x="4910137" y="20115213"/>
              <a:ext cx="3444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25676A"/>
                  </a:solidFill>
                </a:rPr>
                <a:t>OF PROGRAM DIRECTORS</a:t>
              </a:r>
            </a:p>
          </p:txBody>
        </p:sp>
        <p:sp>
          <p:nvSpPr>
            <p:cNvPr id="28" name="TextBox 65"/>
            <p:cNvSpPr txBox="1">
              <a:spLocks noChangeArrowheads="1"/>
            </p:cNvSpPr>
            <p:nvPr/>
          </p:nvSpPr>
          <p:spPr bwMode="auto">
            <a:xfrm>
              <a:off x="4849813" y="20332700"/>
              <a:ext cx="3657600" cy="83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25676A"/>
                  </a:solidFill>
                </a:rPr>
                <a:t>STRUGGLE</a:t>
              </a:r>
            </a:p>
          </p:txBody>
        </p:sp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706438" y="22056725"/>
              <a:ext cx="1030287" cy="922338"/>
              <a:chOff x="801848" y="22034799"/>
              <a:chExt cx="1030105" cy="92333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58982" y="22236243"/>
                <a:ext cx="663458" cy="664229"/>
              </a:xfrm>
              <a:prstGeom prst="ellipse">
                <a:avLst/>
              </a:prstGeom>
              <a:solidFill>
                <a:srgbClr val="E921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" name="TextBox 70"/>
              <p:cNvSpPr txBox="1">
                <a:spLocks noChangeArrowheads="1"/>
              </p:cNvSpPr>
              <p:nvPr/>
            </p:nvSpPr>
            <p:spPr bwMode="auto">
              <a:xfrm>
                <a:off x="801848" y="22034799"/>
                <a:ext cx="103010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 dirty="0">
                    <a:solidFill>
                      <a:schemeClr val="bg1"/>
                    </a:solidFill>
                  </a:rPr>
                  <a:t>&gt;</a:t>
                </a:r>
                <a:endParaRPr lang="en-US" altLang="en-US" sz="6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5"/>
            <p:cNvGrpSpPr>
              <a:grpSpLocks/>
            </p:cNvGrpSpPr>
            <p:nvPr/>
          </p:nvGrpSpPr>
          <p:grpSpPr bwMode="auto">
            <a:xfrm>
              <a:off x="1722438" y="22032913"/>
              <a:ext cx="850900" cy="923925"/>
              <a:chOff x="1833848" y="22012009"/>
              <a:chExt cx="851326" cy="92333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02144" y="22232146"/>
                <a:ext cx="663907" cy="663088"/>
              </a:xfrm>
              <a:prstGeom prst="ellipse">
                <a:avLst/>
              </a:prstGeom>
              <a:solidFill>
                <a:srgbClr val="1F23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4" name="TextBox 74"/>
              <p:cNvSpPr txBox="1">
                <a:spLocks noChangeArrowheads="1"/>
              </p:cNvSpPr>
              <p:nvPr/>
            </p:nvSpPr>
            <p:spPr bwMode="auto">
              <a:xfrm>
                <a:off x="1833848" y="22012009"/>
                <a:ext cx="85132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solidFill>
                      <a:srgbClr val="56B87E"/>
                    </a:solidFill>
                  </a:rPr>
                  <a:t>&gt;</a:t>
                </a:r>
                <a:endParaRPr lang="en-US" altLang="en-US" sz="6000" b="1">
                  <a:solidFill>
                    <a:srgbClr val="56B87E"/>
                  </a:solidFill>
                </a:endParaRPr>
              </a:p>
            </p:txBody>
          </p:sp>
        </p:grpSp>
        <p:grpSp>
          <p:nvGrpSpPr>
            <p:cNvPr id="31" name="Group 26"/>
            <p:cNvGrpSpPr>
              <a:grpSpLocks/>
            </p:cNvGrpSpPr>
            <p:nvPr/>
          </p:nvGrpSpPr>
          <p:grpSpPr bwMode="auto">
            <a:xfrm>
              <a:off x="2622550" y="22026563"/>
              <a:ext cx="850900" cy="923925"/>
              <a:chOff x="2706340" y="22005960"/>
              <a:chExt cx="851326" cy="92333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74637" y="22226097"/>
                <a:ext cx="663907" cy="663088"/>
              </a:xfrm>
              <a:prstGeom prst="ellipse">
                <a:avLst/>
              </a:prstGeom>
              <a:solidFill>
                <a:srgbClr val="56B87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2" name="TextBox 77"/>
              <p:cNvSpPr txBox="1">
                <a:spLocks noChangeArrowheads="1"/>
              </p:cNvSpPr>
              <p:nvPr/>
            </p:nvSpPr>
            <p:spPr bwMode="auto">
              <a:xfrm>
                <a:off x="2706340" y="22005960"/>
                <a:ext cx="85132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solidFill>
                      <a:schemeClr val="bg1"/>
                    </a:solidFill>
                  </a:rPr>
                  <a:t>&gt;</a:t>
                </a:r>
                <a:endParaRPr lang="en-US" altLang="en-US" sz="60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Group 14335"/>
            <p:cNvGrpSpPr>
              <a:grpSpLocks/>
            </p:cNvGrpSpPr>
            <p:nvPr/>
          </p:nvGrpSpPr>
          <p:grpSpPr bwMode="auto">
            <a:xfrm>
              <a:off x="3490913" y="22037675"/>
              <a:ext cx="850900" cy="923925"/>
              <a:chOff x="3585979" y="22016543"/>
              <a:chExt cx="851326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654275" y="22236679"/>
                <a:ext cx="663907" cy="663088"/>
              </a:xfrm>
              <a:prstGeom prst="ellipse">
                <a:avLst/>
              </a:prstGeom>
              <a:solidFill>
                <a:srgbClr val="2567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40" name="TextBox 79"/>
              <p:cNvSpPr txBox="1">
                <a:spLocks noChangeArrowheads="1"/>
              </p:cNvSpPr>
              <p:nvPr/>
            </p:nvSpPr>
            <p:spPr bwMode="auto">
              <a:xfrm>
                <a:off x="3585979" y="22016543"/>
                <a:ext cx="85132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solidFill>
                      <a:srgbClr val="56B87E"/>
                    </a:solidFill>
                  </a:rPr>
                  <a:t>&gt;</a:t>
                </a:r>
                <a:endParaRPr lang="en-US" altLang="en-US" sz="6000" b="1">
                  <a:solidFill>
                    <a:srgbClr val="56B87E"/>
                  </a:solidFill>
                </a:endParaRPr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5400000">
              <a:off x="4970499" y="21865840"/>
              <a:ext cx="804790" cy="804862"/>
            </a:xfrm>
            <a:prstGeom prst="rtTriangle">
              <a:avLst/>
            </a:prstGeom>
            <a:solidFill>
              <a:srgbClr val="E921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32388" y="22011912"/>
              <a:ext cx="3362936" cy="152073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E9214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TextBox 84"/>
            <p:cNvSpPr txBox="1">
              <a:spLocks noChangeArrowheads="1"/>
            </p:cNvSpPr>
            <p:nvPr/>
          </p:nvSpPr>
          <p:spPr bwMode="auto">
            <a:xfrm>
              <a:off x="5237163" y="22091650"/>
              <a:ext cx="2559050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F2329"/>
                  </a:solidFill>
                </a:rPr>
                <a:t>References: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400" b="1">
                <a:solidFill>
                  <a:srgbClr val="1F2329"/>
                </a:solidFill>
              </a:endParaRPr>
            </a:p>
          </p:txBody>
        </p:sp>
        <p:sp>
          <p:nvSpPr>
            <p:cNvPr id="36" name="Rectangle 14339"/>
            <p:cNvSpPr>
              <a:spLocks noChangeArrowheads="1"/>
            </p:cNvSpPr>
            <p:nvPr/>
          </p:nvSpPr>
          <p:spPr bwMode="auto">
            <a:xfrm>
              <a:off x="5253038" y="22309613"/>
              <a:ext cx="3242286" cy="140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/>
                <a:t>ABIM estimates &amp; General Surgery estimates reported 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err="1"/>
                <a:t>Guerrasio</a:t>
              </a:r>
              <a:r>
                <a:rPr lang="en-US" altLang="en-US" sz="1000" dirty="0"/>
                <a:t> J</a:t>
              </a:r>
              <a:r>
                <a:rPr lang="en-US" altLang="en-US" sz="1000" i="1" dirty="0"/>
                <a:t>. Remediating the Struggling Medical Learner</a:t>
              </a:r>
              <a:r>
                <a:rPr lang="en-US" altLang="en-US" sz="1000" dirty="0"/>
                <a:t>, AHME Publication, 2013</a:t>
              </a:r>
              <a:r>
                <a:rPr lang="en-US" altLang="en-US" sz="1100" dirty="0"/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/>
                <a:t>Remediation in Medical Education: A mid-course correction, </a:t>
              </a:r>
              <a:r>
                <a:rPr lang="en-US" altLang="en-US" sz="1100" dirty="0" err="1"/>
                <a:t>Kalet</a:t>
              </a:r>
              <a:r>
                <a:rPr lang="en-US" altLang="en-US" sz="1100" dirty="0"/>
                <a:t> &amp; Chou Ed, 2014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dirty="0"/>
            </a:p>
          </p:txBody>
        </p:sp>
        <p:sp>
          <p:nvSpPr>
            <p:cNvPr id="37" name="TextBox 45"/>
            <p:cNvSpPr txBox="1">
              <a:spLocks noChangeArrowheads="1"/>
            </p:cNvSpPr>
            <p:nvPr/>
          </p:nvSpPr>
          <p:spPr bwMode="auto">
            <a:xfrm>
              <a:off x="754064" y="18232545"/>
              <a:ext cx="132080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DAE8A1"/>
                  </a:solidFill>
                </a:rPr>
                <a:t>Of the </a:t>
              </a:r>
            </a:p>
          </p:txBody>
        </p:sp>
        <p:sp>
          <p:nvSpPr>
            <p:cNvPr id="38" name="TextBox 64"/>
            <p:cNvSpPr txBox="1">
              <a:spLocks noChangeArrowheads="1"/>
            </p:cNvSpPr>
            <p:nvPr/>
          </p:nvSpPr>
          <p:spPr bwMode="auto">
            <a:xfrm>
              <a:off x="4952970" y="21036669"/>
              <a:ext cx="3444875" cy="59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25676A"/>
                  </a:solidFill>
                </a:rPr>
                <a:t>WITH REMEDIATION DUE TO INADEQUATE DOCUMENATION</a:t>
              </a:r>
            </a:p>
          </p:txBody>
        </p:sp>
      </p:grp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D49E5DFD-B48B-A74C-A8F5-955847396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21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D49E5DFD-B48B-A74C-A8F5-955847396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6DC8AC-1B38-CA44-BCBC-812DEBE4D056}"/>
              </a:ext>
            </a:extLst>
          </p:cNvPr>
          <p:cNvGrpSpPr/>
          <p:nvPr/>
        </p:nvGrpSpPr>
        <p:grpSpPr>
          <a:xfrm rot="10800000">
            <a:off x="3947516" y="4328804"/>
            <a:ext cx="1296446" cy="1254356"/>
            <a:chOff x="5641675" y="828136"/>
            <a:chExt cx="1086928" cy="1257482"/>
          </a:xfrm>
          <a:solidFill>
            <a:schemeClr val="accent6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3A0DD96-23C2-E543-8599-A8DCC2E90C4C}"/>
                </a:ext>
              </a:extLst>
            </p:cNvPr>
            <p:cNvSpPr/>
            <p:nvPr/>
          </p:nvSpPr>
          <p:spPr>
            <a:xfrm>
              <a:off x="5641675" y="828136"/>
              <a:ext cx="1086928" cy="10869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  <p:sp>
          <p:nvSpPr>
            <p:cNvPr id="54" name="Isosceles Triangle 78">
              <a:extLst>
                <a:ext uri="{FF2B5EF4-FFF2-40B4-BE49-F238E27FC236}">
                  <a16:creationId xmlns:a16="http://schemas.microsoft.com/office/drawing/2014/main" id="{CC1ABDC8-E6B8-5649-ACA6-62A2D7CF7556}"/>
                </a:ext>
              </a:extLst>
            </p:cNvPr>
            <p:cNvSpPr/>
            <p:nvPr/>
          </p:nvSpPr>
          <p:spPr>
            <a:xfrm rot="10800000">
              <a:off x="6032434" y="1822334"/>
              <a:ext cx="305410" cy="2632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8E1B998-355B-3849-A215-ECF13B11BC19}"/>
              </a:ext>
            </a:extLst>
          </p:cNvPr>
          <p:cNvGrpSpPr/>
          <p:nvPr/>
        </p:nvGrpSpPr>
        <p:grpSpPr>
          <a:xfrm rot="3600000">
            <a:off x="5046850" y="2357108"/>
            <a:ext cx="1267016" cy="1436456"/>
            <a:chOff x="5641675" y="828136"/>
            <a:chExt cx="1086928" cy="1257482"/>
          </a:xfrm>
          <a:solidFill>
            <a:schemeClr val="accent6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7B0A64-707A-4847-A247-AC9423E4CA9C}"/>
                </a:ext>
              </a:extLst>
            </p:cNvPr>
            <p:cNvSpPr/>
            <p:nvPr/>
          </p:nvSpPr>
          <p:spPr>
            <a:xfrm>
              <a:off x="5641675" y="828136"/>
              <a:ext cx="1086928" cy="10869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  <p:sp>
          <p:nvSpPr>
            <p:cNvPr id="57" name="Isosceles Triangle 87">
              <a:extLst>
                <a:ext uri="{FF2B5EF4-FFF2-40B4-BE49-F238E27FC236}">
                  <a16:creationId xmlns:a16="http://schemas.microsoft.com/office/drawing/2014/main" id="{55E2BFA4-73BA-0145-ABD2-08E25EFF8FC9}"/>
                </a:ext>
              </a:extLst>
            </p:cNvPr>
            <p:cNvSpPr/>
            <p:nvPr/>
          </p:nvSpPr>
          <p:spPr>
            <a:xfrm rot="10800000">
              <a:off x="6032434" y="1822334"/>
              <a:ext cx="305410" cy="2632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4A1152-D2D7-AA46-8C6F-46C464D01409}"/>
              </a:ext>
            </a:extLst>
          </p:cNvPr>
          <p:cNvGrpSpPr/>
          <p:nvPr/>
        </p:nvGrpSpPr>
        <p:grpSpPr>
          <a:xfrm rot="14400000">
            <a:off x="2872489" y="3554821"/>
            <a:ext cx="1263352" cy="1553880"/>
            <a:chOff x="5641675" y="828136"/>
            <a:chExt cx="1086928" cy="1257482"/>
          </a:xfrm>
          <a:solidFill>
            <a:schemeClr val="accent6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FEE00F-16FB-D24C-909F-E8EA4283E81A}"/>
                </a:ext>
              </a:extLst>
            </p:cNvPr>
            <p:cNvSpPr/>
            <p:nvPr/>
          </p:nvSpPr>
          <p:spPr>
            <a:xfrm>
              <a:off x="5641675" y="828136"/>
              <a:ext cx="1086928" cy="10869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  <p:sp>
          <p:nvSpPr>
            <p:cNvPr id="60" name="Isosceles Triangle 85">
              <a:extLst>
                <a:ext uri="{FF2B5EF4-FFF2-40B4-BE49-F238E27FC236}">
                  <a16:creationId xmlns:a16="http://schemas.microsoft.com/office/drawing/2014/main" id="{B538E968-79B5-0044-B5AF-596DA9FFE028}"/>
                </a:ext>
              </a:extLst>
            </p:cNvPr>
            <p:cNvSpPr/>
            <p:nvPr/>
          </p:nvSpPr>
          <p:spPr>
            <a:xfrm rot="10800000">
              <a:off x="6032434" y="1822334"/>
              <a:ext cx="305410" cy="2632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1A9929-C9FA-2D47-A5F6-FB5484EC567D}"/>
              </a:ext>
            </a:extLst>
          </p:cNvPr>
          <p:cNvGrpSpPr/>
          <p:nvPr/>
        </p:nvGrpSpPr>
        <p:grpSpPr>
          <a:xfrm rot="7200000">
            <a:off x="5069313" y="3622780"/>
            <a:ext cx="1222088" cy="1417944"/>
            <a:chOff x="5641675" y="828136"/>
            <a:chExt cx="1086928" cy="1257482"/>
          </a:xfrm>
          <a:solidFill>
            <a:schemeClr val="accent6"/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01ECE8-14DE-4C4A-8726-9A9B6DB0D7F6}"/>
                </a:ext>
              </a:extLst>
            </p:cNvPr>
            <p:cNvSpPr/>
            <p:nvPr/>
          </p:nvSpPr>
          <p:spPr>
            <a:xfrm>
              <a:off x="5641675" y="828136"/>
              <a:ext cx="1086928" cy="10869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  <p:sp>
          <p:nvSpPr>
            <p:cNvPr id="63" name="Isosceles Triangle 94">
              <a:extLst>
                <a:ext uri="{FF2B5EF4-FFF2-40B4-BE49-F238E27FC236}">
                  <a16:creationId xmlns:a16="http://schemas.microsoft.com/office/drawing/2014/main" id="{AC0BC285-7D1A-C44D-954F-3EEAE5AE7DD1}"/>
                </a:ext>
              </a:extLst>
            </p:cNvPr>
            <p:cNvSpPr/>
            <p:nvPr/>
          </p:nvSpPr>
          <p:spPr>
            <a:xfrm rot="10800000">
              <a:off x="6032434" y="1822334"/>
              <a:ext cx="305410" cy="2632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811214-AB7A-5F44-A92E-C1977269A2AF}"/>
              </a:ext>
            </a:extLst>
          </p:cNvPr>
          <p:cNvGrpSpPr/>
          <p:nvPr/>
        </p:nvGrpSpPr>
        <p:grpSpPr>
          <a:xfrm rot="18000000">
            <a:off x="2796825" y="2335202"/>
            <a:ext cx="1358698" cy="1390398"/>
            <a:chOff x="5641675" y="828136"/>
            <a:chExt cx="1086928" cy="1257482"/>
          </a:xfrm>
          <a:solidFill>
            <a:schemeClr val="accent6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5BBD051-B488-C740-84D2-A146153D2873}"/>
                </a:ext>
              </a:extLst>
            </p:cNvPr>
            <p:cNvSpPr/>
            <p:nvPr/>
          </p:nvSpPr>
          <p:spPr>
            <a:xfrm>
              <a:off x="5641675" y="828136"/>
              <a:ext cx="1086928" cy="10869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  <p:sp>
          <p:nvSpPr>
            <p:cNvPr id="66" name="Isosceles Triangle 92">
              <a:extLst>
                <a:ext uri="{FF2B5EF4-FFF2-40B4-BE49-F238E27FC236}">
                  <a16:creationId xmlns:a16="http://schemas.microsoft.com/office/drawing/2014/main" id="{E01F5E12-1749-EA49-B967-99E15992F708}"/>
                </a:ext>
              </a:extLst>
            </p:cNvPr>
            <p:cNvSpPr/>
            <p:nvPr/>
          </p:nvSpPr>
          <p:spPr>
            <a:xfrm rot="10800000">
              <a:off x="6032434" y="1822334"/>
              <a:ext cx="305410" cy="2632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</p:grpSp>
      <p:pic>
        <p:nvPicPr>
          <p:cNvPr id="67" name="Graphic 66" descr="Angry face outline">
            <a:extLst>
              <a:ext uri="{FF2B5EF4-FFF2-40B4-BE49-F238E27FC236}">
                <a16:creationId xmlns:a16="http://schemas.microsoft.com/office/drawing/2014/main" id="{195CF8B2-36D3-3540-AD75-C3060F07E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905" y="3939136"/>
            <a:ext cx="895064" cy="895062"/>
          </a:xfrm>
          <a:prstGeom prst="rect">
            <a:avLst/>
          </a:prstGeom>
        </p:spPr>
      </p:pic>
      <p:pic>
        <p:nvPicPr>
          <p:cNvPr id="68" name="Graphic 67" descr="Sling">
            <a:extLst>
              <a:ext uri="{FF2B5EF4-FFF2-40B4-BE49-F238E27FC236}">
                <a16:creationId xmlns:a16="http://schemas.microsoft.com/office/drawing/2014/main" id="{7E13ED03-41E9-164A-AEB7-BE943AE80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5608" y="4586659"/>
            <a:ext cx="851526" cy="851524"/>
          </a:xfrm>
          <a:prstGeom prst="rect">
            <a:avLst/>
          </a:prstGeom>
        </p:spPr>
      </p:pic>
      <p:pic>
        <p:nvPicPr>
          <p:cNvPr id="69" name="Graphic 68" descr="Questions">
            <a:extLst>
              <a:ext uri="{FF2B5EF4-FFF2-40B4-BE49-F238E27FC236}">
                <a16:creationId xmlns:a16="http://schemas.microsoft.com/office/drawing/2014/main" id="{9B183276-8C8C-3246-86B1-433EF628FB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9674" y="3894980"/>
            <a:ext cx="916010" cy="916008"/>
          </a:xfrm>
          <a:prstGeom prst="rect">
            <a:avLst/>
          </a:prstGeom>
        </p:spPr>
      </p:pic>
      <p:pic>
        <p:nvPicPr>
          <p:cNvPr id="70" name="Graphic 69" descr="Angry face with solid fill">
            <a:extLst>
              <a:ext uri="{FF2B5EF4-FFF2-40B4-BE49-F238E27FC236}">
                <a16:creationId xmlns:a16="http://schemas.microsoft.com/office/drawing/2014/main" id="{485567AA-08D3-2544-99CD-8893045527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24015" y="2483325"/>
            <a:ext cx="965214" cy="965214"/>
          </a:xfrm>
          <a:prstGeom prst="rect">
            <a:avLst/>
          </a:prstGeom>
        </p:spPr>
      </p:pic>
      <p:pic>
        <p:nvPicPr>
          <p:cNvPr id="71" name="Graphic 70" descr="Arrow Down">
            <a:extLst>
              <a:ext uri="{FF2B5EF4-FFF2-40B4-BE49-F238E27FC236}">
                <a16:creationId xmlns:a16="http://schemas.microsoft.com/office/drawing/2014/main" id="{A5096C0E-0768-DD4B-9391-A15E7B00EC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42027" y="2565564"/>
            <a:ext cx="914400" cy="91440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C291AB70-1D96-0441-90E8-405436540989}"/>
              </a:ext>
            </a:extLst>
          </p:cNvPr>
          <p:cNvGrpSpPr/>
          <p:nvPr/>
        </p:nvGrpSpPr>
        <p:grpSpPr>
          <a:xfrm>
            <a:off x="4006476" y="1802560"/>
            <a:ext cx="1164390" cy="1228841"/>
            <a:chOff x="5641675" y="828136"/>
            <a:chExt cx="1086928" cy="1257482"/>
          </a:xfrm>
          <a:solidFill>
            <a:schemeClr val="accent6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AC781CB-5141-5F48-AD0F-FE63E6AC7C45}"/>
                </a:ext>
              </a:extLst>
            </p:cNvPr>
            <p:cNvSpPr/>
            <p:nvPr/>
          </p:nvSpPr>
          <p:spPr>
            <a:xfrm>
              <a:off x="5641675" y="828136"/>
              <a:ext cx="1086928" cy="10869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  <p:sp>
          <p:nvSpPr>
            <p:cNvPr id="74" name="Isosceles Triangle 80">
              <a:extLst>
                <a:ext uri="{FF2B5EF4-FFF2-40B4-BE49-F238E27FC236}">
                  <a16:creationId xmlns:a16="http://schemas.microsoft.com/office/drawing/2014/main" id="{8DB0A7AF-2531-644C-8B09-3ABCBA419168}"/>
                </a:ext>
              </a:extLst>
            </p:cNvPr>
            <p:cNvSpPr/>
            <p:nvPr/>
          </p:nvSpPr>
          <p:spPr>
            <a:xfrm rot="10800000">
              <a:off x="6032434" y="1822334"/>
              <a:ext cx="305410" cy="2632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Open Sans" panose="020B0606030504020204" pitchFamily="34" charset="0"/>
              </a:endParaRPr>
            </a:p>
          </p:txBody>
        </p:sp>
      </p:grpSp>
      <p:pic>
        <p:nvPicPr>
          <p:cNvPr id="75" name="Graphic 74" descr="Stopwatch 75%">
            <a:extLst>
              <a:ext uri="{FF2B5EF4-FFF2-40B4-BE49-F238E27FC236}">
                <a16:creationId xmlns:a16="http://schemas.microsoft.com/office/drawing/2014/main" id="{A15B5474-7BF9-CC41-BA21-D50B148146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60753" y="1868320"/>
            <a:ext cx="876380" cy="87638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02F84253-E3E5-C548-A825-2596C85C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878" y="536458"/>
            <a:ext cx="6228060" cy="5334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Ignoring Learner Issues…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517992D-1911-F245-A6BD-4B26FB4C5100}"/>
              </a:ext>
            </a:extLst>
          </p:cNvPr>
          <p:cNvSpPr txBox="1">
            <a:spLocks/>
          </p:cNvSpPr>
          <p:nvPr/>
        </p:nvSpPr>
        <p:spPr>
          <a:xfrm>
            <a:off x="4134038" y="1125183"/>
            <a:ext cx="3549461" cy="4369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b="0" dirty="0"/>
              <a:t>Leads to more issues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79350EB-3F83-7043-A002-22BC0F9AC9F2}"/>
              </a:ext>
            </a:extLst>
          </p:cNvPr>
          <p:cNvSpPr/>
          <p:nvPr/>
        </p:nvSpPr>
        <p:spPr>
          <a:xfrm>
            <a:off x="5195200" y="1726336"/>
            <a:ext cx="3061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Time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required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to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remediate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learner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issues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will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increase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B3249C-8FAB-DF43-92A6-AF09DECC88E0}"/>
              </a:ext>
            </a:extLst>
          </p:cNvPr>
          <p:cNvSpPr/>
          <p:nvPr/>
        </p:nvSpPr>
        <p:spPr>
          <a:xfrm>
            <a:off x="6427588" y="2682847"/>
            <a:ext cx="2315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Negative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impact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on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program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reputation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58E5C8-57A0-E042-8F95-989B21003019}"/>
              </a:ext>
            </a:extLst>
          </p:cNvPr>
          <p:cNvSpPr/>
          <p:nvPr/>
        </p:nvSpPr>
        <p:spPr>
          <a:xfrm>
            <a:off x="6427588" y="4062266"/>
            <a:ext cx="1872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Negative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impact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on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morale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5A521E-E758-894B-9CC9-78CCC5202B66}"/>
              </a:ext>
            </a:extLst>
          </p:cNvPr>
          <p:cNvSpPr/>
          <p:nvPr/>
        </p:nvSpPr>
        <p:spPr>
          <a:xfrm>
            <a:off x="3080708" y="5603543"/>
            <a:ext cx="3061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Negative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impact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on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patient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safety and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quality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of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care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1F36A58-8DAA-4F49-9D3E-4CAF8B393AD0}"/>
              </a:ext>
            </a:extLst>
          </p:cNvPr>
          <p:cNvSpPr/>
          <p:nvPr/>
        </p:nvSpPr>
        <p:spPr>
          <a:xfrm>
            <a:off x="24659" y="4098190"/>
            <a:ext cx="267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Other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learners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with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issues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will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not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request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help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46DA97-E17F-D342-8239-0DABEEA53E55}"/>
              </a:ext>
            </a:extLst>
          </p:cNvPr>
          <p:cNvSpPr/>
          <p:nvPr/>
        </p:nvSpPr>
        <p:spPr>
          <a:xfrm>
            <a:off x="365144" y="2521264"/>
            <a:ext cx="2441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Frustrated</a:t>
            </a:r>
            <a:r>
              <a:rPr lang="es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s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faculty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92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5FEBC81-6BC4-9A45-8D50-2FDEC3279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EDD237-8C9A-3A47-B611-1F3D7A60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964" y="482096"/>
            <a:ext cx="5833178" cy="711081"/>
          </a:xfrm>
        </p:spPr>
        <p:txBody>
          <a:bodyPr/>
          <a:lstStyle/>
          <a:p>
            <a:r>
              <a:rPr lang="es-US" sz="4000" dirty="0"/>
              <a:t>PREVALENCE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80DAAE-FEF9-A342-B38D-6AAC3A4ED621}"/>
              </a:ext>
            </a:extLst>
          </p:cNvPr>
          <p:cNvSpPr/>
          <p:nvPr/>
        </p:nvSpPr>
        <p:spPr>
          <a:xfrm>
            <a:off x="1192" y="3842584"/>
            <a:ext cx="9141619" cy="21581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Open Sans" panose="020B0606030504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FD40E3E-CE3A-294A-B1F0-EB6163EC2C83}"/>
              </a:ext>
            </a:extLst>
          </p:cNvPr>
          <p:cNvSpPr/>
          <p:nvPr/>
        </p:nvSpPr>
        <p:spPr>
          <a:xfrm>
            <a:off x="909850" y="2741964"/>
            <a:ext cx="2966645" cy="1108267"/>
          </a:xfrm>
          <a:custGeom>
            <a:avLst/>
            <a:gdLst>
              <a:gd name="connsiteX0" fmla="*/ 559311 w 5190529"/>
              <a:gd name="connsiteY0" fmla="*/ 1549839 h 1867809"/>
              <a:gd name="connsiteX1" fmla="*/ 1492372 w 5190529"/>
              <a:gd name="connsiteY1" fmla="*/ 1027324 h 1867809"/>
              <a:gd name="connsiteX2" fmla="*/ 1921581 w 5190529"/>
              <a:gd name="connsiteY2" fmla="*/ 1139292 h 1867809"/>
              <a:gd name="connsiteX3" fmla="*/ 2537401 w 5190529"/>
              <a:gd name="connsiteY3" fmla="*/ 430165 h 1867809"/>
              <a:gd name="connsiteX4" fmla="*/ 3153221 w 5190529"/>
              <a:gd name="connsiteY4" fmla="*/ 957 h 1867809"/>
              <a:gd name="connsiteX5" fmla="*/ 3601091 w 5190529"/>
              <a:gd name="connsiteY5" fmla="*/ 542133 h 1867809"/>
              <a:gd name="connsiteX6" fmla="*/ 4142266 w 5190529"/>
              <a:gd name="connsiteY6" fmla="*/ 728745 h 1867809"/>
              <a:gd name="connsiteX7" fmla="*/ 4347540 w 5190529"/>
              <a:gd name="connsiteY7" fmla="*/ 1176614 h 1867809"/>
              <a:gd name="connsiteX8" fmla="*/ 4720764 w 5190529"/>
              <a:gd name="connsiteY8" fmla="*/ 1549839 h 1867809"/>
              <a:gd name="connsiteX9" fmla="*/ 4888715 w 5190529"/>
              <a:gd name="connsiteY9" fmla="*/ 1792435 h 1867809"/>
              <a:gd name="connsiteX10" fmla="*/ 354038 w 5190529"/>
              <a:gd name="connsiteY10" fmla="*/ 1848418 h 1867809"/>
              <a:gd name="connsiteX11" fmla="*/ 633956 w 5190529"/>
              <a:gd name="connsiteY11" fmla="*/ 1493855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11" fmla="*/ 1492372 w 5190529"/>
              <a:gd name="connsiteY11" fmla="*/ 1027324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11" fmla="*/ 1492372 w 5190529"/>
              <a:gd name="connsiteY11" fmla="*/ 1027324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11" fmla="*/ 1492372 w 5190529"/>
              <a:gd name="connsiteY11" fmla="*/ 1027324 h 1867809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4888715"/>
              <a:gd name="connsiteY0" fmla="*/ 1026367 h 1866852"/>
              <a:gd name="connsiteX1" fmla="*/ 1921581 w 4888715"/>
              <a:gd name="connsiteY1" fmla="*/ 1138335 h 1866852"/>
              <a:gd name="connsiteX2" fmla="*/ 2537401 w 4888715"/>
              <a:gd name="connsiteY2" fmla="*/ 429208 h 1866852"/>
              <a:gd name="connsiteX3" fmla="*/ 3153221 w 4888715"/>
              <a:gd name="connsiteY3" fmla="*/ 0 h 1866852"/>
              <a:gd name="connsiteX4" fmla="*/ 3601091 w 4888715"/>
              <a:gd name="connsiteY4" fmla="*/ 541176 h 1866852"/>
              <a:gd name="connsiteX5" fmla="*/ 4142266 w 4888715"/>
              <a:gd name="connsiteY5" fmla="*/ 727788 h 1866852"/>
              <a:gd name="connsiteX6" fmla="*/ 4347540 w 4888715"/>
              <a:gd name="connsiteY6" fmla="*/ 1175657 h 1866852"/>
              <a:gd name="connsiteX7" fmla="*/ 4720764 w 4888715"/>
              <a:gd name="connsiteY7" fmla="*/ 1548882 h 1866852"/>
              <a:gd name="connsiteX8" fmla="*/ 4888715 w 4888715"/>
              <a:gd name="connsiteY8" fmla="*/ 1791478 h 1866852"/>
              <a:gd name="connsiteX9" fmla="*/ 354038 w 4888715"/>
              <a:gd name="connsiteY9" fmla="*/ 1847461 h 1866852"/>
              <a:gd name="connsiteX10" fmla="*/ 633956 w 4888715"/>
              <a:gd name="connsiteY10" fmla="*/ 1492898 h 1866852"/>
              <a:gd name="connsiteX11" fmla="*/ 1492372 w 4888715"/>
              <a:gd name="connsiteY11" fmla="*/ 1026367 h 1866852"/>
              <a:gd name="connsiteX0" fmla="*/ 1510517 w 5152839"/>
              <a:gd name="connsiteY0" fmla="*/ 1026367 h 1863133"/>
              <a:gd name="connsiteX1" fmla="*/ 1939726 w 5152839"/>
              <a:gd name="connsiteY1" fmla="*/ 1138335 h 1863133"/>
              <a:gd name="connsiteX2" fmla="*/ 2555546 w 5152839"/>
              <a:gd name="connsiteY2" fmla="*/ 429208 h 1863133"/>
              <a:gd name="connsiteX3" fmla="*/ 3171366 w 5152839"/>
              <a:gd name="connsiteY3" fmla="*/ 0 h 1863133"/>
              <a:gd name="connsiteX4" fmla="*/ 3619236 w 5152839"/>
              <a:gd name="connsiteY4" fmla="*/ 541176 h 1863133"/>
              <a:gd name="connsiteX5" fmla="*/ 4160411 w 5152839"/>
              <a:gd name="connsiteY5" fmla="*/ 727788 h 1863133"/>
              <a:gd name="connsiteX6" fmla="*/ 4365685 w 5152839"/>
              <a:gd name="connsiteY6" fmla="*/ 1175657 h 1863133"/>
              <a:gd name="connsiteX7" fmla="*/ 4738909 w 5152839"/>
              <a:gd name="connsiteY7" fmla="*/ 1548882 h 1863133"/>
              <a:gd name="connsiteX8" fmla="*/ 5152839 w 5152839"/>
              <a:gd name="connsiteY8" fmla="*/ 1775436 h 1863133"/>
              <a:gd name="connsiteX9" fmla="*/ 372183 w 5152839"/>
              <a:gd name="connsiteY9" fmla="*/ 1847461 h 1863133"/>
              <a:gd name="connsiteX10" fmla="*/ 652101 w 5152839"/>
              <a:gd name="connsiteY10" fmla="*/ 1492898 h 1863133"/>
              <a:gd name="connsiteX11" fmla="*/ 1510517 w 5152839"/>
              <a:gd name="connsiteY11" fmla="*/ 1026367 h 1863133"/>
              <a:gd name="connsiteX0" fmla="*/ 1510517 w 5152839"/>
              <a:gd name="connsiteY0" fmla="*/ 1026367 h 1863133"/>
              <a:gd name="connsiteX1" fmla="*/ 1939726 w 5152839"/>
              <a:gd name="connsiteY1" fmla="*/ 1138335 h 1863133"/>
              <a:gd name="connsiteX2" fmla="*/ 2555546 w 5152839"/>
              <a:gd name="connsiteY2" fmla="*/ 429208 h 1863133"/>
              <a:gd name="connsiteX3" fmla="*/ 3171366 w 5152839"/>
              <a:gd name="connsiteY3" fmla="*/ 0 h 1863133"/>
              <a:gd name="connsiteX4" fmla="*/ 3619236 w 5152839"/>
              <a:gd name="connsiteY4" fmla="*/ 541176 h 1863133"/>
              <a:gd name="connsiteX5" fmla="*/ 4160411 w 5152839"/>
              <a:gd name="connsiteY5" fmla="*/ 727788 h 1863133"/>
              <a:gd name="connsiteX6" fmla="*/ 4365685 w 5152839"/>
              <a:gd name="connsiteY6" fmla="*/ 1175657 h 1863133"/>
              <a:gd name="connsiteX7" fmla="*/ 4738909 w 5152839"/>
              <a:gd name="connsiteY7" fmla="*/ 1548882 h 1863133"/>
              <a:gd name="connsiteX8" fmla="*/ 5152839 w 5152839"/>
              <a:gd name="connsiteY8" fmla="*/ 1775436 h 1863133"/>
              <a:gd name="connsiteX9" fmla="*/ 372183 w 5152839"/>
              <a:gd name="connsiteY9" fmla="*/ 1847461 h 1863133"/>
              <a:gd name="connsiteX10" fmla="*/ 652101 w 5152839"/>
              <a:gd name="connsiteY10" fmla="*/ 1492898 h 1863133"/>
              <a:gd name="connsiteX11" fmla="*/ 1510517 w 5152839"/>
              <a:gd name="connsiteY11" fmla="*/ 1026367 h 1863133"/>
              <a:gd name="connsiteX0" fmla="*/ 1510517 w 5152839"/>
              <a:gd name="connsiteY0" fmla="*/ 1026367 h 1847461"/>
              <a:gd name="connsiteX1" fmla="*/ 1939726 w 5152839"/>
              <a:gd name="connsiteY1" fmla="*/ 1138335 h 1847461"/>
              <a:gd name="connsiteX2" fmla="*/ 2555546 w 5152839"/>
              <a:gd name="connsiteY2" fmla="*/ 429208 h 1847461"/>
              <a:gd name="connsiteX3" fmla="*/ 3171366 w 5152839"/>
              <a:gd name="connsiteY3" fmla="*/ 0 h 1847461"/>
              <a:gd name="connsiteX4" fmla="*/ 3619236 w 5152839"/>
              <a:gd name="connsiteY4" fmla="*/ 541176 h 1847461"/>
              <a:gd name="connsiteX5" fmla="*/ 4160411 w 5152839"/>
              <a:gd name="connsiteY5" fmla="*/ 727788 h 1847461"/>
              <a:gd name="connsiteX6" fmla="*/ 4365685 w 5152839"/>
              <a:gd name="connsiteY6" fmla="*/ 1175657 h 1847461"/>
              <a:gd name="connsiteX7" fmla="*/ 4738909 w 5152839"/>
              <a:gd name="connsiteY7" fmla="*/ 1548882 h 1847461"/>
              <a:gd name="connsiteX8" fmla="*/ 5152839 w 5152839"/>
              <a:gd name="connsiteY8" fmla="*/ 1775436 h 1847461"/>
              <a:gd name="connsiteX9" fmla="*/ 372183 w 5152839"/>
              <a:gd name="connsiteY9" fmla="*/ 1847461 h 1847461"/>
              <a:gd name="connsiteX10" fmla="*/ 652101 w 5152839"/>
              <a:gd name="connsiteY10" fmla="*/ 1492898 h 1847461"/>
              <a:gd name="connsiteX11" fmla="*/ 1510517 w 5152839"/>
              <a:gd name="connsiteY11" fmla="*/ 1026367 h 1847461"/>
              <a:gd name="connsiteX0" fmla="*/ 1138334 w 4780656"/>
              <a:gd name="connsiteY0" fmla="*/ 1026367 h 1847461"/>
              <a:gd name="connsiteX1" fmla="*/ 1567543 w 4780656"/>
              <a:gd name="connsiteY1" fmla="*/ 1138335 h 1847461"/>
              <a:gd name="connsiteX2" fmla="*/ 2183363 w 4780656"/>
              <a:gd name="connsiteY2" fmla="*/ 429208 h 1847461"/>
              <a:gd name="connsiteX3" fmla="*/ 2799183 w 4780656"/>
              <a:gd name="connsiteY3" fmla="*/ 0 h 1847461"/>
              <a:gd name="connsiteX4" fmla="*/ 3247053 w 4780656"/>
              <a:gd name="connsiteY4" fmla="*/ 541176 h 1847461"/>
              <a:gd name="connsiteX5" fmla="*/ 3788228 w 4780656"/>
              <a:gd name="connsiteY5" fmla="*/ 727788 h 1847461"/>
              <a:gd name="connsiteX6" fmla="*/ 3993502 w 4780656"/>
              <a:gd name="connsiteY6" fmla="*/ 1175657 h 1847461"/>
              <a:gd name="connsiteX7" fmla="*/ 4366726 w 4780656"/>
              <a:gd name="connsiteY7" fmla="*/ 1548882 h 1847461"/>
              <a:gd name="connsiteX8" fmla="*/ 4780656 w 4780656"/>
              <a:gd name="connsiteY8" fmla="*/ 1775436 h 1847461"/>
              <a:gd name="connsiteX9" fmla="*/ 0 w 4780656"/>
              <a:gd name="connsiteY9" fmla="*/ 1847461 h 1847461"/>
              <a:gd name="connsiteX10" fmla="*/ 279918 w 4780656"/>
              <a:gd name="connsiteY10" fmla="*/ 1492898 h 1847461"/>
              <a:gd name="connsiteX11" fmla="*/ 1138334 w 4780656"/>
              <a:gd name="connsiteY11" fmla="*/ 1026367 h 1847461"/>
              <a:gd name="connsiteX0" fmla="*/ 1122292 w 5025647"/>
              <a:gd name="connsiteY0" fmla="*/ 1026367 h 1804682"/>
              <a:gd name="connsiteX1" fmla="*/ 1551501 w 5025647"/>
              <a:gd name="connsiteY1" fmla="*/ 1138335 h 1804682"/>
              <a:gd name="connsiteX2" fmla="*/ 2167321 w 5025647"/>
              <a:gd name="connsiteY2" fmla="*/ 429208 h 1804682"/>
              <a:gd name="connsiteX3" fmla="*/ 2783141 w 5025647"/>
              <a:gd name="connsiteY3" fmla="*/ 0 h 1804682"/>
              <a:gd name="connsiteX4" fmla="*/ 3231011 w 5025647"/>
              <a:gd name="connsiteY4" fmla="*/ 541176 h 1804682"/>
              <a:gd name="connsiteX5" fmla="*/ 3772186 w 5025647"/>
              <a:gd name="connsiteY5" fmla="*/ 727788 h 1804682"/>
              <a:gd name="connsiteX6" fmla="*/ 3977460 w 5025647"/>
              <a:gd name="connsiteY6" fmla="*/ 1175657 h 1804682"/>
              <a:gd name="connsiteX7" fmla="*/ 4350684 w 5025647"/>
              <a:gd name="connsiteY7" fmla="*/ 1548882 h 1804682"/>
              <a:gd name="connsiteX8" fmla="*/ 4764614 w 5025647"/>
              <a:gd name="connsiteY8" fmla="*/ 1775436 h 1804682"/>
              <a:gd name="connsiteX9" fmla="*/ 0 w 5025647"/>
              <a:gd name="connsiteY9" fmla="*/ 1804682 h 1804682"/>
              <a:gd name="connsiteX10" fmla="*/ 263876 w 5025647"/>
              <a:gd name="connsiteY10" fmla="*/ 1492898 h 1804682"/>
              <a:gd name="connsiteX11" fmla="*/ 1122292 w 5025647"/>
              <a:gd name="connsiteY11" fmla="*/ 1026367 h 1804682"/>
              <a:gd name="connsiteX0" fmla="*/ 1127639 w 5031375"/>
              <a:gd name="connsiteY0" fmla="*/ 1026367 h 1786958"/>
              <a:gd name="connsiteX1" fmla="*/ 1556848 w 5031375"/>
              <a:gd name="connsiteY1" fmla="*/ 1138335 h 1786958"/>
              <a:gd name="connsiteX2" fmla="*/ 2172668 w 5031375"/>
              <a:gd name="connsiteY2" fmla="*/ 429208 h 1786958"/>
              <a:gd name="connsiteX3" fmla="*/ 2788488 w 5031375"/>
              <a:gd name="connsiteY3" fmla="*/ 0 h 1786958"/>
              <a:gd name="connsiteX4" fmla="*/ 3236358 w 5031375"/>
              <a:gd name="connsiteY4" fmla="*/ 541176 h 1786958"/>
              <a:gd name="connsiteX5" fmla="*/ 3777533 w 5031375"/>
              <a:gd name="connsiteY5" fmla="*/ 727788 h 1786958"/>
              <a:gd name="connsiteX6" fmla="*/ 3982807 w 5031375"/>
              <a:gd name="connsiteY6" fmla="*/ 1175657 h 1786958"/>
              <a:gd name="connsiteX7" fmla="*/ 4356031 w 5031375"/>
              <a:gd name="connsiteY7" fmla="*/ 1548882 h 1786958"/>
              <a:gd name="connsiteX8" fmla="*/ 4769961 w 5031375"/>
              <a:gd name="connsiteY8" fmla="*/ 1775436 h 1786958"/>
              <a:gd name="connsiteX9" fmla="*/ 0 w 5031375"/>
              <a:gd name="connsiteY9" fmla="*/ 1761903 h 1786958"/>
              <a:gd name="connsiteX10" fmla="*/ 269223 w 5031375"/>
              <a:gd name="connsiteY10" fmla="*/ 1492898 h 1786958"/>
              <a:gd name="connsiteX11" fmla="*/ 1127639 w 5031375"/>
              <a:gd name="connsiteY11" fmla="*/ 1026367 h 1786958"/>
              <a:gd name="connsiteX0" fmla="*/ 1127639 w 4769961"/>
              <a:gd name="connsiteY0" fmla="*/ 1026367 h 1786958"/>
              <a:gd name="connsiteX1" fmla="*/ 1556848 w 4769961"/>
              <a:gd name="connsiteY1" fmla="*/ 1138335 h 1786958"/>
              <a:gd name="connsiteX2" fmla="*/ 2172668 w 4769961"/>
              <a:gd name="connsiteY2" fmla="*/ 429208 h 1786958"/>
              <a:gd name="connsiteX3" fmla="*/ 2788488 w 4769961"/>
              <a:gd name="connsiteY3" fmla="*/ 0 h 1786958"/>
              <a:gd name="connsiteX4" fmla="*/ 3236358 w 4769961"/>
              <a:gd name="connsiteY4" fmla="*/ 541176 h 1786958"/>
              <a:gd name="connsiteX5" fmla="*/ 3777533 w 4769961"/>
              <a:gd name="connsiteY5" fmla="*/ 727788 h 1786958"/>
              <a:gd name="connsiteX6" fmla="*/ 3982807 w 4769961"/>
              <a:gd name="connsiteY6" fmla="*/ 1175657 h 1786958"/>
              <a:gd name="connsiteX7" fmla="*/ 4356031 w 4769961"/>
              <a:gd name="connsiteY7" fmla="*/ 1548882 h 1786958"/>
              <a:gd name="connsiteX8" fmla="*/ 4769961 w 4769961"/>
              <a:gd name="connsiteY8" fmla="*/ 1775436 h 1786958"/>
              <a:gd name="connsiteX9" fmla="*/ 0 w 4769961"/>
              <a:gd name="connsiteY9" fmla="*/ 1761903 h 1786958"/>
              <a:gd name="connsiteX10" fmla="*/ 269223 w 4769961"/>
              <a:gd name="connsiteY10" fmla="*/ 1492898 h 1786958"/>
              <a:gd name="connsiteX11" fmla="*/ 1127639 w 4769961"/>
              <a:gd name="connsiteY11" fmla="*/ 1026367 h 1786958"/>
              <a:gd name="connsiteX0" fmla="*/ 1127639 w 4769961"/>
              <a:gd name="connsiteY0" fmla="*/ 1026367 h 1775436"/>
              <a:gd name="connsiteX1" fmla="*/ 1556848 w 4769961"/>
              <a:gd name="connsiteY1" fmla="*/ 1138335 h 1775436"/>
              <a:gd name="connsiteX2" fmla="*/ 2172668 w 4769961"/>
              <a:gd name="connsiteY2" fmla="*/ 429208 h 1775436"/>
              <a:gd name="connsiteX3" fmla="*/ 2788488 w 4769961"/>
              <a:gd name="connsiteY3" fmla="*/ 0 h 1775436"/>
              <a:gd name="connsiteX4" fmla="*/ 3236358 w 4769961"/>
              <a:gd name="connsiteY4" fmla="*/ 541176 h 1775436"/>
              <a:gd name="connsiteX5" fmla="*/ 3777533 w 4769961"/>
              <a:gd name="connsiteY5" fmla="*/ 727788 h 1775436"/>
              <a:gd name="connsiteX6" fmla="*/ 3982807 w 4769961"/>
              <a:gd name="connsiteY6" fmla="*/ 1175657 h 1775436"/>
              <a:gd name="connsiteX7" fmla="*/ 4356031 w 4769961"/>
              <a:gd name="connsiteY7" fmla="*/ 1548882 h 1775436"/>
              <a:gd name="connsiteX8" fmla="*/ 4769961 w 4769961"/>
              <a:gd name="connsiteY8" fmla="*/ 1775436 h 1775436"/>
              <a:gd name="connsiteX9" fmla="*/ 0 w 4769961"/>
              <a:gd name="connsiteY9" fmla="*/ 1761903 h 1775436"/>
              <a:gd name="connsiteX10" fmla="*/ 269223 w 4769961"/>
              <a:gd name="connsiteY10" fmla="*/ 1492898 h 1775436"/>
              <a:gd name="connsiteX11" fmla="*/ 1127639 w 4769961"/>
              <a:gd name="connsiteY11" fmla="*/ 1026367 h 1775436"/>
              <a:gd name="connsiteX0" fmla="*/ 1116944 w 5019917"/>
              <a:gd name="connsiteY0" fmla="*/ 1026367 h 1792882"/>
              <a:gd name="connsiteX1" fmla="*/ 1546153 w 5019917"/>
              <a:gd name="connsiteY1" fmla="*/ 1138335 h 1792882"/>
              <a:gd name="connsiteX2" fmla="*/ 2161973 w 5019917"/>
              <a:gd name="connsiteY2" fmla="*/ 429208 h 1792882"/>
              <a:gd name="connsiteX3" fmla="*/ 2777793 w 5019917"/>
              <a:gd name="connsiteY3" fmla="*/ 0 h 1792882"/>
              <a:gd name="connsiteX4" fmla="*/ 3225663 w 5019917"/>
              <a:gd name="connsiteY4" fmla="*/ 541176 h 1792882"/>
              <a:gd name="connsiteX5" fmla="*/ 3766838 w 5019917"/>
              <a:gd name="connsiteY5" fmla="*/ 727788 h 1792882"/>
              <a:gd name="connsiteX6" fmla="*/ 3972112 w 5019917"/>
              <a:gd name="connsiteY6" fmla="*/ 1175657 h 1792882"/>
              <a:gd name="connsiteX7" fmla="*/ 4345336 w 5019917"/>
              <a:gd name="connsiteY7" fmla="*/ 1548882 h 1792882"/>
              <a:gd name="connsiteX8" fmla="*/ 4759266 w 5019917"/>
              <a:gd name="connsiteY8" fmla="*/ 1775436 h 1792882"/>
              <a:gd name="connsiteX9" fmla="*/ 0 w 5019917"/>
              <a:gd name="connsiteY9" fmla="*/ 1777946 h 1792882"/>
              <a:gd name="connsiteX10" fmla="*/ 258528 w 5019917"/>
              <a:gd name="connsiteY10" fmla="*/ 1492898 h 1792882"/>
              <a:gd name="connsiteX11" fmla="*/ 1116944 w 5019917"/>
              <a:gd name="connsiteY11" fmla="*/ 1026367 h 1792882"/>
              <a:gd name="connsiteX0" fmla="*/ 1116944 w 4759266"/>
              <a:gd name="connsiteY0" fmla="*/ 1026367 h 1792882"/>
              <a:gd name="connsiteX1" fmla="*/ 1546153 w 4759266"/>
              <a:gd name="connsiteY1" fmla="*/ 1138335 h 1792882"/>
              <a:gd name="connsiteX2" fmla="*/ 2161973 w 4759266"/>
              <a:gd name="connsiteY2" fmla="*/ 429208 h 1792882"/>
              <a:gd name="connsiteX3" fmla="*/ 2777793 w 4759266"/>
              <a:gd name="connsiteY3" fmla="*/ 0 h 1792882"/>
              <a:gd name="connsiteX4" fmla="*/ 3225663 w 4759266"/>
              <a:gd name="connsiteY4" fmla="*/ 541176 h 1792882"/>
              <a:gd name="connsiteX5" fmla="*/ 3766838 w 4759266"/>
              <a:gd name="connsiteY5" fmla="*/ 727788 h 1792882"/>
              <a:gd name="connsiteX6" fmla="*/ 3972112 w 4759266"/>
              <a:gd name="connsiteY6" fmla="*/ 1175657 h 1792882"/>
              <a:gd name="connsiteX7" fmla="*/ 4345336 w 4759266"/>
              <a:gd name="connsiteY7" fmla="*/ 1548882 h 1792882"/>
              <a:gd name="connsiteX8" fmla="*/ 4759266 w 4759266"/>
              <a:gd name="connsiteY8" fmla="*/ 1775436 h 1792882"/>
              <a:gd name="connsiteX9" fmla="*/ 0 w 4759266"/>
              <a:gd name="connsiteY9" fmla="*/ 1777946 h 1792882"/>
              <a:gd name="connsiteX10" fmla="*/ 258528 w 4759266"/>
              <a:gd name="connsiteY10" fmla="*/ 1492898 h 1792882"/>
              <a:gd name="connsiteX11" fmla="*/ 1116944 w 4759266"/>
              <a:gd name="connsiteY11" fmla="*/ 1026367 h 1792882"/>
              <a:gd name="connsiteX0" fmla="*/ 1116944 w 4759266"/>
              <a:gd name="connsiteY0" fmla="*/ 1026367 h 1777946"/>
              <a:gd name="connsiteX1" fmla="*/ 1546153 w 4759266"/>
              <a:gd name="connsiteY1" fmla="*/ 1138335 h 1777946"/>
              <a:gd name="connsiteX2" fmla="*/ 2161973 w 4759266"/>
              <a:gd name="connsiteY2" fmla="*/ 429208 h 1777946"/>
              <a:gd name="connsiteX3" fmla="*/ 2777793 w 4759266"/>
              <a:gd name="connsiteY3" fmla="*/ 0 h 1777946"/>
              <a:gd name="connsiteX4" fmla="*/ 3225663 w 4759266"/>
              <a:gd name="connsiteY4" fmla="*/ 541176 h 1777946"/>
              <a:gd name="connsiteX5" fmla="*/ 3766838 w 4759266"/>
              <a:gd name="connsiteY5" fmla="*/ 727788 h 1777946"/>
              <a:gd name="connsiteX6" fmla="*/ 3972112 w 4759266"/>
              <a:gd name="connsiteY6" fmla="*/ 1175657 h 1777946"/>
              <a:gd name="connsiteX7" fmla="*/ 4345336 w 4759266"/>
              <a:gd name="connsiteY7" fmla="*/ 1548882 h 1777946"/>
              <a:gd name="connsiteX8" fmla="*/ 4759266 w 4759266"/>
              <a:gd name="connsiteY8" fmla="*/ 1775436 h 1777946"/>
              <a:gd name="connsiteX9" fmla="*/ 0 w 4759266"/>
              <a:gd name="connsiteY9" fmla="*/ 1777946 h 1777946"/>
              <a:gd name="connsiteX10" fmla="*/ 258528 w 4759266"/>
              <a:gd name="connsiteY10" fmla="*/ 1492898 h 1777946"/>
              <a:gd name="connsiteX11" fmla="*/ 1116944 w 4759266"/>
              <a:gd name="connsiteY11" fmla="*/ 1026367 h 17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9266" h="1777946">
                <a:moveTo>
                  <a:pt x="1116944" y="1026367"/>
                </a:moveTo>
                <a:lnTo>
                  <a:pt x="1546153" y="1138335"/>
                </a:lnTo>
                <a:lnTo>
                  <a:pt x="2161973" y="429208"/>
                </a:lnTo>
                <a:lnTo>
                  <a:pt x="2777793" y="0"/>
                </a:lnTo>
                <a:lnTo>
                  <a:pt x="3225663" y="541176"/>
                </a:lnTo>
                <a:lnTo>
                  <a:pt x="3766838" y="727788"/>
                </a:lnTo>
                <a:lnTo>
                  <a:pt x="3972112" y="1175657"/>
                </a:lnTo>
                <a:cubicBezTo>
                  <a:pt x="4096520" y="1300065"/>
                  <a:pt x="4214144" y="1448919"/>
                  <a:pt x="4345336" y="1548882"/>
                </a:cubicBezTo>
                <a:lnTo>
                  <a:pt x="4759266" y="1775436"/>
                </a:lnTo>
                <a:lnTo>
                  <a:pt x="0" y="1777946"/>
                </a:lnTo>
                <a:lnTo>
                  <a:pt x="258528" y="1492898"/>
                </a:lnTo>
                <a:lnTo>
                  <a:pt x="1116944" y="102636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Open Sans" panose="020B0606030504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0B058AF-CFC1-9041-A8F9-40FF0087AB5E}"/>
              </a:ext>
            </a:extLst>
          </p:cNvPr>
          <p:cNvSpPr/>
          <p:nvPr/>
        </p:nvSpPr>
        <p:spPr>
          <a:xfrm>
            <a:off x="2550819" y="2741828"/>
            <a:ext cx="1333558" cy="1109967"/>
          </a:xfrm>
          <a:custGeom>
            <a:avLst/>
            <a:gdLst>
              <a:gd name="connsiteX0" fmla="*/ 183137 w 2289677"/>
              <a:gd name="connsiteY0" fmla="*/ 1781208 h 1871439"/>
              <a:gd name="connsiteX1" fmla="*/ 102926 w 2289677"/>
              <a:gd name="connsiteY1" fmla="*/ 642218 h 1871439"/>
              <a:gd name="connsiteX2" fmla="*/ 241958 w 2289677"/>
              <a:gd name="connsiteY2" fmla="*/ 534 h 1871439"/>
              <a:gd name="connsiteX3" fmla="*/ 707179 w 2289677"/>
              <a:gd name="connsiteY3" fmla="*/ 535271 h 1871439"/>
              <a:gd name="connsiteX4" fmla="*/ 1257958 w 2289677"/>
              <a:gd name="connsiteY4" fmla="*/ 717082 h 1871439"/>
              <a:gd name="connsiteX5" fmla="*/ 1477200 w 2289677"/>
              <a:gd name="connsiteY5" fmla="*/ 1171608 h 1871439"/>
              <a:gd name="connsiteX6" fmla="*/ 1814084 w 2289677"/>
              <a:gd name="connsiteY6" fmla="*/ 1535229 h 1871439"/>
              <a:gd name="connsiteX7" fmla="*/ 2215137 w 2289677"/>
              <a:gd name="connsiteY7" fmla="*/ 1770513 h 1871439"/>
              <a:gd name="connsiteX8" fmla="*/ 183137 w 2289677"/>
              <a:gd name="connsiteY8" fmla="*/ 1781208 h 1871439"/>
              <a:gd name="connsiteX0" fmla="*/ 183137 w 2289677"/>
              <a:gd name="connsiteY0" fmla="*/ 1781208 h 1871439"/>
              <a:gd name="connsiteX1" fmla="*/ 102926 w 2289677"/>
              <a:gd name="connsiteY1" fmla="*/ 642218 h 1871439"/>
              <a:gd name="connsiteX2" fmla="*/ 241958 w 2289677"/>
              <a:gd name="connsiteY2" fmla="*/ 534 h 1871439"/>
              <a:gd name="connsiteX3" fmla="*/ 707179 w 2289677"/>
              <a:gd name="connsiteY3" fmla="*/ 535271 h 1871439"/>
              <a:gd name="connsiteX4" fmla="*/ 1257958 w 2289677"/>
              <a:gd name="connsiteY4" fmla="*/ 717082 h 1871439"/>
              <a:gd name="connsiteX5" fmla="*/ 1477200 w 2289677"/>
              <a:gd name="connsiteY5" fmla="*/ 1171608 h 1871439"/>
              <a:gd name="connsiteX6" fmla="*/ 1814084 w 2289677"/>
              <a:gd name="connsiteY6" fmla="*/ 1535229 h 1871439"/>
              <a:gd name="connsiteX7" fmla="*/ 2215137 w 2289677"/>
              <a:gd name="connsiteY7" fmla="*/ 1770513 h 1871439"/>
              <a:gd name="connsiteX8" fmla="*/ 183137 w 2289677"/>
              <a:gd name="connsiteY8" fmla="*/ 1781208 h 1871439"/>
              <a:gd name="connsiteX0" fmla="*/ 80211 w 2186751"/>
              <a:gd name="connsiteY0" fmla="*/ 1781208 h 1871439"/>
              <a:gd name="connsiteX1" fmla="*/ 0 w 2186751"/>
              <a:gd name="connsiteY1" fmla="*/ 642218 h 1871439"/>
              <a:gd name="connsiteX2" fmla="*/ 139032 w 2186751"/>
              <a:gd name="connsiteY2" fmla="*/ 534 h 1871439"/>
              <a:gd name="connsiteX3" fmla="*/ 604253 w 2186751"/>
              <a:gd name="connsiteY3" fmla="*/ 535271 h 1871439"/>
              <a:gd name="connsiteX4" fmla="*/ 1155032 w 2186751"/>
              <a:gd name="connsiteY4" fmla="*/ 717082 h 1871439"/>
              <a:gd name="connsiteX5" fmla="*/ 1374274 w 2186751"/>
              <a:gd name="connsiteY5" fmla="*/ 1171608 h 1871439"/>
              <a:gd name="connsiteX6" fmla="*/ 1711158 w 2186751"/>
              <a:gd name="connsiteY6" fmla="*/ 1535229 h 1871439"/>
              <a:gd name="connsiteX7" fmla="*/ 2112211 w 2186751"/>
              <a:gd name="connsiteY7" fmla="*/ 1770513 h 1871439"/>
              <a:gd name="connsiteX8" fmla="*/ 80211 w 2186751"/>
              <a:gd name="connsiteY8" fmla="*/ 1781208 h 1871439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12211"/>
              <a:gd name="connsiteY0" fmla="*/ 1780674 h 1870905"/>
              <a:gd name="connsiteX1" fmla="*/ 0 w 2112211"/>
              <a:gd name="connsiteY1" fmla="*/ 641684 h 1870905"/>
              <a:gd name="connsiteX2" fmla="*/ 139032 w 2112211"/>
              <a:gd name="connsiteY2" fmla="*/ 0 h 1870905"/>
              <a:gd name="connsiteX3" fmla="*/ 604253 w 2112211"/>
              <a:gd name="connsiteY3" fmla="*/ 534737 h 1870905"/>
              <a:gd name="connsiteX4" fmla="*/ 1155032 w 2112211"/>
              <a:gd name="connsiteY4" fmla="*/ 716548 h 1870905"/>
              <a:gd name="connsiteX5" fmla="*/ 1374274 w 2112211"/>
              <a:gd name="connsiteY5" fmla="*/ 1171074 h 1870905"/>
              <a:gd name="connsiteX6" fmla="*/ 1711158 w 2112211"/>
              <a:gd name="connsiteY6" fmla="*/ 1534695 h 1870905"/>
              <a:gd name="connsiteX7" fmla="*/ 2112211 w 2112211"/>
              <a:gd name="connsiteY7" fmla="*/ 1769979 h 1870905"/>
              <a:gd name="connsiteX8" fmla="*/ 80211 w 2112211"/>
              <a:gd name="connsiteY8" fmla="*/ 1780674 h 1870905"/>
              <a:gd name="connsiteX0" fmla="*/ 80211 w 2112211"/>
              <a:gd name="connsiteY0" fmla="*/ 1780674 h 1780674"/>
              <a:gd name="connsiteX1" fmla="*/ 0 w 2112211"/>
              <a:gd name="connsiteY1" fmla="*/ 641684 h 1780674"/>
              <a:gd name="connsiteX2" fmla="*/ 139032 w 2112211"/>
              <a:gd name="connsiteY2" fmla="*/ 0 h 1780674"/>
              <a:gd name="connsiteX3" fmla="*/ 604253 w 2112211"/>
              <a:gd name="connsiteY3" fmla="*/ 534737 h 1780674"/>
              <a:gd name="connsiteX4" fmla="*/ 1155032 w 2112211"/>
              <a:gd name="connsiteY4" fmla="*/ 716548 h 1780674"/>
              <a:gd name="connsiteX5" fmla="*/ 1374274 w 2112211"/>
              <a:gd name="connsiteY5" fmla="*/ 1171074 h 1780674"/>
              <a:gd name="connsiteX6" fmla="*/ 1711158 w 2112211"/>
              <a:gd name="connsiteY6" fmla="*/ 1534695 h 1780674"/>
              <a:gd name="connsiteX7" fmla="*/ 2112211 w 2112211"/>
              <a:gd name="connsiteY7" fmla="*/ 1769979 h 1780674"/>
              <a:gd name="connsiteX8" fmla="*/ 80211 w 2112211"/>
              <a:gd name="connsiteY8" fmla="*/ 1780674 h 1780674"/>
              <a:gd name="connsiteX0" fmla="*/ 175245 w 2237423"/>
              <a:gd name="connsiteY0" fmla="*/ 1780674 h 1830781"/>
              <a:gd name="connsiteX1" fmla="*/ 95034 w 2237423"/>
              <a:gd name="connsiteY1" fmla="*/ 641684 h 1830781"/>
              <a:gd name="connsiteX2" fmla="*/ 234066 w 2237423"/>
              <a:gd name="connsiteY2" fmla="*/ 0 h 1830781"/>
              <a:gd name="connsiteX3" fmla="*/ 699287 w 2237423"/>
              <a:gd name="connsiteY3" fmla="*/ 534737 h 1830781"/>
              <a:gd name="connsiteX4" fmla="*/ 1250066 w 2237423"/>
              <a:gd name="connsiteY4" fmla="*/ 716548 h 1830781"/>
              <a:gd name="connsiteX5" fmla="*/ 1469308 w 2237423"/>
              <a:gd name="connsiteY5" fmla="*/ 1171074 h 1830781"/>
              <a:gd name="connsiteX6" fmla="*/ 1806192 w 2237423"/>
              <a:gd name="connsiteY6" fmla="*/ 1534695 h 1830781"/>
              <a:gd name="connsiteX7" fmla="*/ 2237423 w 2237423"/>
              <a:gd name="connsiteY7" fmla="*/ 1610035 h 1830781"/>
              <a:gd name="connsiteX8" fmla="*/ 175245 w 2237423"/>
              <a:gd name="connsiteY8" fmla="*/ 1780674 h 1830781"/>
              <a:gd name="connsiteX0" fmla="*/ 175025 w 2234185"/>
              <a:gd name="connsiteY0" fmla="*/ 1780674 h 1877291"/>
              <a:gd name="connsiteX1" fmla="*/ 94814 w 2234185"/>
              <a:gd name="connsiteY1" fmla="*/ 641684 h 1877291"/>
              <a:gd name="connsiteX2" fmla="*/ 233846 w 2234185"/>
              <a:gd name="connsiteY2" fmla="*/ 0 h 1877291"/>
              <a:gd name="connsiteX3" fmla="*/ 699067 w 2234185"/>
              <a:gd name="connsiteY3" fmla="*/ 534737 h 1877291"/>
              <a:gd name="connsiteX4" fmla="*/ 1249846 w 2234185"/>
              <a:gd name="connsiteY4" fmla="*/ 716548 h 1877291"/>
              <a:gd name="connsiteX5" fmla="*/ 1469088 w 2234185"/>
              <a:gd name="connsiteY5" fmla="*/ 1171074 h 1877291"/>
              <a:gd name="connsiteX6" fmla="*/ 1805972 w 2234185"/>
              <a:gd name="connsiteY6" fmla="*/ 1534695 h 1877291"/>
              <a:gd name="connsiteX7" fmla="*/ 2234185 w 2234185"/>
              <a:gd name="connsiteY7" fmla="*/ 1776015 h 1877291"/>
              <a:gd name="connsiteX8" fmla="*/ 175025 w 2234185"/>
              <a:gd name="connsiteY8" fmla="*/ 1780674 h 1877291"/>
              <a:gd name="connsiteX0" fmla="*/ 80211 w 2139371"/>
              <a:gd name="connsiteY0" fmla="*/ 1780674 h 1877291"/>
              <a:gd name="connsiteX1" fmla="*/ 0 w 2139371"/>
              <a:gd name="connsiteY1" fmla="*/ 641684 h 1877291"/>
              <a:gd name="connsiteX2" fmla="*/ 139032 w 2139371"/>
              <a:gd name="connsiteY2" fmla="*/ 0 h 1877291"/>
              <a:gd name="connsiteX3" fmla="*/ 604253 w 2139371"/>
              <a:gd name="connsiteY3" fmla="*/ 534737 h 1877291"/>
              <a:gd name="connsiteX4" fmla="*/ 1155032 w 2139371"/>
              <a:gd name="connsiteY4" fmla="*/ 716548 h 1877291"/>
              <a:gd name="connsiteX5" fmla="*/ 1374274 w 2139371"/>
              <a:gd name="connsiteY5" fmla="*/ 1171074 h 1877291"/>
              <a:gd name="connsiteX6" fmla="*/ 1711158 w 2139371"/>
              <a:gd name="connsiteY6" fmla="*/ 1534695 h 1877291"/>
              <a:gd name="connsiteX7" fmla="*/ 2139371 w 2139371"/>
              <a:gd name="connsiteY7" fmla="*/ 1776015 h 1877291"/>
              <a:gd name="connsiteX8" fmla="*/ 80211 w 2139371"/>
              <a:gd name="connsiteY8" fmla="*/ 1780674 h 1877291"/>
              <a:gd name="connsiteX0" fmla="*/ 80211 w 2139371"/>
              <a:gd name="connsiteY0" fmla="*/ 1780674 h 1780674"/>
              <a:gd name="connsiteX1" fmla="*/ 0 w 2139371"/>
              <a:gd name="connsiteY1" fmla="*/ 641684 h 1780674"/>
              <a:gd name="connsiteX2" fmla="*/ 139032 w 2139371"/>
              <a:gd name="connsiteY2" fmla="*/ 0 h 1780674"/>
              <a:gd name="connsiteX3" fmla="*/ 604253 w 2139371"/>
              <a:gd name="connsiteY3" fmla="*/ 534737 h 1780674"/>
              <a:gd name="connsiteX4" fmla="*/ 1155032 w 2139371"/>
              <a:gd name="connsiteY4" fmla="*/ 716548 h 1780674"/>
              <a:gd name="connsiteX5" fmla="*/ 1374274 w 2139371"/>
              <a:gd name="connsiteY5" fmla="*/ 1171074 h 1780674"/>
              <a:gd name="connsiteX6" fmla="*/ 1711158 w 2139371"/>
              <a:gd name="connsiteY6" fmla="*/ 1534695 h 1780674"/>
              <a:gd name="connsiteX7" fmla="*/ 2139371 w 2139371"/>
              <a:gd name="connsiteY7" fmla="*/ 1776015 h 1780674"/>
              <a:gd name="connsiteX8" fmla="*/ 80211 w 2139371"/>
              <a:gd name="connsiteY8" fmla="*/ 1780674 h 17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71" h="1780674">
                <a:moveTo>
                  <a:pt x="80211" y="1780674"/>
                </a:moveTo>
                <a:lnTo>
                  <a:pt x="0" y="641684"/>
                </a:lnTo>
                <a:lnTo>
                  <a:pt x="139032" y="0"/>
                </a:lnTo>
                <a:lnTo>
                  <a:pt x="604253" y="534737"/>
                </a:lnTo>
                <a:lnTo>
                  <a:pt x="1155032" y="716548"/>
                </a:lnTo>
                <a:lnTo>
                  <a:pt x="1374274" y="1171074"/>
                </a:lnTo>
                <a:lnTo>
                  <a:pt x="1711158" y="1534695"/>
                </a:lnTo>
                <a:lnTo>
                  <a:pt x="2139371" y="1776015"/>
                </a:lnTo>
                <a:lnTo>
                  <a:pt x="80211" y="178067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Open Sans" panose="020B0606030504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4E864E0-88D8-9F4F-B938-3FB5D918E053}"/>
              </a:ext>
            </a:extLst>
          </p:cNvPr>
          <p:cNvSpPr/>
          <p:nvPr/>
        </p:nvSpPr>
        <p:spPr>
          <a:xfrm flipV="1">
            <a:off x="909850" y="3842129"/>
            <a:ext cx="2966645" cy="1116085"/>
          </a:xfrm>
          <a:custGeom>
            <a:avLst/>
            <a:gdLst>
              <a:gd name="connsiteX0" fmla="*/ 559311 w 5190529"/>
              <a:gd name="connsiteY0" fmla="*/ 1549839 h 1867809"/>
              <a:gd name="connsiteX1" fmla="*/ 1492372 w 5190529"/>
              <a:gd name="connsiteY1" fmla="*/ 1027324 h 1867809"/>
              <a:gd name="connsiteX2" fmla="*/ 1921581 w 5190529"/>
              <a:gd name="connsiteY2" fmla="*/ 1139292 h 1867809"/>
              <a:gd name="connsiteX3" fmla="*/ 2537401 w 5190529"/>
              <a:gd name="connsiteY3" fmla="*/ 430165 h 1867809"/>
              <a:gd name="connsiteX4" fmla="*/ 3153221 w 5190529"/>
              <a:gd name="connsiteY4" fmla="*/ 957 h 1867809"/>
              <a:gd name="connsiteX5" fmla="*/ 3601091 w 5190529"/>
              <a:gd name="connsiteY5" fmla="*/ 542133 h 1867809"/>
              <a:gd name="connsiteX6" fmla="*/ 4142266 w 5190529"/>
              <a:gd name="connsiteY6" fmla="*/ 728745 h 1867809"/>
              <a:gd name="connsiteX7" fmla="*/ 4347540 w 5190529"/>
              <a:gd name="connsiteY7" fmla="*/ 1176614 h 1867809"/>
              <a:gd name="connsiteX8" fmla="*/ 4720764 w 5190529"/>
              <a:gd name="connsiteY8" fmla="*/ 1549839 h 1867809"/>
              <a:gd name="connsiteX9" fmla="*/ 4888715 w 5190529"/>
              <a:gd name="connsiteY9" fmla="*/ 1792435 h 1867809"/>
              <a:gd name="connsiteX10" fmla="*/ 354038 w 5190529"/>
              <a:gd name="connsiteY10" fmla="*/ 1848418 h 1867809"/>
              <a:gd name="connsiteX11" fmla="*/ 633956 w 5190529"/>
              <a:gd name="connsiteY11" fmla="*/ 1493855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11" fmla="*/ 1492372 w 5190529"/>
              <a:gd name="connsiteY11" fmla="*/ 1027324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11" fmla="*/ 1492372 w 5190529"/>
              <a:gd name="connsiteY11" fmla="*/ 1027324 h 1867809"/>
              <a:gd name="connsiteX0" fmla="*/ 1492372 w 5190529"/>
              <a:gd name="connsiteY0" fmla="*/ 1027324 h 1867809"/>
              <a:gd name="connsiteX1" fmla="*/ 1921581 w 5190529"/>
              <a:gd name="connsiteY1" fmla="*/ 1139292 h 1867809"/>
              <a:gd name="connsiteX2" fmla="*/ 2537401 w 5190529"/>
              <a:gd name="connsiteY2" fmla="*/ 430165 h 1867809"/>
              <a:gd name="connsiteX3" fmla="*/ 3153221 w 5190529"/>
              <a:gd name="connsiteY3" fmla="*/ 957 h 1867809"/>
              <a:gd name="connsiteX4" fmla="*/ 3601091 w 5190529"/>
              <a:gd name="connsiteY4" fmla="*/ 542133 h 1867809"/>
              <a:gd name="connsiteX5" fmla="*/ 4142266 w 5190529"/>
              <a:gd name="connsiteY5" fmla="*/ 728745 h 1867809"/>
              <a:gd name="connsiteX6" fmla="*/ 4347540 w 5190529"/>
              <a:gd name="connsiteY6" fmla="*/ 1176614 h 1867809"/>
              <a:gd name="connsiteX7" fmla="*/ 4720764 w 5190529"/>
              <a:gd name="connsiteY7" fmla="*/ 1549839 h 1867809"/>
              <a:gd name="connsiteX8" fmla="*/ 4888715 w 5190529"/>
              <a:gd name="connsiteY8" fmla="*/ 1792435 h 1867809"/>
              <a:gd name="connsiteX9" fmla="*/ 354038 w 5190529"/>
              <a:gd name="connsiteY9" fmla="*/ 1848418 h 1867809"/>
              <a:gd name="connsiteX10" fmla="*/ 633956 w 5190529"/>
              <a:gd name="connsiteY10" fmla="*/ 1493855 h 1867809"/>
              <a:gd name="connsiteX11" fmla="*/ 1492372 w 5190529"/>
              <a:gd name="connsiteY11" fmla="*/ 1027324 h 1867809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5190529"/>
              <a:gd name="connsiteY0" fmla="*/ 1026367 h 1866852"/>
              <a:gd name="connsiteX1" fmla="*/ 1921581 w 5190529"/>
              <a:gd name="connsiteY1" fmla="*/ 1138335 h 1866852"/>
              <a:gd name="connsiteX2" fmla="*/ 2537401 w 5190529"/>
              <a:gd name="connsiteY2" fmla="*/ 429208 h 1866852"/>
              <a:gd name="connsiteX3" fmla="*/ 3153221 w 5190529"/>
              <a:gd name="connsiteY3" fmla="*/ 0 h 1866852"/>
              <a:gd name="connsiteX4" fmla="*/ 3601091 w 5190529"/>
              <a:gd name="connsiteY4" fmla="*/ 541176 h 1866852"/>
              <a:gd name="connsiteX5" fmla="*/ 4142266 w 5190529"/>
              <a:gd name="connsiteY5" fmla="*/ 727788 h 1866852"/>
              <a:gd name="connsiteX6" fmla="*/ 4347540 w 5190529"/>
              <a:gd name="connsiteY6" fmla="*/ 1175657 h 1866852"/>
              <a:gd name="connsiteX7" fmla="*/ 4720764 w 5190529"/>
              <a:gd name="connsiteY7" fmla="*/ 1548882 h 1866852"/>
              <a:gd name="connsiteX8" fmla="*/ 4888715 w 5190529"/>
              <a:gd name="connsiteY8" fmla="*/ 1791478 h 1866852"/>
              <a:gd name="connsiteX9" fmla="*/ 354038 w 5190529"/>
              <a:gd name="connsiteY9" fmla="*/ 1847461 h 1866852"/>
              <a:gd name="connsiteX10" fmla="*/ 633956 w 5190529"/>
              <a:gd name="connsiteY10" fmla="*/ 1492898 h 1866852"/>
              <a:gd name="connsiteX11" fmla="*/ 1492372 w 5190529"/>
              <a:gd name="connsiteY11" fmla="*/ 1026367 h 1866852"/>
              <a:gd name="connsiteX0" fmla="*/ 1492372 w 4888715"/>
              <a:gd name="connsiteY0" fmla="*/ 1026367 h 1866852"/>
              <a:gd name="connsiteX1" fmla="*/ 1921581 w 4888715"/>
              <a:gd name="connsiteY1" fmla="*/ 1138335 h 1866852"/>
              <a:gd name="connsiteX2" fmla="*/ 2537401 w 4888715"/>
              <a:gd name="connsiteY2" fmla="*/ 429208 h 1866852"/>
              <a:gd name="connsiteX3" fmla="*/ 3153221 w 4888715"/>
              <a:gd name="connsiteY3" fmla="*/ 0 h 1866852"/>
              <a:gd name="connsiteX4" fmla="*/ 3601091 w 4888715"/>
              <a:gd name="connsiteY4" fmla="*/ 541176 h 1866852"/>
              <a:gd name="connsiteX5" fmla="*/ 4142266 w 4888715"/>
              <a:gd name="connsiteY5" fmla="*/ 727788 h 1866852"/>
              <a:gd name="connsiteX6" fmla="*/ 4347540 w 4888715"/>
              <a:gd name="connsiteY6" fmla="*/ 1175657 h 1866852"/>
              <a:gd name="connsiteX7" fmla="*/ 4720764 w 4888715"/>
              <a:gd name="connsiteY7" fmla="*/ 1548882 h 1866852"/>
              <a:gd name="connsiteX8" fmla="*/ 4888715 w 4888715"/>
              <a:gd name="connsiteY8" fmla="*/ 1791478 h 1866852"/>
              <a:gd name="connsiteX9" fmla="*/ 354038 w 4888715"/>
              <a:gd name="connsiteY9" fmla="*/ 1847461 h 1866852"/>
              <a:gd name="connsiteX10" fmla="*/ 633956 w 4888715"/>
              <a:gd name="connsiteY10" fmla="*/ 1492898 h 1866852"/>
              <a:gd name="connsiteX11" fmla="*/ 1492372 w 4888715"/>
              <a:gd name="connsiteY11" fmla="*/ 1026367 h 1866852"/>
              <a:gd name="connsiteX0" fmla="*/ 1510517 w 5152839"/>
              <a:gd name="connsiteY0" fmla="*/ 1026367 h 1863133"/>
              <a:gd name="connsiteX1" fmla="*/ 1939726 w 5152839"/>
              <a:gd name="connsiteY1" fmla="*/ 1138335 h 1863133"/>
              <a:gd name="connsiteX2" fmla="*/ 2555546 w 5152839"/>
              <a:gd name="connsiteY2" fmla="*/ 429208 h 1863133"/>
              <a:gd name="connsiteX3" fmla="*/ 3171366 w 5152839"/>
              <a:gd name="connsiteY3" fmla="*/ 0 h 1863133"/>
              <a:gd name="connsiteX4" fmla="*/ 3619236 w 5152839"/>
              <a:gd name="connsiteY4" fmla="*/ 541176 h 1863133"/>
              <a:gd name="connsiteX5" fmla="*/ 4160411 w 5152839"/>
              <a:gd name="connsiteY5" fmla="*/ 727788 h 1863133"/>
              <a:gd name="connsiteX6" fmla="*/ 4365685 w 5152839"/>
              <a:gd name="connsiteY6" fmla="*/ 1175657 h 1863133"/>
              <a:gd name="connsiteX7" fmla="*/ 4738909 w 5152839"/>
              <a:gd name="connsiteY7" fmla="*/ 1548882 h 1863133"/>
              <a:gd name="connsiteX8" fmla="*/ 5152839 w 5152839"/>
              <a:gd name="connsiteY8" fmla="*/ 1775436 h 1863133"/>
              <a:gd name="connsiteX9" fmla="*/ 372183 w 5152839"/>
              <a:gd name="connsiteY9" fmla="*/ 1847461 h 1863133"/>
              <a:gd name="connsiteX10" fmla="*/ 652101 w 5152839"/>
              <a:gd name="connsiteY10" fmla="*/ 1492898 h 1863133"/>
              <a:gd name="connsiteX11" fmla="*/ 1510517 w 5152839"/>
              <a:gd name="connsiteY11" fmla="*/ 1026367 h 1863133"/>
              <a:gd name="connsiteX0" fmla="*/ 1510517 w 5152839"/>
              <a:gd name="connsiteY0" fmla="*/ 1026367 h 1863133"/>
              <a:gd name="connsiteX1" fmla="*/ 1939726 w 5152839"/>
              <a:gd name="connsiteY1" fmla="*/ 1138335 h 1863133"/>
              <a:gd name="connsiteX2" fmla="*/ 2555546 w 5152839"/>
              <a:gd name="connsiteY2" fmla="*/ 429208 h 1863133"/>
              <a:gd name="connsiteX3" fmla="*/ 3171366 w 5152839"/>
              <a:gd name="connsiteY3" fmla="*/ 0 h 1863133"/>
              <a:gd name="connsiteX4" fmla="*/ 3619236 w 5152839"/>
              <a:gd name="connsiteY4" fmla="*/ 541176 h 1863133"/>
              <a:gd name="connsiteX5" fmla="*/ 4160411 w 5152839"/>
              <a:gd name="connsiteY5" fmla="*/ 727788 h 1863133"/>
              <a:gd name="connsiteX6" fmla="*/ 4365685 w 5152839"/>
              <a:gd name="connsiteY6" fmla="*/ 1175657 h 1863133"/>
              <a:gd name="connsiteX7" fmla="*/ 4738909 w 5152839"/>
              <a:gd name="connsiteY7" fmla="*/ 1548882 h 1863133"/>
              <a:gd name="connsiteX8" fmla="*/ 5152839 w 5152839"/>
              <a:gd name="connsiteY8" fmla="*/ 1775436 h 1863133"/>
              <a:gd name="connsiteX9" fmla="*/ 372183 w 5152839"/>
              <a:gd name="connsiteY9" fmla="*/ 1847461 h 1863133"/>
              <a:gd name="connsiteX10" fmla="*/ 652101 w 5152839"/>
              <a:gd name="connsiteY10" fmla="*/ 1492898 h 1863133"/>
              <a:gd name="connsiteX11" fmla="*/ 1510517 w 5152839"/>
              <a:gd name="connsiteY11" fmla="*/ 1026367 h 1863133"/>
              <a:gd name="connsiteX0" fmla="*/ 1510517 w 5152839"/>
              <a:gd name="connsiteY0" fmla="*/ 1026367 h 1847461"/>
              <a:gd name="connsiteX1" fmla="*/ 1939726 w 5152839"/>
              <a:gd name="connsiteY1" fmla="*/ 1138335 h 1847461"/>
              <a:gd name="connsiteX2" fmla="*/ 2555546 w 5152839"/>
              <a:gd name="connsiteY2" fmla="*/ 429208 h 1847461"/>
              <a:gd name="connsiteX3" fmla="*/ 3171366 w 5152839"/>
              <a:gd name="connsiteY3" fmla="*/ 0 h 1847461"/>
              <a:gd name="connsiteX4" fmla="*/ 3619236 w 5152839"/>
              <a:gd name="connsiteY4" fmla="*/ 541176 h 1847461"/>
              <a:gd name="connsiteX5" fmla="*/ 4160411 w 5152839"/>
              <a:gd name="connsiteY5" fmla="*/ 727788 h 1847461"/>
              <a:gd name="connsiteX6" fmla="*/ 4365685 w 5152839"/>
              <a:gd name="connsiteY6" fmla="*/ 1175657 h 1847461"/>
              <a:gd name="connsiteX7" fmla="*/ 4738909 w 5152839"/>
              <a:gd name="connsiteY7" fmla="*/ 1548882 h 1847461"/>
              <a:gd name="connsiteX8" fmla="*/ 5152839 w 5152839"/>
              <a:gd name="connsiteY8" fmla="*/ 1775436 h 1847461"/>
              <a:gd name="connsiteX9" fmla="*/ 372183 w 5152839"/>
              <a:gd name="connsiteY9" fmla="*/ 1847461 h 1847461"/>
              <a:gd name="connsiteX10" fmla="*/ 652101 w 5152839"/>
              <a:gd name="connsiteY10" fmla="*/ 1492898 h 1847461"/>
              <a:gd name="connsiteX11" fmla="*/ 1510517 w 5152839"/>
              <a:gd name="connsiteY11" fmla="*/ 1026367 h 1847461"/>
              <a:gd name="connsiteX0" fmla="*/ 1138334 w 4780656"/>
              <a:gd name="connsiteY0" fmla="*/ 1026367 h 1847461"/>
              <a:gd name="connsiteX1" fmla="*/ 1567543 w 4780656"/>
              <a:gd name="connsiteY1" fmla="*/ 1138335 h 1847461"/>
              <a:gd name="connsiteX2" fmla="*/ 2183363 w 4780656"/>
              <a:gd name="connsiteY2" fmla="*/ 429208 h 1847461"/>
              <a:gd name="connsiteX3" fmla="*/ 2799183 w 4780656"/>
              <a:gd name="connsiteY3" fmla="*/ 0 h 1847461"/>
              <a:gd name="connsiteX4" fmla="*/ 3247053 w 4780656"/>
              <a:gd name="connsiteY4" fmla="*/ 541176 h 1847461"/>
              <a:gd name="connsiteX5" fmla="*/ 3788228 w 4780656"/>
              <a:gd name="connsiteY5" fmla="*/ 727788 h 1847461"/>
              <a:gd name="connsiteX6" fmla="*/ 3993502 w 4780656"/>
              <a:gd name="connsiteY6" fmla="*/ 1175657 h 1847461"/>
              <a:gd name="connsiteX7" fmla="*/ 4366726 w 4780656"/>
              <a:gd name="connsiteY7" fmla="*/ 1548882 h 1847461"/>
              <a:gd name="connsiteX8" fmla="*/ 4780656 w 4780656"/>
              <a:gd name="connsiteY8" fmla="*/ 1775436 h 1847461"/>
              <a:gd name="connsiteX9" fmla="*/ 0 w 4780656"/>
              <a:gd name="connsiteY9" fmla="*/ 1847461 h 1847461"/>
              <a:gd name="connsiteX10" fmla="*/ 279918 w 4780656"/>
              <a:gd name="connsiteY10" fmla="*/ 1492898 h 1847461"/>
              <a:gd name="connsiteX11" fmla="*/ 1138334 w 4780656"/>
              <a:gd name="connsiteY11" fmla="*/ 1026367 h 1847461"/>
              <a:gd name="connsiteX0" fmla="*/ 1122292 w 5025647"/>
              <a:gd name="connsiteY0" fmla="*/ 1026367 h 1804682"/>
              <a:gd name="connsiteX1" fmla="*/ 1551501 w 5025647"/>
              <a:gd name="connsiteY1" fmla="*/ 1138335 h 1804682"/>
              <a:gd name="connsiteX2" fmla="*/ 2167321 w 5025647"/>
              <a:gd name="connsiteY2" fmla="*/ 429208 h 1804682"/>
              <a:gd name="connsiteX3" fmla="*/ 2783141 w 5025647"/>
              <a:gd name="connsiteY3" fmla="*/ 0 h 1804682"/>
              <a:gd name="connsiteX4" fmla="*/ 3231011 w 5025647"/>
              <a:gd name="connsiteY4" fmla="*/ 541176 h 1804682"/>
              <a:gd name="connsiteX5" fmla="*/ 3772186 w 5025647"/>
              <a:gd name="connsiteY5" fmla="*/ 727788 h 1804682"/>
              <a:gd name="connsiteX6" fmla="*/ 3977460 w 5025647"/>
              <a:gd name="connsiteY6" fmla="*/ 1175657 h 1804682"/>
              <a:gd name="connsiteX7" fmla="*/ 4350684 w 5025647"/>
              <a:gd name="connsiteY7" fmla="*/ 1548882 h 1804682"/>
              <a:gd name="connsiteX8" fmla="*/ 4764614 w 5025647"/>
              <a:gd name="connsiteY8" fmla="*/ 1775436 h 1804682"/>
              <a:gd name="connsiteX9" fmla="*/ 0 w 5025647"/>
              <a:gd name="connsiteY9" fmla="*/ 1804682 h 1804682"/>
              <a:gd name="connsiteX10" fmla="*/ 263876 w 5025647"/>
              <a:gd name="connsiteY10" fmla="*/ 1492898 h 1804682"/>
              <a:gd name="connsiteX11" fmla="*/ 1122292 w 5025647"/>
              <a:gd name="connsiteY11" fmla="*/ 1026367 h 1804682"/>
              <a:gd name="connsiteX0" fmla="*/ 1127639 w 5031375"/>
              <a:gd name="connsiteY0" fmla="*/ 1026367 h 1786958"/>
              <a:gd name="connsiteX1" fmla="*/ 1556848 w 5031375"/>
              <a:gd name="connsiteY1" fmla="*/ 1138335 h 1786958"/>
              <a:gd name="connsiteX2" fmla="*/ 2172668 w 5031375"/>
              <a:gd name="connsiteY2" fmla="*/ 429208 h 1786958"/>
              <a:gd name="connsiteX3" fmla="*/ 2788488 w 5031375"/>
              <a:gd name="connsiteY3" fmla="*/ 0 h 1786958"/>
              <a:gd name="connsiteX4" fmla="*/ 3236358 w 5031375"/>
              <a:gd name="connsiteY4" fmla="*/ 541176 h 1786958"/>
              <a:gd name="connsiteX5" fmla="*/ 3777533 w 5031375"/>
              <a:gd name="connsiteY5" fmla="*/ 727788 h 1786958"/>
              <a:gd name="connsiteX6" fmla="*/ 3982807 w 5031375"/>
              <a:gd name="connsiteY6" fmla="*/ 1175657 h 1786958"/>
              <a:gd name="connsiteX7" fmla="*/ 4356031 w 5031375"/>
              <a:gd name="connsiteY7" fmla="*/ 1548882 h 1786958"/>
              <a:gd name="connsiteX8" fmla="*/ 4769961 w 5031375"/>
              <a:gd name="connsiteY8" fmla="*/ 1775436 h 1786958"/>
              <a:gd name="connsiteX9" fmla="*/ 0 w 5031375"/>
              <a:gd name="connsiteY9" fmla="*/ 1761903 h 1786958"/>
              <a:gd name="connsiteX10" fmla="*/ 269223 w 5031375"/>
              <a:gd name="connsiteY10" fmla="*/ 1492898 h 1786958"/>
              <a:gd name="connsiteX11" fmla="*/ 1127639 w 5031375"/>
              <a:gd name="connsiteY11" fmla="*/ 1026367 h 1786958"/>
              <a:gd name="connsiteX0" fmla="*/ 1127639 w 4769961"/>
              <a:gd name="connsiteY0" fmla="*/ 1026367 h 1786958"/>
              <a:gd name="connsiteX1" fmla="*/ 1556848 w 4769961"/>
              <a:gd name="connsiteY1" fmla="*/ 1138335 h 1786958"/>
              <a:gd name="connsiteX2" fmla="*/ 2172668 w 4769961"/>
              <a:gd name="connsiteY2" fmla="*/ 429208 h 1786958"/>
              <a:gd name="connsiteX3" fmla="*/ 2788488 w 4769961"/>
              <a:gd name="connsiteY3" fmla="*/ 0 h 1786958"/>
              <a:gd name="connsiteX4" fmla="*/ 3236358 w 4769961"/>
              <a:gd name="connsiteY4" fmla="*/ 541176 h 1786958"/>
              <a:gd name="connsiteX5" fmla="*/ 3777533 w 4769961"/>
              <a:gd name="connsiteY5" fmla="*/ 727788 h 1786958"/>
              <a:gd name="connsiteX6" fmla="*/ 3982807 w 4769961"/>
              <a:gd name="connsiteY6" fmla="*/ 1175657 h 1786958"/>
              <a:gd name="connsiteX7" fmla="*/ 4356031 w 4769961"/>
              <a:gd name="connsiteY7" fmla="*/ 1548882 h 1786958"/>
              <a:gd name="connsiteX8" fmla="*/ 4769961 w 4769961"/>
              <a:gd name="connsiteY8" fmla="*/ 1775436 h 1786958"/>
              <a:gd name="connsiteX9" fmla="*/ 0 w 4769961"/>
              <a:gd name="connsiteY9" fmla="*/ 1761903 h 1786958"/>
              <a:gd name="connsiteX10" fmla="*/ 269223 w 4769961"/>
              <a:gd name="connsiteY10" fmla="*/ 1492898 h 1786958"/>
              <a:gd name="connsiteX11" fmla="*/ 1127639 w 4769961"/>
              <a:gd name="connsiteY11" fmla="*/ 1026367 h 1786958"/>
              <a:gd name="connsiteX0" fmla="*/ 1127639 w 4769961"/>
              <a:gd name="connsiteY0" fmla="*/ 1026367 h 1775436"/>
              <a:gd name="connsiteX1" fmla="*/ 1556848 w 4769961"/>
              <a:gd name="connsiteY1" fmla="*/ 1138335 h 1775436"/>
              <a:gd name="connsiteX2" fmla="*/ 2172668 w 4769961"/>
              <a:gd name="connsiteY2" fmla="*/ 429208 h 1775436"/>
              <a:gd name="connsiteX3" fmla="*/ 2788488 w 4769961"/>
              <a:gd name="connsiteY3" fmla="*/ 0 h 1775436"/>
              <a:gd name="connsiteX4" fmla="*/ 3236358 w 4769961"/>
              <a:gd name="connsiteY4" fmla="*/ 541176 h 1775436"/>
              <a:gd name="connsiteX5" fmla="*/ 3777533 w 4769961"/>
              <a:gd name="connsiteY5" fmla="*/ 727788 h 1775436"/>
              <a:gd name="connsiteX6" fmla="*/ 3982807 w 4769961"/>
              <a:gd name="connsiteY6" fmla="*/ 1175657 h 1775436"/>
              <a:gd name="connsiteX7" fmla="*/ 4356031 w 4769961"/>
              <a:gd name="connsiteY7" fmla="*/ 1548882 h 1775436"/>
              <a:gd name="connsiteX8" fmla="*/ 4769961 w 4769961"/>
              <a:gd name="connsiteY8" fmla="*/ 1775436 h 1775436"/>
              <a:gd name="connsiteX9" fmla="*/ 0 w 4769961"/>
              <a:gd name="connsiteY9" fmla="*/ 1761903 h 1775436"/>
              <a:gd name="connsiteX10" fmla="*/ 269223 w 4769961"/>
              <a:gd name="connsiteY10" fmla="*/ 1492898 h 1775436"/>
              <a:gd name="connsiteX11" fmla="*/ 1127639 w 4769961"/>
              <a:gd name="connsiteY11" fmla="*/ 1026367 h 1775436"/>
              <a:gd name="connsiteX0" fmla="*/ 1116944 w 5019917"/>
              <a:gd name="connsiteY0" fmla="*/ 1026367 h 1792882"/>
              <a:gd name="connsiteX1" fmla="*/ 1546153 w 5019917"/>
              <a:gd name="connsiteY1" fmla="*/ 1138335 h 1792882"/>
              <a:gd name="connsiteX2" fmla="*/ 2161973 w 5019917"/>
              <a:gd name="connsiteY2" fmla="*/ 429208 h 1792882"/>
              <a:gd name="connsiteX3" fmla="*/ 2777793 w 5019917"/>
              <a:gd name="connsiteY3" fmla="*/ 0 h 1792882"/>
              <a:gd name="connsiteX4" fmla="*/ 3225663 w 5019917"/>
              <a:gd name="connsiteY4" fmla="*/ 541176 h 1792882"/>
              <a:gd name="connsiteX5" fmla="*/ 3766838 w 5019917"/>
              <a:gd name="connsiteY5" fmla="*/ 727788 h 1792882"/>
              <a:gd name="connsiteX6" fmla="*/ 3972112 w 5019917"/>
              <a:gd name="connsiteY6" fmla="*/ 1175657 h 1792882"/>
              <a:gd name="connsiteX7" fmla="*/ 4345336 w 5019917"/>
              <a:gd name="connsiteY7" fmla="*/ 1548882 h 1792882"/>
              <a:gd name="connsiteX8" fmla="*/ 4759266 w 5019917"/>
              <a:gd name="connsiteY8" fmla="*/ 1775436 h 1792882"/>
              <a:gd name="connsiteX9" fmla="*/ 0 w 5019917"/>
              <a:gd name="connsiteY9" fmla="*/ 1777946 h 1792882"/>
              <a:gd name="connsiteX10" fmla="*/ 258528 w 5019917"/>
              <a:gd name="connsiteY10" fmla="*/ 1492898 h 1792882"/>
              <a:gd name="connsiteX11" fmla="*/ 1116944 w 5019917"/>
              <a:gd name="connsiteY11" fmla="*/ 1026367 h 1792882"/>
              <a:gd name="connsiteX0" fmla="*/ 1116944 w 4759266"/>
              <a:gd name="connsiteY0" fmla="*/ 1026367 h 1792882"/>
              <a:gd name="connsiteX1" fmla="*/ 1546153 w 4759266"/>
              <a:gd name="connsiteY1" fmla="*/ 1138335 h 1792882"/>
              <a:gd name="connsiteX2" fmla="*/ 2161973 w 4759266"/>
              <a:gd name="connsiteY2" fmla="*/ 429208 h 1792882"/>
              <a:gd name="connsiteX3" fmla="*/ 2777793 w 4759266"/>
              <a:gd name="connsiteY3" fmla="*/ 0 h 1792882"/>
              <a:gd name="connsiteX4" fmla="*/ 3225663 w 4759266"/>
              <a:gd name="connsiteY4" fmla="*/ 541176 h 1792882"/>
              <a:gd name="connsiteX5" fmla="*/ 3766838 w 4759266"/>
              <a:gd name="connsiteY5" fmla="*/ 727788 h 1792882"/>
              <a:gd name="connsiteX6" fmla="*/ 3972112 w 4759266"/>
              <a:gd name="connsiteY6" fmla="*/ 1175657 h 1792882"/>
              <a:gd name="connsiteX7" fmla="*/ 4345336 w 4759266"/>
              <a:gd name="connsiteY7" fmla="*/ 1548882 h 1792882"/>
              <a:gd name="connsiteX8" fmla="*/ 4759266 w 4759266"/>
              <a:gd name="connsiteY8" fmla="*/ 1775436 h 1792882"/>
              <a:gd name="connsiteX9" fmla="*/ 0 w 4759266"/>
              <a:gd name="connsiteY9" fmla="*/ 1777946 h 1792882"/>
              <a:gd name="connsiteX10" fmla="*/ 258528 w 4759266"/>
              <a:gd name="connsiteY10" fmla="*/ 1492898 h 1792882"/>
              <a:gd name="connsiteX11" fmla="*/ 1116944 w 4759266"/>
              <a:gd name="connsiteY11" fmla="*/ 1026367 h 1792882"/>
              <a:gd name="connsiteX0" fmla="*/ 1116944 w 4759266"/>
              <a:gd name="connsiteY0" fmla="*/ 1026367 h 1777946"/>
              <a:gd name="connsiteX1" fmla="*/ 1546153 w 4759266"/>
              <a:gd name="connsiteY1" fmla="*/ 1138335 h 1777946"/>
              <a:gd name="connsiteX2" fmla="*/ 2161973 w 4759266"/>
              <a:gd name="connsiteY2" fmla="*/ 429208 h 1777946"/>
              <a:gd name="connsiteX3" fmla="*/ 2777793 w 4759266"/>
              <a:gd name="connsiteY3" fmla="*/ 0 h 1777946"/>
              <a:gd name="connsiteX4" fmla="*/ 3225663 w 4759266"/>
              <a:gd name="connsiteY4" fmla="*/ 541176 h 1777946"/>
              <a:gd name="connsiteX5" fmla="*/ 3766838 w 4759266"/>
              <a:gd name="connsiteY5" fmla="*/ 727788 h 1777946"/>
              <a:gd name="connsiteX6" fmla="*/ 3972112 w 4759266"/>
              <a:gd name="connsiteY6" fmla="*/ 1175657 h 1777946"/>
              <a:gd name="connsiteX7" fmla="*/ 4345336 w 4759266"/>
              <a:gd name="connsiteY7" fmla="*/ 1548882 h 1777946"/>
              <a:gd name="connsiteX8" fmla="*/ 4759266 w 4759266"/>
              <a:gd name="connsiteY8" fmla="*/ 1775436 h 1777946"/>
              <a:gd name="connsiteX9" fmla="*/ 0 w 4759266"/>
              <a:gd name="connsiteY9" fmla="*/ 1777946 h 1777946"/>
              <a:gd name="connsiteX10" fmla="*/ 258528 w 4759266"/>
              <a:gd name="connsiteY10" fmla="*/ 1492898 h 1777946"/>
              <a:gd name="connsiteX11" fmla="*/ 1116944 w 4759266"/>
              <a:gd name="connsiteY11" fmla="*/ 1026367 h 17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9266" h="1777946">
                <a:moveTo>
                  <a:pt x="1116944" y="1026367"/>
                </a:moveTo>
                <a:lnTo>
                  <a:pt x="1546153" y="1138335"/>
                </a:lnTo>
                <a:lnTo>
                  <a:pt x="2161973" y="429208"/>
                </a:lnTo>
                <a:lnTo>
                  <a:pt x="2777793" y="0"/>
                </a:lnTo>
                <a:lnTo>
                  <a:pt x="3225663" y="541176"/>
                </a:lnTo>
                <a:lnTo>
                  <a:pt x="3766838" y="727788"/>
                </a:lnTo>
                <a:lnTo>
                  <a:pt x="3972112" y="1175657"/>
                </a:lnTo>
                <a:cubicBezTo>
                  <a:pt x="4096520" y="1300065"/>
                  <a:pt x="4214144" y="1448919"/>
                  <a:pt x="4345336" y="1548882"/>
                </a:cubicBezTo>
                <a:lnTo>
                  <a:pt x="4759266" y="1775436"/>
                </a:lnTo>
                <a:lnTo>
                  <a:pt x="0" y="1777946"/>
                </a:lnTo>
                <a:lnTo>
                  <a:pt x="258528" y="1492898"/>
                </a:lnTo>
                <a:lnTo>
                  <a:pt x="1116944" y="1026367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Open Sans" panose="020B060603050402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190A97C-E9C1-B049-AF4C-294033DFC5F3}"/>
              </a:ext>
            </a:extLst>
          </p:cNvPr>
          <p:cNvSpPr/>
          <p:nvPr/>
        </p:nvSpPr>
        <p:spPr>
          <a:xfrm flipV="1">
            <a:off x="2550819" y="3840552"/>
            <a:ext cx="1333558" cy="1117797"/>
          </a:xfrm>
          <a:custGeom>
            <a:avLst/>
            <a:gdLst>
              <a:gd name="connsiteX0" fmla="*/ 183137 w 2289677"/>
              <a:gd name="connsiteY0" fmla="*/ 1781208 h 1871439"/>
              <a:gd name="connsiteX1" fmla="*/ 102926 w 2289677"/>
              <a:gd name="connsiteY1" fmla="*/ 642218 h 1871439"/>
              <a:gd name="connsiteX2" fmla="*/ 241958 w 2289677"/>
              <a:gd name="connsiteY2" fmla="*/ 534 h 1871439"/>
              <a:gd name="connsiteX3" fmla="*/ 707179 w 2289677"/>
              <a:gd name="connsiteY3" fmla="*/ 535271 h 1871439"/>
              <a:gd name="connsiteX4" fmla="*/ 1257958 w 2289677"/>
              <a:gd name="connsiteY4" fmla="*/ 717082 h 1871439"/>
              <a:gd name="connsiteX5" fmla="*/ 1477200 w 2289677"/>
              <a:gd name="connsiteY5" fmla="*/ 1171608 h 1871439"/>
              <a:gd name="connsiteX6" fmla="*/ 1814084 w 2289677"/>
              <a:gd name="connsiteY6" fmla="*/ 1535229 h 1871439"/>
              <a:gd name="connsiteX7" fmla="*/ 2215137 w 2289677"/>
              <a:gd name="connsiteY7" fmla="*/ 1770513 h 1871439"/>
              <a:gd name="connsiteX8" fmla="*/ 183137 w 2289677"/>
              <a:gd name="connsiteY8" fmla="*/ 1781208 h 1871439"/>
              <a:gd name="connsiteX0" fmla="*/ 183137 w 2289677"/>
              <a:gd name="connsiteY0" fmla="*/ 1781208 h 1871439"/>
              <a:gd name="connsiteX1" fmla="*/ 102926 w 2289677"/>
              <a:gd name="connsiteY1" fmla="*/ 642218 h 1871439"/>
              <a:gd name="connsiteX2" fmla="*/ 241958 w 2289677"/>
              <a:gd name="connsiteY2" fmla="*/ 534 h 1871439"/>
              <a:gd name="connsiteX3" fmla="*/ 707179 w 2289677"/>
              <a:gd name="connsiteY3" fmla="*/ 535271 h 1871439"/>
              <a:gd name="connsiteX4" fmla="*/ 1257958 w 2289677"/>
              <a:gd name="connsiteY4" fmla="*/ 717082 h 1871439"/>
              <a:gd name="connsiteX5" fmla="*/ 1477200 w 2289677"/>
              <a:gd name="connsiteY5" fmla="*/ 1171608 h 1871439"/>
              <a:gd name="connsiteX6" fmla="*/ 1814084 w 2289677"/>
              <a:gd name="connsiteY6" fmla="*/ 1535229 h 1871439"/>
              <a:gd name="connsiteX7" fmla="*/ 2215137 w 2289677"/>
              <a:gd name="connsiteY7" fmla="*/ 1770513 h 1871439"/>
              <a:gd name="connsiteX8" fmla="*/ 183137 w 2289677"/>
              <a:gd name="connsiteY8" fmla="*/ 1781208 h 1871439"/>
              <a:gd name="connsiteX0" fmla="*/ 80211 w 2186751"/>
              <a:gd name="connsiteY0" fmla="*/ 1781208 h 1871439"/>
              <a:gd name="connsiteX1" fmla="*/ 0 w 2186751"/>
              <a:gd name="connsiteY1" fmla="*/ 642218 h 1871439"/>
              <a:gd name="connsiteX2" fmla="*/ 139032 w 2186751"/>
              <a:gd name="connsiteY2" fmla="*/ 534 h 1871439"/>
              <a:gd name="connsiteX3" fmla="*/ 604253 w 2186751"/>
              <a:gd name="connsiteY3" fmla="*/ 535271 h 1871439"/>
              <a:gd name="connsiteX4" fmla="*/ 1155032 w 2186751"/>
              <a:gd name="connsiteY4" fmla="*/ 717082 h 1871439"/>
              <a:gd name="connsiteX5" fmla="*/ 1374274 w 2186751"/>
              <a:gd name="connsiteY5" fmla="*/ 1171608 h 1871439"/>
              <a:gd name="connsiteX6" fmla="*/ 1711158 w 2186751"/>
              <a:gd name="connsiteY6" fmla="*/ 1535229 h 1871439"/>
              <a:gd name="connsiteX7" fmla="*/ 2112211 w 2186751"/>
              <a:gd name="connsiteY7" fmla="*/ 1770513 h 1871439"/>
              <a:gd name="connsiteX8" fmla="*/ 80211 w 2186751"/>
              <a:gd name="connsiteY8" fmla="*/ 1781208 h 1871439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86751"/>
              <a:gd name="connsiteY0" fmla="*/ 1780674 h 1870905"/>
              <a:gd name="connsiteX1" fmla="*/ 0 w 2186751"/>
              <a:gd name="connsiteY1" fmla="*/ 641684 h 1870905"/>
              <a:gd name="connsiteX2" fmla="*/ 139032 w 2186751"/>
              <a:gd name="connsiteY2" fmla="*/ 0 h 1870905"/>
              <a:gd name="connsiteX3" fmla="*/ 604253 w 2186751"/>
              <a:gd name="connsiteY3" fmla="*/ 534737 h 1870905"/>
              <a:gd name="connsiteX4" fmla="*/ 1155032 w 2186751"/>
              <a:gd name="connsiteY4" fmla="*/ 716548 h 1870905"/>
              <a:gd name="connsiteX5" fmla="*/ 1374274 w 2186751"/>
              <a:gd name="connsiteY5" fmla="*/ 1171074 h 1870905"/>
              <a:gd name="connsiteX6" fmla="*/ 1711158 w 2186751"/>
              <a:gd name="connsiteY6" fmla="*/ 1534695 h 1870905"/>
              <a:gd name="connsiteX7" fmla="*/ 2112211 w 2186751"/>
              <a:gd name="connsiteY7" fmla="*/ 1769979 h 1870905"/>
              <a:gd name="connsiteX8" fmla="*/ 80211 w 2186751"/>
              <a:gd name="connsiteY8" fmla="*/ 1780674 h 1870905"/>
              <a:gd name="connsiteX0" fmla="*/ 80211 w 2112211"/>
              <a:gd name="connsiteY0" fmla="*/ 1780674 h 1870905"/>
              <a:gd name="connsiteX1" fmla="*/ 0 w 2112211"/>
              <a:gd name="connsiteY1" fmla="*/ 641684 h 1870905"/>
              <a:gd name="connsiteX2" fmla="*/ 139032 w 2112211"/>
              <a:gd name="connsiteY2" fmla="*/ 0 h 1870905"/>
              <a:gd name="connsiteX3" fmla="*/ 604253 w 2112211"/>
              <a:gd name="connsiteY3" fmla="*/ 534737 h 1870905"/>
              <a:gd name="connsiteX4" fmla="*/ 1155032 w 2112211"/>
              <a:gd name="connsiteY4" fmla="*/ 716548 h 1870905"/>
              <a:gd name="connsiteX5" fmla="*/ 1374274 w 2112211"/>
              <a:gd name="connsiteY5" fmla="*/ 1171074 h 1870905"/>
              <a:gd name="connsiteX6" fmla="*/ 1711158 w 2112211"/>
              <a:gd name="connsiteY6" fmla="*/ 1534695 h 1870905"/>
              <a:gd name="connsiteX7" fmla="*/ 2112211 w 2112211"/>
              <a:gd name="connsiteY7" fmla="*/ 1769979 h 1870905"/>
              <a:gd name="connsiteX8" fmla="*/ 80211 w 2112211"/>
              <a:gd name="connsiteY8" fmla="*/ 1780674 h 1870905"/>
              <a:gd name="connsiteX0" fmla="*/ 80211 w 2112211"/>
              <a:gd name="connsiteY0" fmla="*/ 1780674 h 1780674"/>
              <a:gd name="connsiteX1" fmla="*/ 0 w 2112211"/>
              <a:gd name="connsiteY1" fmla="*/ 641684 h 1780674"/>
              <a:gd name="connsiteX2" fmla="*/ 139032 w 2112211"/>
              <a:gd name="connsiteY2" fmla="*/ 0 h 1780674"/>
              <a:gd name="connsiteX3" fmla="*/ 604253 w 2112211"/>
              <a:gd name="connsiteY3" fmla="*/ 534737 h 1780674"/>
              <a:gd name="connsiteX4" fmla="*/ 1155032 w 2112211"/>
              <a:gd name="connsiteY4" fmla="*/ 716548 h 1780674"/>
              <a:gd name="connsiteX5" fmla="*/ 1374274 w 2112211"/>
              <a:gd name="connsiteY5" fmla="*/ 1171074 h 1780674"/>
              <a:gd name="connsiteX6" fmla="*/ 1711158 w 2112211"/>
              <a:gd name="connsiteY6" fmla="*/ 1534695 h 1780674"/>
              <a:gd name="connsiteX7" fmla="*/ 2112211 w 2112211"/>
              <a:gd name="connsiteY7" fmla="*/ 1769979 h 1780674"/>
              <a:gd name="connsiteX8" fmla="*/ 80211 w 2112211"/>
              <a:gd name="connsiteY8" fmla="*/ 1780674 h 1780674"/>
              <a:gd name="connsiteX0" fmla="*/ 175245 w 2237423"/>
              <a:gd name="connsiteY0" fmla="*/ 1780674 h 1830781"/>
              <a:gd name="connsiteX1" fmla="*/ 95034 w 2237423"/>
              <a:gd name="connsiteY1" fmla="*/ 641684 h 1830781"/>
              <a:gd name="connsiteX2" fmla="*/ 234066 w 2237423"/>
              <a:gd name="connsiteY2" fmla="*/ 0 h 1830781"/>
              <a:gd name="connsiteX3" fmla="*/ 699287 w 2237423"/>
              <a:gd name="connsiteY3" fmla="*/ 534737 h 1830781"/>
              <a:gd name="connsiteX4" fmla="*/ 1250066 w 2237423"/>
              <a:gd name="connsiteY4" fmla="*/ 716548 h 1830781"/>
              <a:gd name="connsiteX5" fmla="*/ 1469308 w 2237423"/>
              <a:gd name="connsiteY5" fmla="*/ 1171074 h 1830781"/>
              <a:gd name="connsiteX6" fmla="*/ 1806192 w 2237423"/>
              <a:gd name="connsiteY6" fmla="*/ 1534695 h 1830781"/>
              <a:gd name="connsiteX7" fmla="*/ 2237423 w 2237423"/>
              <a:gd name="connsiteY7" fmla="*/ 1610035 h 1830781"/>
              <a:gd name="connsiteX8" fmla="*/ 175245 w 2237423"/>
              <a:gd name="connsiteY8" fmla="*/ 1780674 h 1830781"/>
              <a:gd name="connsiteX0" fmla="*/ 175025 w 2234185"/>
              <a:gd name="connsiteY0" fmla="*/ 1780674 h 1877291"/>
              <a:gd name="connsiteX1" fmla="*/ 94814 w 2234185"/>
              <a:gd name="connsiteY1" fmla="*/ 641684 h 1877291"/>
              <a:gd name="connsiteX2" fmla="*/ 233846 w 2234185"/>
              <a:gd name="connsiteY2" fmla="*/ 0 h 1877291"/>
              <a:gd name="connsiteX3" fmla="*/ 699067 w 2234185"/>
              <a:gd name="connsiteY3" fmla="*/ 534737 h 1877291"/>
              <a:gd name="connsiteX4" fmla="*/ 1249846 w 2234185"/>
              <a:gd name="connsiteY4" fmla="*/ 716548 h 1877291"/>
              <a:gd name="connsiteX5" fmla="*/ 1469088 w 2234185"/>
              <a:gd name="connsiteY5" fmla="*/ 1171074 h 1877291"/>
              <a:gd name="connsiteX6" fmla="*/ 1805972 w 2234185"/>
              <a:gd name="connsiteY6" fmla="*/ 1534695 h 1877291"/>
              <a:gd name="connsiteX7" fmla="*/ 2234185 w 2234185"/>
              <a:gd name="connsiteY7" fmla="*/ 1776015 h 1877291"/>
              <a:gd name="connsiteX8" fmla="*/ 175025 w 2234185"/>
              <a:gd name="connsiteY8" fmla="*/ 1780674 h 1877291"/>
              <a:gd name="connsiteX0" fmla="*/ 80211 w 2139371"/>
              <a:gd name="connsiteY0" fmla="*/ 1780674 h 1877291"/>
              <a:gd name="connsiteX1" fmla="*/ 0 w 2139371"/>
              <a:gd name="connsiteY1" fmla="*/ 641684 h 1877291"/>
              <a:gd name="connsiteX2" fmla="*/ 139032 w 2139371"/>
              <a:gd name="connsiteY2" fmla="*/ 0 h 1877291"/>
              <a:gd name="connsiteX3" fmla="*/ 604253 w 2139371"/>
              <a:gd name="connsiteY3" fmla="*/ 534737 h 1877291"/>
              <a:gd name="connsiteX4" fmla="*/ 1155032 w 2139371"/>
              <a:gd name="connsiteY4" fmla="*/ 716548 h 1877291"/>
              <a:gd name="connsiteX5" fmla="*/ 1374274 w 2139371"/>
              <a:gd name="connsiteY5" fmla="*/ 1171074 h 1877291"/>
              <a:gd name="connsiteX6" fmla="*/ 1711158 w 2139371"/>
              <a:gd name="connsiteY6" fmla="*/ 1534695 h 1877291"/>
              <a:gd name="connsiteX7" fmla="*/ 2139371 w 2139371"/>
              <a:gd name="connsiteY7" fmla="*/ 1776015 h 1877291"/>
              <a:gd name="connsiteX8" fmla="*/ 80211 w 2139371"/>
              <a:gd name="connsiteY8" fmla="*/ 1780674 h 1877291"/>
              <a:gd name="connsiteX0" fmla="*/ 80211 w 2139371"/>
              <a:gd name="connsiteY0" fmla="*/ 1780674 h 1780674"/>
              <a:gd name="connsiteX1" fmla="*/ 0 w 2139371"/>
              <a:gd name="connsiteY1" fmla="*/ 641684 h 1780674"/>
              <a:gd name="connsiteX2" fmla="*/ 139032 w 2139371"/>
              <a:gd name="connsiteY2" fmla="*/ 0 h 1780674"/>
              <a:gd name="connsiteX3" fmla="*/ 604253 w 2139371"/>
              <a:gd name="connsiteY3" fmla="*/ 534737 h 1780674"/>
              <a:gd name="connsiteX4" fmla="*/ 1155032 w 2139371"/>
              <a:gd name="connsiteY4" fmla="*/ 716548 h 1780674"/>
              <a:gd name="connsiteX5" fmla="*/ 1374274 w 2139371"/>
              <a:gd name="connsiteY5" fmla="*/ 1171074 h 1780674"/>
              <a:gd name="connsiteX6" fmla="*/ 1711158 w 2139371"/>
              <a:gd name="connsiteY6" fmla="*/ 1534695 h 1780674"/>
              <a:gd name="connsiteX7" fmla="*/ 2139371 w 2139371"/>
              <a:gd name="connsiteY7" fmla="*/ 1776015 h 1780674"/>
              <a:gd name="connsiteX8" fmla="*/ 80211 w 2139371"/>
              <a:gd name="connsiteY8" fmla="*/ 1780674 h 17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371" h="1780674">
                <a:moveTo>
                  <a:pt x="80211" y="1780674"/>
                </a:moveTo>
                <a:lnTo>
                  <a:pt x="0" y="641684"/>
                </a:lnTo>
                <a:lnTo>
                  <a:pt x="139032" y="0"/>
                </a:lnTo>
                <a:lnTo>
                  <a:pt x="604253" y="534737"/>
                </a:lnTo>
                <a:lnTo>
                  <a:pt x="1155032" y="716548"/>
                </a:lnTo>
                <a:lnTo>
                  <a:pt x="1374274" y="1171074"/>
                </a:lnTo>
                <a:lnTo>
                  <a:pt x="1711158" y="1534695"/>
                </a:lnTo>
                <a:lnTo>
                  <a:pt x="2139371" y="1776015"/>
                </a:lnTo>
                <a:lnTo>
                  <a:pt x="80211" y="178067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C3F877-D6F7-1249-847C-11DA9D5C7FE4}"/>
              </a:ext>
            </a:extLst>
          </p:cNvPr>
          <p:cNvSpPr txBox="1"/>
          <p:nvPr/>
        </p:nvSpPr>
        <p:spPr>
          <a:xfrm>
            <a:off x="1962649" y="1975660"/>
            <a:ext cx="134844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US" sz="4500" dirty="0">
                <a:solidFill>
                  <a:schemeClr val="accent5"/>
                </a:solidFill>
                <a:latin typeface="Open Sans" panose="020B0606030504020204" pitchFamily="34" charset="0"/>
              </a:rPr>
              <a:t>50%</a:t>
            </a:r>
            <a:endParaRPr lang="en-US" sz="4500" dirty="0">
              <a:solidFill>
                <a:schemeClr val="accent5"/>
              </a:solidFill>
              <a:latin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B0D8C-C7C6-C241-96FA-0A30D52E0CC4}"/>
              </a:ext>
            </a:extLst>
          </p:cNvPr>
          <p:cNvSpPr txBox="1"/>
          <p:nvPr/>
        </p:nvSpPr>
        <p:spPr>
          <a:xfrm>
            <a:off x="3811085" y="3028244"/>
            <a:ext cx="4578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>
                <a:latin typeface="Open Sans" panose="020B0606030504020204" pitchFamily="34" charset="0"/>
              </a:rPr>
              <a:t>17-20% </a:t>
            </a:r>
            <a:r>
              <a:rPr lang="es-US" sz="2400" dirty="0" err="1">
                <a:latin typeface="Open Sans" panose="020B0606030504020204" pitchFamily="34" charset="0"/>
              </a:rPr>
              <a:t>of</a:t>
            </a:r>
            <a:r>
              <a:rPr lang="es-US" sz="2400" dirty="0">
                <a:latin typeface="Open Sans" panose="020B0606030504020204" pitchFamily="34" charset="0"/>
              </a:rPr>
              <a:t> medical </a:t>
            </a:r>
            <a:r>
              <a:rPr lang="es-US" sz="2400" dirty="0" err="1">
                <a:latin typeface="Open Sans" panose="020B0606030504020204" pitchFamily="34" charset="0"/>
              </a:rPr>
              <a:t>trainees</a:t>
            </a:r>
            <a:r>
              <a:rPr lang="es-US" sz="2400" dirty="0">
                <a:latin typeface="Open Sans" panose="020B0606030504020204" pitchFamily="34" charset="0"/>
              </a:rPr>
              <a:t> </a:t>
            </a:r>
            <a:r>
              <a:rPr lang="es-US" sz="2400" dirty="0" err="1">
                <a:latin typeface="Open Sans" panose="020B0606030504020204" pitchFamily="34" charset="0"/>
              </a:rPr>
              <a:t>will</a:t>
            </a:r>
            <a:r>
              <a:rPr lang="es-US" sz="2400" dirty="0">
                <a:latin typeface="Open Sans" panose="020B0606030504020204" pitchFamily="34" charset="0"/>
              </a:rPr>
              <a:t> </a:t>
            </a:r>
            <a:r>
              <a:rPr lang="es-US" sz="2400" dirty="0" err="1">
                <a:latin typeface="Open Sans" panose="020B0606030504020204" pitchFamily="34" charset="0"/>
              </a:rPr>
              <a:t>experience</a:t>
            </a:r>
            <a:r>
              <a:rPr lang="es-US" sz="2400" dirty="0">
                <a:latin typeface="Open Sans" panose="020B0606030504020204" pitchFamily="34" charset="0"/>
              </a:rPr>
              <a:t> </a:t>
            </a:r>
            <a:r>
              <a:rPr lang="es-US" sz="2400" dirty="0" err="1">
                <a:latin typeface="Open Sans" panose="020B0606030504020204" pitchFamily="34" charset="0"/>
              </a:rPr>
              <a:t>difficulty</a:t>
            </a:r>
            <a:r>
              <a:rPr lang="es-US" sz="2400" dirty="0">
                <a:latin typeface="Open Sans" panose="020B0606030504020204" pitchFamily="34" charset="0"/>
              </a:rPr>
              <a:t> 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during</a:t>
            </a:r>
            <a:r>
              <a:rPr lang="es-US" sz="24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residency</a:t>
            </a:r>
            <a:r>
              <a:rPr lang="es-US" sz="24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due</a:t>
            </a:r>
            <a:r>
              <a:rPr lang="es-US" sz="24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to</a:t>
            </a:r>
            <a:r>
              <a:rPr lang="es-US" sz="24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learning</a:t>
            </a:r>
            <a:r>
              <a:rPr lang="es-US" sz="2400" dirty="0">
                <a:solidFill>
                  <a:schemeClr val="bg1"/>
                </a:solidFill>
                <a:latin typeface="Open Sans" panose="020B0606030504020204" pitchFamily="34" charset="0"/>
              </a:rPr>
              <a:t> and/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or</a:t>
            </a:r>
            <a:r>
              <a:rPr lang="es-US" sz="24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behavior</a:t>
            </a:r>
            <a:r>
              <a:rPr lang="es-US" sz="2400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s-US" sz="2400" dirty="0" err="1">
                <a:solidFill>
                  <a:schemeClr val="bg1"/>
                </a:solidFill>
                <a:latin typeface="Open Sans" panose="020B0606030504020204" pitchFamily="34" charset="0"/>
              </a:rPr>
              <a:t>issues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19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C3682-9379-4E60-BE67-FADF73C5114B}"/>
              </a:ext>
            </a:extLst>
          </p:cNvPr>
          <p:cNvSpPr txBox="1"/>
          <p:nvPr/>
        </p:nvSpPr>
        <p:spPr>
          <a:xfrm>
            <a:off x="4333529" y="39012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Faculty Development &amp;</a:t>
            </a:r>
          </a:p>
        </p:txBody>
      </p:sp>
      <p:pic>
        <p:nvPicPr>
          <p:cNvPr id="6" name="Picture 2" descr="C:\Users\Julian\Dropbox\pptlemuel\slidemodel\10245-traffic-sign-crack-2\traffic sign.png">
            <a:extLst>
              <a:ext uri="{FF2B5EF4-FFF2-40B4-BE49-F238E27FC236}">
                <a16:creationId xmlns:a16="http://schemas.microsoft.com/office/drawing/2014/main" id="{3C79A5EB-F546-4D4A-AA85-55A29835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1904196"/>
            <a:ext cx="2598642" cy="32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89BD7F-6930-4904-87B6-5E7E7879510F}"/>
              </a:ext>
            </a:extLst>
          </p:cNvPr>
          <p:cNvGrpSpPr/>
          <p:nvPr/>
        </p:nvGrpSpPr>
        <p:grpSpPr>
          <a:xfrm rot="424512" flipH="1">
            <a:off x="1278979" y="2524822"/>
            <a:ext cx="6036352" cy="3831003"/>
            <a:chOff x="-454848" y="1503398"/>
            <a:chExt cx="6036352" cy="5124516"/>
          </a:xfrm>
        </p:grpSpPr>
        <p:sp>
          <p:nvSpPr>
            <p:cNvPr id="8" name="Freeform 82">
              <a:extLst>
                <a:ext uri="{FF2B5EF4-FFF2-40B4-BE49-F238E27FC236}">
                  <a16:creationId xmlns:a16="http://schemas.microsoft.com/office/drawing/2014/main" id="{6834FC6C-3ED8-421F-BFBD-B3884C7711CE}"/>
                </a:ext>
              </a:extLst>
            </p:cNvPr>
            <p:cNvSpPr>
              <a:spLocks/>
            </p:cNvSpPr>
            <p:nvPr/>
          </p:nvSpPr>
          <p:spPr bwMode="auto">
            <a:xfrm rot="462519">
              <a:off x="49700" y="1503398"/>
              <a:ext cx="4820240" cy="3981376"/>
            </a:xfrm>
            <a:custGeom>
              <a:avLst/>
              <a:gdLst/>
              <a:ahLst/>
              <a:cxnLst/>
              <a:rect l="l" t="t" r="r" b="b"/>
              <a:pathLst>
                <a:path w="4820240" h="3981376">
                  <a:moveTo>
                    <a:pt x="2628671" y="0"/>
                  </a:moveTo>
                  <a:lnTo>
                    <a:pt x="4298955" y="2538087"/>
                  </a:lnTo>
                  <a:lnTo>
                    <a:pt x="4820240" y="3328913"/>
                  </a:lnTo>
                  <a:lnTo>
                    <a:pt x="0" y="39813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A632D4-A725-41FB-BBE8-13D675F044EE}"/>
                </a:ext>
              </a:extLst>
            </p:cNvPr>
            <p:cNvGrpSpPr/>
            <p:nvPr/>
          </p:nvGrpSpPr>
          <p:grpSpPr>
            <a:xfrm>
              <a:off x="-454848" y="1511780"/>
              <a:ext cx="6036352" cy="5116134"/>
              <a:chOff x="-454848" y="1511780"/>
              <a:chExt cx="6036352" cy="5116134"/>
            </a:xfrm>
          </p:grpSpPr>
          <p:sp>
            <p:nvSpPr>
              <p:cNvPr id="11" name="Freeform 83">
                <a:extLst>
                  <a:ext uri="{FF2B5EF4-FFF2-40B4-BE49-F238E27FC236}">
                    <a16:creationId xmlns:a16="http://schemas.microsoft.com/office/drawing/2014/main" id="{69524097-595D-402C-82CF-16395D99D23A}"/>
                  </a:ext>
                </a:extLst>
              </p:cNvPr>
              <p:cNvSpPr>
                <a:spLocks/>
              </p:cNvSpPr>
              <p:nvPr/>
            </p:nvSpPr>
            <p:spPr bwMode="auto">
              <a:xfrm rot="462519">
                <a:off x="-454848" y="1520372"/>
                <a:ext cx="6036352" cy="4796002"/>
              </a:xfrm>
              <a:custGeom>
                <a:avLst/>
                <a:gdLst/>
                <a:ahLst/>
                <a:cxnLst>
                  <a:cxn ang="0">
                    <a:pos x="1124" y="0"/>
                  </a:cxn>
                  <a:cxn ang="0">
                    <a:pos x="2232" y="2128"/>
                  </a:cxn>
                  <a:cxn ang="0">
                    <a:pos x="0" y="2128"/>
                  </a:cxn>
                  <a:cxn ang="0">
                    <a:pos x="1124" y="0"/>
                  </a:cxn>
                </a:cxnLst>
                <a:rect l="0" t="0" r="r" b="b"/>
                <a:pathLst>
                  <a:path w="2232" h="2128">
                    <a:moveTo>
                      <a:pt x="1124" y="0"/>
                    </a:moveTo>
                    <a:lnTo>
                      <a:pt x="2232" y="2128"/>
                    </a:lnTo>
                    <a:lnTo>
                      <a:pt x="0" y="2128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A3A3A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84">
                <a:extLst>
                  <a:ext uri="{FF2B5EF4-FFF2-40B4-BE49-F238E27FC236}">
                    <a16:creationId xmlns:a16="http://schemas.microsoft.com/office/drawing/2014/main" id="{8C74D501-566D-43AF-B78E-FCD10778DCB5}"/>
                  </a:ext>
                </a:extLst>
              </p:cNvPr>
              <p:cNvSpPr>
                <a:spLocks/>
              </p:cNvSpPr>
              <p:nvPr/>
            </p:nvSpPr>
            <p:spPr bwMode="auto">
              <a:xfrm rot="462519">
                <a:off x="595437" y="1522726"/>
                <a:ext cx="3877659" cy="3898456"/>
              </a:xfrm>
              <a:custGeom>
                <a:avLst/>
                <a:gdLst/>
                <a:ahLst/>
                <a:cxnLst/>
                <a:rect l="l" t="t" r="r" b="b"/>
                <a:pathLst>
                  <a:path w="3877659" h="3898456">
                    <a:moveTo>
                      <a:pt x="2086575" y="0"/>
                    </a:moveTo>
                    <a:lnTo>
                      <a:pt x="3877659" y="3373580"/>
                    </a:lnTo>
                    <a:lnTo>
                      <a:pt x="0" y="389845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85">
                <a:extLst>
                  <a:ext uri="{FF2B5EF4-FFF2-40B4-BE49-F238E27FC236}">
                    <a16:creationId xmlns:a16="http://schemas.microsoft.com/office/drawing/2014/main" id="{947FBB32-0D66-4385-AEDE-6FDD8AD4A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462519">
                <a:off x="2234999" y="1511780"/>
                <a:ext cx="358113" cy="5066632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91" y="2124"/>
                  </a:cxn>
                  <a:cxn ang="0">
                    <a:pos x="0" y="2124"/>
                  </a:cxn>
                  <a:cxn ang="0">
                    <a:pos x="131" y="0"/>
                  </a:cxn>
                </a:cxnLst>
                <a:rect l="0" t="0" r="r" b="b"/>
                <a:pathLst>
                  <a:path w="131" h="2124">
                    <a:moveTo>
                      <a:pt x="131" y="0"/>
                    </a:moveTo>
                    <a:lnTo>
                      <a:pt x="91" y="2124"/>
                    </a:lnTo>
                    <a:lnTo>
                      <a:pt x="0" y="212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86">
                <a:extLst>
                  <a:ext uri="{FF2B5EF4-FFF2-40B4-BE49-F238E27FC236}">
                    <a16:creationId xmlns:a16="http://schemas.microsoft.com/office/drawing/2014/main" id="{08FA3C0B-8949-4EDB-893A-B9870953BEF8}"/>
                  </a:ext>
                </a:extLst>
              </p:cNvPr>
              <p:cNvSpPr>
                <a:spLocks/>
              </p:cNvSpPr>
              <p:nvPr/>
            </p:nvSpPr>
            <p:spPr bwMode="auto">
              <a:xfrm rot="462519">
                <a:off x="2600707" y="1561282"/>
                <a:ext cx="358113" cy="50666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2124"/>
                  </a:cxn>
                  <a:cxn ang="0">
                    <a:pos x="38" y="2124"/>
                  </a:cxn>
                  <a:cxn ang="0">
                    <a:pos x="0" y="0"/>
                  </a:cxn>
                </a:cxnLst>
                <a:rect l="0" t="0" r="r" b="b"/>
                <a:pathLst>
                  <a:path w="131" h="2124">
                    <a:moveTo>
                      <a:pt x="0" y="0"/>
                    </a:moveTo>
                    <a:lnTo>
                      <a:pt x="131" y="2124"/>
                    </a:lnTo>
                    <a:lnTo>
                      <a:pt x="38" y="2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979D72-468D-474E-92CD-A75013FFD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329359"/>
              </p:ext>
            </p:extLst>
          </p:nvPr>
        </p:nvGraphicFramePr>
        <p:xfrm>
          <a:off x="3326261" y="56732"/>
          <a:ext cx="7759700" cy="601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131541-2B9E-48A5-94D3-C5370226654C}"/>
              </a:ext>
            </a:extLst>
          </p:cNvPr>
          <p:cNvSpPr txBox="1"/>
          <p:nvPr/>
        </p:nvSpPr>
        <p:spPr>
          <a:xfrm>
            <a:off x="1291672" y="2706514"/>
            <a:ext cx="1440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Struggling Learners Ahead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633E4-84A1-43FB-AAA2-94174DDCA63A}"/>
              </a:ext>
            </a:extLst>
          </p:cNvPr>
          <p:cNvSpPr/>
          <p:nvPr/>
        </p:nvSpPr>
        <p:spPr>
          <a:xfrm>
            <a:off x="2683473" y="1785839"/>
            <a:ext cx="3028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Graduation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E5AC6-7E05-498D-8E44-43741E2C60E3}"/>
              </a:ext>
            </a:extLst>
          </p:cNvPr>
          <p:cNvSpPr/>
          <p:nvPr/>
        </p:nvSpPr>
        <p:spPr>
          <a:xfrm>
            <a:off x="670472" y="5542094"/>
            <a:ext cx="3028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Orientation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BB8ABD3-D192-264D-B6DF-74DA50D63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07253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5FEBC81-6BC4-9A45-8D50-2FDEC3279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92527C38-40BD-2341-AFD8-AADD33190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307" y="5386474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6F965755-15FC-0C4C-81F4-20B299010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307" y="5386474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F61CD012-3F38-454C-B60B-D69EC3A38499}"/>
              </a:ext>
            </a:extLst>
          </p:cNvPr>
          <p:cNvSpPr>
            <a:spLocks/>
          </p:cNvSpPr>
          <p:nvPr/>
        </p:nvSpPr>
        <p:spPr bwMode="auto">
          <a:xfrm>
            <a:off x="4572000" y="3937106"/>
            <a:ext cx="1554171" cy="1554171"/>
          </a:xfrm>
          <a:custGeom>
            <a:avLst/>
            <a:gdLst>
              <a:gd name="T0" fmla="*/ 74 w 549"/>
              <a:gd name="T1" fmla="*/ 270 h 549"/>
              <a:gd name="T2" fmla="*/ 25 w 549"/>
              <a:gd name="T3" fmla="*/ 256 h 549"/>
              <a:gd name="T4" fmla="*/ 0 w 549"/>
              <a:gd name="T5" fmla="*/ 271 h 549"/>
              <a:gd name="T6" fmla="*/ 0 w 549"/>
              <a:gd name="T7" fmla="*/ 426 h 549"/>
              <a:gd name="T8" fmla="*/ 154 w 549"/>
              <a:gd name="T9" fmla="*/ 426 h 549"/>
              <a:gd name="T10" fmla="*/ 169 w 549"/>
              <a:gd name="T11" fmla="*/ 451 h 549"/>
              <a:gd name="T12" fmla="*/ 155 w 549"/>
              <a:gd name="T13" fmla="*/ 499 h 549"/>
              <a:gd name="T14" fmla="*/ 213 w 549"/>
              <a:gd name="T15" fmla="*/ 549 h 549"/>
              <a:gd name="T16" fmla="*/ 270 w 549"/>
              <a:gd name="T17" fmla="*/ 499 h 549"/>
              <a:gd name="T18" fmla="*/ 255 w 549"/>
              <a:gd name="T19" fmla="*/ 451 h 549"/>
              <a:gd name="T20" fmla="*/ 271 w 549"/>
              <a:gd name="T21" fmla="*/ 426 h 549"/>
              <a:gd name="T22" fmla="*/ 425 w 549"/>
              <a:gd name="T23" fmla="*/ 426 h 549"/>
              <a:gd name="T24" fmla="*/ 425 w 549"/>
              <a:gd name="T25" fmla="*/ 426 h 549"/>
              <a:gd name="T26" fmla="*/ 425 w 549"/>
              <a:gd name="T27" fmla="*/ 426 h 549"/>
              <a:gd name="T28" fmla="*/ 425 w 549"/>
              <a:gd name="T29" fmla="*/ 271 h 549"/>
              <a:gd name="T30" fmla="*/ 451 w 549"/>
              <a:gd name="T31" fmla="*/ 256 h 549"/>
              <a:gd name="T32" fmla="*/ 499 w 549"/>
              <a:gd name="T33" fmla="*/ 270 h 549"/>
              <a:gd name="T34" fmla="*/ 549 w 549"/>
              <a:gd name="T35" fmla="*/ 213 h 549"/>
              <a:gd name="T36" fmla="*/ 499 w 549"/>
              <a:gd name="T37" fmla="*/ 155 h 549"/>
              <a:gd name="T38" fmla="*/ 451 w 549"/>
              <a:gd name="T39" fmla="*/ 169 h 549"/>
              <a:gd name="T40" fmla="*/ 425 w 549"/>
              <a:gd name="T41" fmla="*/ 154 h 549"/>
              <a:gd name="T42" fmla="*/ 425 w 549"/>
              <a:gd name="T43" fmla="*/ 0 h 549"/>
              <a:gd name="T44" fmla="*/ 425 w 549"/>
              <a:gd name="T45" fmla="*/ 30 h 549"/>
              <a:gd name="T46" fmla="*/ 425 w 549"/>
              <a:gd name="T47" fmla="*/ 0 h 549"/>
              <a:gd name="T48" fmla="*/ 271 w 549"/>
              <a:gd name="T49" fmla="*/ 0 h 549"/>
              <a:gd name="T50" fmla="*/ 255 w 549"/>
              <a:gd name="T51" fmla="*/ 25 h 549"/>
              <a:gd name="T52" fmla="*/ 270 w 549"/>
              <a:gd name="T53" fmla="*/ 74 h 549"/>
              <a:gd name="T54" fmla="*/ 213 w 549"/>
              <a:gd name="T55" fmla="*/ 124 h 549"/>
              <a:gd name="T56" fmla="*/ 155 w 549"/>
              <a:gd name="T57" fmla="*/ 74 h 549"/>
              <a:gd name="T58" fmla="*/ 169 w 549"/>
              <a:gd name="T59" fmla="*/ 25 h 549"/>
              <a:gd name="T60" fmla="*/ 154 w 549"/>
              <a:gd name="T61" fmla="*/ 0 h 549"/>
              <a:gd name="T62" fmla="*/ 0 w 549"/>
              <a:gd name="T63" fmla="*/ 0 h 549"/>
              <a:gd name="T64" fmla="*/ 0 w 549"/>
              <a:gd name="T65" fmla="*/ 154 h 549"/>
              <a:gd name="T66" fmla="*/ 25 w 549"/>
              <a:gd name="T67" fmla="*/ 169 h 549"/>
              <a:gd name="T68" fmla="*/ 74 w 549"/>
              <a:gd name="T69" fmla="*/ 155 h 549"/>
              <a:gd name="T70" fmla="*/ 124 w 549"/>
              <a:gd name="T71" fmla="*/ 213 h 549"/>
              <a:gd name="T72" fmla="*/ 74 w 549"/>
              <a:gd name="T73" fmla="*/ 27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9" h="549">
                <a:moveTo>
                  <a:pt x="74" y="270"/>
                </a:moveTo>
                <a:cubicBezTo>
                  <a:pt x="60" y="270"/>
                  <a:pt x="42" y="264"/>
                  <a:pt x="25" y="256"/>
                </a:cubicBezTo>
                <a:cubicBezTo>
                  <a:pt x="14" y="250"/>
                  <a:pt x="0" y="258"/>
                  <a:pt x="0" y="271"/>
                </a:cubicBezTo>
                <a:cubicBezTo>
                  <a:pt x="0" y="426"/>
                  <a:pt x="0" y="426"/>
                  <a:pt x="0" y="426"/>
                </a:cubicBezTo>
                <a:cubicBezTo>
                  <a:pt x="154" y="426"/>
                  <a:pt x="154" y="426"/>
                  <a:pt x="154" y="426"/>
                </a:cubicBezTo>
                <a:cubicBezTo>
                  <a:pt x="166" y="426"/>
                  <a:pt x="175" y="439"/>
                  <a:pt x="169" y="451"/>
                </a:cubicBezTo>
                <a:cubicBezTo>
                  <a:pt x="161" y="468"/>
                  <a:pt x="155" y="486"/>
                  <a:pt x="155" y="499"/>
                </a:cubicBezTo>
                <a:cubicBezTo>
                  <a:pt x="155" y="532"/>
                  <a:pt x="181" y="549"/>
                  <a:pt x="213" y="549"/>
                </a:cubicBezTo>
                <a:cubicBezTo>
                  <a:pt x="244" y="549"/>
                  <a:pt x="270" y="532"/>
                  <a:pt x="270" y="499"/>
                </a:cubicBezTo>
                <a:cubicBezTo>
                  <a:pt x="270" y="486"/>
                  <a:pt x="264" y="468"/>
                  <a:pt x="255" y="451"/>
                </a:cubicBezTo>
                <a:cubicBezTo>
                  <a:pt x="250" y="439"/>
                  <a:pt x="258" y="426"/>
                  <a:pt x="271" y="426"/>
                </a:cubicBezTo>
                <a:cubicBezTo>
                  <a:pt x="425" y="426"/>
                  <a:pt x="425" y="426"/>
                  <a:pt x="425" y="426"/>
                </a:cubicBezTo>
                <a:cubicBezTo>
                  <a:pt x="425" y="426"/>
                  <a:pt x="425" y="426"/>
                  <a:pt x="425" y="426"/>
                </a:cubicBezTo>
                <a:cubicBezTo>
                  <a:pt x="425" y="426"/>
                  <a:pt x="425" y="426"/>
                  <a:pt x="425" y="426"/>
                </a:cubicBezTo>
                <a:cubicBezTo>
                  <a:pt x="425" y="271"/>
                  <a:pt x="425" y="271"/>
                  <a:pt x="425" y="271"/>
                </a:cubicBezTo>
                <a:cubicBezTo>
                  <a:pt x="425" y="258"/>
                  <a:pt x="439" y="250"/>
                  <a:pt x="451" y="256"/>
                </a:cubicBezTo>
                <a:cubicBezTo>
                  <a:pt x="467" y="264"/>
                  <a:pt x="486" y="270"/>
                  <a:pt x="499" y="270"/>
                </a:cubicBezTo>
                <a:cubicBezTo>
                  <a:pt x="532" y="270"/>
                  <a:pt x="549" y="244"/>
                  <a:pt x="549" y="213"/>
                </a:cubicBezTo>
                <a:cubicBezTo>
                  <a:pt x="549" y="181"/>
                  <a:pt x="532" y="155"/>
                  <a:pt x="499" y="155"/>
                </a:cubicBezTo>
                <a:cubicBezTo>
                  <a:pt x="486" y="155"/>
                  <a:pt x="467" y="161"/>
                  <a:pt x="451" y="169"/>
                </a:cubicBezTo>
                <a:cubicBezTo>
                  <a:pt x="439" y="175"/>
                  <a:pt x="425" y="166"/>
                  <a:pt x="425" y="154"/>
                </a:cubicBezTo>
                <a:cubicBezTo>
                  <a:pt x="425" y="0"/>
                  <a:pt x="425" y="0"/>
                  <a:pt x="425" y="0"/>
                </a:cubicBezTo>
                <a:cubicBezTo>
                  <a:pt x="425" y="30"/>
                  <a:pt x="425" y="30"/>
                  <a:pt x="425" y="30"/>
                </a:cubicBezTo>
                <a:cubicBezTo>
                  <a:pt x="425" y="0"/>
                  <a:pt x="425" y="0"/>
                  <a:pt x="425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58" y="0"/>
                  <a:pt x="250" y="14"/>
                  <a:pt x="255" y="25"/>
                </a:cubicBezTo>
                <a:cubicBezTo>
                  <a:pt x="264" y="42"/>
                  <a:pt x="270" y="61"/>
                  <a:pt x="270" y="74"/>
                </a:cubicBezTo>
                <a:cubicBezTo>
                  <a:pt x="270" y="106"/>
                  <a:pt x="244" y="124"/>
                  <a:pt x="213" y="124"/>
                </a:cubicBezTo>
                <a:cubicBezTo>
                  <a:pt x="181" y="124"/>
                  <a:pt x="155" y="106"/>
                  <a:pt x="155" y="74"/>
                </a:cubicBezTo>
                <a:cubicBezTo>
                  <a:pt x="155" y="61"/>
                  <a:pt x="161" y="42"/>
                  <a:pt x="169" y="25"/>
                </a:cubicBezTo>
                <a:cubicBezTo>
                  <a:pt x="175" y="14"/>
                  <a:pt x="166" y="0"/>
                  <a:pt x="1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6"/>
                  <a:pt x="14" y="175"/>
                  <a:pt x="25" y="169"/>
                </a:cubicBezTo>
                <a:cubicBezTo>
                  <a:pt x="42" y="161"/>
                  <a:pt x="60" y="155"/>
                  <a:pt x="74" y="155"/>
                </a:cubicBezTo>
                <a:cubicBezTo>
                  <a:pt x="106" y="155"/>
                  <a:pt x="124" y="181"/>
                  <a:pt x="124" y="213"/>
                </a:cubicBezTo>
                <a:cubicBezTo>
                  <a:pt x="124" y="244"/>
                  <a:pt x="106" y="270"/>
                  <a:pt x="74" y="270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D78811F8-1869-B140-82D2-9E284EEB6C89}"/>
              </a:ext>
            </a:extLst>
          </p:cNvPr>
          <p:cNvSpPr>
            <a:spLocks/>
          </p:cNvSpPr>
          <p:nvPr/>
        </p:nvSpPr>
        <p:spPr bwMode="auto">
          <a:xfrm>
            <a:off x="3017829" y="2382936"/>
            <a:ext cx="1554171" cy="1554171"/>
          </a:xfrm>
          <a:custGeom>
            <a:avLst/>
            <a:gdLst>
              <a:gd name="T0" fmla="*/ 476 w 549"/>
              <a:gd name="T1" fmla="*/ 280 h 549"/>
              <a:gd name="T2" fmla="*/ 524 w 549"/>
              <a:gd name="T3" fmla="*/ 294 h 549"/>
              <a:gd name="T4" fmla="*/ 549 w 549"/>
              <a:gd name="T5" fmla="*/ 279 h 549"/>
              <a:gd name="T6" fmla="*/ 549 w 549"/>
              <a:gd name="T7" fmla="*/ 124 h 549"/>
              <a:gd name="T8" fmla="*/ 396 w 549"/>
              <a:gd name="T9" fmla="*/ 124 h 549"/>
              <a:gd name="T10" fmla="*/ 380 w 549"/>
              <a:gd name="T11" fmla="*/ 99 h 549"/>
              <a:gd name="T12" fmla="*/ 394 w 549"/>
              <a:gd name="T13" fmla="*/ 51 h 549"/>
              <a:gd name="T14" fmla="*/ 337 w 549"/>
              <a:gd name="T15" fmla="*/ 0 h 549"/>
              <a:gd name="T16" fmla="*/ 279 w 549"/>
              <a:gd name="T17" fmla="*/ 51 h 549"/>
              <a:gd name="T18" fmla="*/ 294 w 549"/>
              <a:gd name="T19" fmla="*/ 99 h 549"/>
              <a:gd name="T20" fmla="*/ 278 w 549"/>
              <a:gd name="T21" fmla="*/ 124 h 549"/>
              <a:gd name="T22" fmla="*/ 124 w 549"/>
              <a:gd name="T23" fmla="*/ 124 h 549"/>
              <a:gd name="T24" fmla="*/ 124 w 549"/>
              <a:gd name="T25" fmla="*/ 124 h 549"/>
              <a:gd name="T26" fmla="*/ 124 w 549"/>
              <a:gd name="T27" fmla="*/ 124 h 549"/>
              <a:gd name="T28" fmla="*/ 124 w 549"/>
              <a:gd name="T29" fmla="*/ 279 h 549"/>
              <a:gd name="T30" fmla="*/ 99 w 549"/>
              <a:gd name="T31" fmla="*/ 294 h 549"/>
              <a:gd name="T32" fmla="*/ 50 w 549"/>
              <a:gd name="T33" fmla="*/ 280 h 549"/>
              <a:gd name="T34" fmla="*/ 0 w 549"/>
              <a:gd name="T35" fmla="*/ 337 h 549"/>
              <a:gd name="T36" fmla="*/ 50 w 549"/>
              <a:gd name="T37" fmla="*/ 394 h 549"/>
              <a:gd name="T38" fmla="*/ 99 w 549"/>
              <a:gd name="T39" fmla="*/ 381 h 549"/>
              <a:gd name="T40" fmla="*/ 124 w 549"/>
              <a:gd name="T41" fmla="*/ 396 h 549"/>
              <a:gd name="T42" fmla="*/ 124 w 549"/>
              <a:gd name="T43" fmla="*/ 549 h 549"/>
              <a:gd name="T44" fmla="*/ 124 w 549"/>
              <a:gd name="T45" fmla="*/ 520 h 549"/>
              <a:gd name="T46" fmla="*/ 124 w 549"/>
              <a:gd name="T47" fmla="*/ 549 h 549"/>
              <a:gd name="T48" fmla="*/ 278 w 549"/>
              <a:gd name="T49" fmla="*/ 549 h 549"/>
              <a:gd name="T50" fmla="*/ 294 w 549"/>
              <a:gd name="T51" fmla="*/ 524 h 549"/>
              <a:gd name="T52" fmla="*/ 279 w 549"/>
              <a:gd name="T53" fmla="*/ 476 h 549"/>
              <a:gd name="T54" fmla="*/ 337 w 549"/>
              <a:gd name="T55" fmla="*/ 426 h 549"/>
              <a:gd name="T56" fmla="*/ 394 w 549"/>
              <a:gd name="T57" fmla="*/ 476 h 549"/>
              <a:gd name="T58" fmla="*/ 380 w 549"/>
              <a:gd name="T59" fmla="*/ 524 h 549"/>
              <a:gd name="T60" fmla="*/ 396 w 549"/>
              <a:gd name="T61" fmla="*/ 549 h 549"/>
              <a:gd name="T62" fmla="*/ 549 w 549"/>
              <a:gd name="T63" fmla="*/ 549 h 549"/>
              <a:gd name="T64" fmla="*/ 549 w 549"/>
              <a:gd name="T65" fmla="*/ 396 h 549"/>
              <a:gd name="T66" fmla="*/ 524 w 549"/>
              <a:gd name="T67" fmla="*/ 381 h 549"/>
              <a:gd name="T68" fmla="*/ 476 w 549"/>
              <a:gd name="T69" fmla="*/ 394 h 549"/>
              <a:gd name="T70" fmla="*/ 426 w 549"/>
              <a:gd name="T71" fmla="*/ 337 h 549"/>
              <a:gd name="T72" fmla="*/ 476 w 549"/>
              <a:gd name="T73" fmla="*/ 28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9" h="549">
                <a:moveTo>
                  <a:pt x="476" y="280"/>
                </a:moveTo>
                <a:cubicBezTo>
                  <a:pt x="489" y="280"/>
                  <a:pt x="507" y="286"/>
                  <a:pt x="524" y="294"/>
                </a:cubicBezTo>
                <a:cubicBezTo>
                  <a:pt x="536" y="300"/>
                  <a:pt x="549" y="291"/>
                  <a:pt x="549" y="279"/>
                </a:cubicBezTo>
                <a:cubicBezTo>
                  <a:pt x="549" y="124"/>
                  <a:pt x="549" y="124"/>
                  <a:pt x="549" y="124"/>
                </a:cubicBezTo>
                <a:cubicBezTo>
                  <a:pt x="396" y="124"/>
                  <a:pt x="396" y="124"/>
                  <a:pt x="396" y="124"/>
                </a:cubicBezTo>
                <a:cubicBezTo>
                  <a:pt x="383" y="124"/>
                  <a:pt x="375" y="111"/>
                  <a:pt x="380" y="99"/>
                </a:cubicBezTo>
                <a:cubicBezTo>
                  <a:pt x="389" y="82"/>
                  <a:pt x="394" y="64"/>
                  <a:pt x="394" y="51"/>
                </a:cubicBezTo>
                <a:cubicBezTo>
                  <a:pt x="394" y="18"/>
                  <a:pt x="369" y="0"/>
                  <a:pt x="337" y="0"/>
                </a:cubicBezTo>
                <a:cubicBezTo>
                  <a:pt x="305" y="0"/>
                  <a:pt x="279" y="18"/>
                  <a:pt x="279" y="51"/>
                </a:cubicBezTo>
                <a:cubicBezTo>
                  <a:pt x="279" y="64"/>
                  <a:pt x="285" y="82"/>
                  <a:pt x="294" y="99"/>
                </a:cubicBezTo>
                <a:cubicBezTo>
                  <a:pt x="300" y="110"/>
                  <a:pt x="291" y="124"/>
                  <a:pt x="278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279"/>
                  <a:pt x="124" y="279"/>
                  <a:pt x="124" y="279"/>
                </a:cubicBezTo>
                <a:cubicBezTo>
                  <a:pt x="124" y="291"/>
                  <a:pt x="110" y="300"/>
                  <a:pt x="99" y="294"/>
                </a:cubicBezTo>
                <a:cubicBezTo>
                  <a:pt x="82" y="286"/>
                  <a:pt x="64" y="280"/>
                  <a:pt x="50" y="280"/>
                </a:cubicBezTo>
                <a:cubicBezTo>
                  <a:pt x="18" y="280"/>
                  <a:pt x="0" y="305"/>
                  <a:pt x="0" y="337"/>
                </a:cubicBezTo>
                <a:cubicBezTo>
                  <a:pt x="0" y="369"/>
                  <a:pt x="18" y="394"/>
                  <a:pt x="50" y="394"/>
                </a:cubicBezTo>
                <a:cubicBezTo>
                  <a:pt x="64" y="394"/>
                  <a:pt x="82" y="389"/>
                  <a:pt x="99" y="381"/>
                </a:cubicBezTo>
                <a:cubicBezTo>
                  <a:pt x="110" y="375"/>
                  <a:pt x="124" y="383"/>
                  <a:pt x="124" y="396"/>
                </a:cubicBezTo>
                <a:cubicBezTo>
                  <a:pt x="124" y="549"/>
                  <a:pt x="124" y="549"/>
                  <a:pt x="124" y="549"/>
                </a:cubicBezTo>
                <a:cubicBezTo>
                  <a:pt x="124" y="520"/>
                  <a:pt x="124" y="520"/>
                  <a:pt x="124" y="520"/>
                </a:cubicBezTo>
                <a:cubicBezTo>
                  <a:pt x="124" y="549"/>
                  <a:pt x="124" y="549"/>
                  <a:pt x="124" y="549"/>
                </a:cubicBezTo>
                <a:cubicBezTo>
                  <a:pt x="278" y="549"/>
                  <a:pt x="278" y="549"/>
                  <a:pt x="278" y="549"/>
                </a:cubicBezTo>
                <a:cubicBezTo>
                  <a:pt x="291" y="549"/>
                  <a:pt x="300" y="536"/>
                  <a:pt x="294" y="524"/>
                </a:cubicBezTo>
                <a:cubicBezTo>
                  <a:pt x="285" y="507"/>
                  <a:pt x="279" y="489"/>
                  <a:pt x="279" y="476"/>
                </a:cubicBezTo>
                <a:cubicBezTo>
                  <a:pt x="279" y="443"/>
                  <a:pt x="305" y="426"/>
                  <a:pt x="337" y="426"/>
                </a:cubicBezTo>
                <a:cubicBezTo>
                  <a:pt x="369" y="426"/>
                  <a:pt x="394" y="443"/>
                  <a:pt x="394" y="476"/>
                </a:cubicBezTo>
                <a:cubicBezTo>
                  <a:pt x="394" y="489"/>
                  <a:pt x="389" y="507"/>
                  <a:pt x="380" y="524"/>
                </a:cubicBezTo>
                <a:cubicBezTo>
                  <a:pt x="375" y="536"/>
                  <a:pt x="383" y="549"/>
                  <a:pt x="396" y="549"/>
                </a:cubicBezTo>
                <a:cubicBezTo>
                  <a:pt x="549" y="549"/>
                  <a:pt x="549" y="549"/>
                  <a:pt x="549" y="549"/>
                </a:cubicBezTo>
                <a:cubicBezTo>
                  <a:pt x="549" y="396"/>
                  <a:pt x="549" y="396"/>
                  <a:pt x="549" y="396"/>
                </a:cubicBezTo>
                <a:cubicBezTo>
                  <a:pt x="549" y="383"/>
                  <a:pt x="536" y="375"/>
                  <a:pt x="524" y="381"/>
                </a:cubicBezTo>
                <a:cubicBezTo>
                  <a:pt x="507" y="389"/>
                  <a:pt x="489" y="394"/>
                  <a:pt x="476" y="394"/>
                </a:cubicBezTo>
                <a:cubicBezTo>
                  <a:pt x="443" y="394"/>
                  <a:pt x="426" y="369"/>
                  <a:pt x="426" y="337"/>
                </a:cubicBezTo>
                <a:cubicBezTo>
                  <a:pt x="426" y="305"/>
                  <a:pt x="443" y="280"/>
                  <a:pt x="476" y="28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0D1692C6-847E-F441-9445-3E5F8D56AEB5}"/>
              </a:ext>
            </a:extLst>
          </p:cNvPr>
          <p:cNvSpPr>
            <a:spLocks/>
          </p:cNvSpPr>
          <p:nvPr/>
        </p:nvSpPr>
        <p:spPr bwMode="auto">
          <a:xfrm>
            <a:off x="4220674" y="2734262"/>
            <a:ext cx="1554171" cy="1554171"/>
          </a:xfrm>
          <a:custGeom>
            <a:avLst/>
            <a:gdLst>
              <a:gd name="T0" fmla="*/ 476 w 549"/>
              <a:gd name="T1" fmla="*/ 269 h 549"/>
              <a:gd name="T2" fmla="*/ 524 w 549"/>
              <a:gd name="T3" fmla="*/ 255 h 549"/>
              <a:gd name="T4" fmla="*/ 549 w 549"/>
              <a:gd name="T5" fmla="*/ 271 h 549"/>
              <a:gd name="T6" fmla="*/ 549 w 549"/>
              <a:gd name="T7" fmla="*/ 425 h 549"/>
              <a:gd name="T8" fmla="*/ 396 w 549"/>
              <a:gd name="T9" fmla="*/ 425 h 549"/>
              <a:gd name="T10" fmla="*/ 380 w 549"/>
              <a:gd name="T11" fmla="*/ 450 h 549"/>
              <a:gd name="T12" fmla="*/ 394 w 549"/>
              <a:gd name="T13" fmla="*/ 499 h 549"/>
              <a:gd name="T14" fmla="*/ 337 w 549"/>
              <a:gd name="T15" fmla="*/ 549 h 549"/>
              <a:gd name="T16" fmla="*/ 279 w 549"/>
              <a:gd name="T17" fmla="*/ 499 h 549"/>
              <a:gd name="T18" fmla="*/ 294 w 549"/>
              <a:gd name="T19" fmla="*/ 450 h 549"/>
              <a:gd name="T20" fmla="*/ 278 w 549"/>
              <a:gd name="T21" fmla="*/ 425 h 549"/>
              <a:gd name="T22" fmla="*/ 124 w 549"/>
              <a:gd name="T23" fmla="*/ 425 h 549"/>
              <a:gd name="T24" fmla="*/ 124 w 549"/>
              <a:gd name="T25" fmla="*/ 425 h 549"/>
              <a:gd name="T26" fmla="*/ 124 w 549"/>
              <a:gd name="T27" fmla="*/ 425 h 549"/>
              <a:gd name="T28" fmla="*/ 124 w 549"/>
              <a:gd name="T29" fmla="*/ 271 h 549"/>
              <a:gd name="T30" fmla="*/ 99 w 549"/>
              <a:gd name="T31" fmla="*/ 255 h 549"/>
              <a:gd name="T32" fmla="*/ 50 w 549"/>
              <a:gd name="T33" fmla="*/ 269 h 549"/>
              <a:gd name="T34" fmla="*/ 0 w 549"/>
              <a:gd name="T35" fmla="*/ 212 h 549"/>
              <a:gd name="T36" fmla="*/ 50 w 549"/>
              <a:gd name="T37" fmla="*/ 155 h 549"/>
              <a:gd name="T38" fmla="*/ 99 w 549"/>
              <a:gd name="T39" fmla="*/ 168 h 549"/>
              <a:gd name="T40" fmla="*/ 124 w 549"/>
              <a:gd name="T41" fmla="*/ 153 h 549"/>
              <a:gd name="T42" fmla="*/ 124 w 549"/>
              <a:gd name="T43" fmla="*/ 0 h 549"/>
              <a:gd name="T44" fmla="*/ 124 w 549"/>
              <a:gd name="T45" fmla="*/ 29 h 549"/>
              <a:gd name="T46" fmla="*/ 124 w 549"/>
              <a:gd name="T47" fmla="*/ 0 h 549"/>
              <a:gd name="T48" fmla="*/ 278 w 549"/>
              <a:gd name="T49" fmla="*/ 0 h 549"/>
              <a:gd name="T50" fmla="*/ 294 w 549"/>
              <a:gd name="T51" fmla="*/ 25 h 549"/>
              <a:gd name="T52" fmla="*/ 279 w 549"/>
              <a:gd name="T53" fmla="*/ 73 h 549"/>
              <a:gd name="T54" fmla="*/ 337 w 549"/>
              <a:gd name="T55" fmla="*/ 123 h 549"/>
              <a:gd name="T56" fmla="*/ 394 w 549"/>
              <a:gd name="T57" fmla="*/ 73 h 549"/>
              <a:gd name="T58" fmla="*/ 380 w 549"/>
              <a:gd name="T59" fmla="*/ 25 h 549"/>
              <a:gd name="T60" fmla="*/ 396 w 549"/>
              <a:gd name="T61" fmla="*/ 0 h 549"/>
              <a:gd name="T62" fmla="*/ 549 w 549"/>
              <a:gd name="T63" fmla="*/ 0 h 549"/>
              <a:gd name="T64" fmla="*/ 549 w 549"/>
              <a:gd name="T65" fmla="*/ 153 h 549"/>
              <a:gd name="T66" fmla="*/ 524 w 549"/>
              <a:gd name="T67" fmla="*/ 168 h 549"/>
              <a:gd name="T68" fmla="*/ 476 w 549"/>
              <a:gd name="T69" fmla="*/ 155 h 549"/>
              <a:gd name="T70" fmla="*/ 425 w 549"/>
              <a:gd name="T71" fmla="*/ 212 h 549"/>
              <a:gd name="T72" fmla="*/ 476 w 549"/>
              <a:gd name="T73" fmla="*/ 26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9" h="549">
                <a:moveTo>
                  <a:pt x="476" y="269"/>
                </a:moveTo>
                <a:cubicBezTo>
                  <a:pt x="489" y="269"/>
                  <a:pt x="507" y="263"/>
                  <a:pt x="524" y="255"/>
                </a:cubicBezTo>
                <a:cubicBezTo>
                  <a:pt x="535" y="249"/>
                  <a:pt x="549" y="258"/>
                  <a:pt x="549" y="271"/>
                </a:cubicBezTo>
                <a:cubicBezTo>
                  <a:pt x="549" y="425"/>
                  <a:pt x="549" y="425"/>
                  <a:pt x="549" y="425"/>
                </a:cubicBezTo>
                <a:cubicBezTo>
                  <a:pt x="396" y="425"/>
                  <a:pt x="396" y="425"/>
                  <a:pt x="396" y="425"/>
                </a:cubicBezTo>
                <a:cubicBezTo>
                  <a:pt x="383" y="425"/>
                  <a:pt x="375" y="438"/>
                  <a:pt x="380" y="450"/>
                </a:cubicBezTo>
                <a:cubicBezTo>
                  <a:pt x="389" y="467"/>
                  <a:pt x="394" y="485"/>
                  <a:pt x="394" y="499"/>
                </a:cubicBezTo>
                <a:cubicBezTo>
                  <a:pt x="394" y="531"/>
                  <a:pt x="368" y="549"/>
                  <a:pt x="337" y="549"/>
                </a:cubicBezTo>
                <a:cubicBezTo>
                  <a:pt x="305" y="549"/>
                  <a:pt x="279" y="531"/>
                  <a:pt x="279" y="499"/>
                </a:cubicBezTo>
                <a:cubicBezTo>
                  <a:pt x="279" y="485"/>
                  <a:pt x="285" y="467"/>
                  <a:pt x="294" y="450"/>
                </a:cubicBezTo>
                <a:cubicBezTo>
                  <a:pt x="300" y="439"/>
                  <a:pt x="291" y="425"/>
                  <a:pt x="278" y="425"/>
                </a:cubicBezTo>
                <a:cubicBezTo>
                  <a:pt x="124" y="425"/>
                  <a:pt x="124" y="425"/>
                  <a:pt x="124" y="425"/>
                </a:cubicBezTo>
                <a:cubicBezTo>
                  <a:pt x="124" y="425"/>
                  <a:pt x="124" y="425"/>
                  <a:pt x="124" y="425"/>
                </a:cubicBezTo>
                <a:cubicBezTo>
                  <a:pt x="124" y="425"/>
                  <a:pt x="124" y="425"/>
                  <a:pt x="124" y="425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4" y="258"/>
                  <a:pt x="110" y="249"/>
                  <a:pt x="99" y="255"/>
                </a:cubicBezTo>
                <a:cubicBezTo>
                  <a:pt x="82" y="263"/>
                  <a:pt x="64" y="269"/>
                  <a:pt x="50" y="269"/>
                </a:cubicBezTo>
                <a:cubicBezTo>
                  <a:pt x="18" y="269"/>
                  <a:pt x="0" y="244"/>
                  <a:pt x="0" y="212"/>
                </a:cubicBezTo>
                <a:cubicBezTo>
                  <a:pt x="0" y="180"/>
                  <a:pt x="18" y="155"/>
                  <a:pt x="50" y="155"/>
                </a:cubicBezTo>
                <a:cubicBezTo>
                  <a:pt x="64" y="155"/>
                  <a:pt x="82" y="160"/>
                  <a:pt x="99" y="168"/>
                </a:cubicBezTo>
                <a:cubicBezTo>
                  <a:pt x="110" y="174"/>
                  <a:pt x="124" y="166"/>
                  <a:pt x="124" y="153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0"/>
                  <a:pt x="124" y="0"/>
                  <a:pt x="124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291" y="0"/>
                  <a:pt x="300" y="13"/>
                  <a:pt x="294" y="25"/>
                </a:cubicBezTo>
                <a:cubicBezTo>
                  <a:pt x="285" y="42"/>
                  <a:pt x="279" y="60"/>
                  <a:pt x="279" y="73"/>
                </a:cubicBezTo>
                <a:cubicBezTo>
                  <a:pt x="279" y="106"/>
                  <a:pt x="305" y="123"/>
                  <a:pt x="337" y="123"/>
                </a:cubicBezTo>
                <a:cubicBezTo>
                  <a:pt x="368" y="123"/>
                  <a:pt x="394" y="106"/>
                  <a:pt x="394" y="73"/>
                </a:cubicBezTo>
                <a:cubicBezTo>
                  <a:pt x="394" y="60"/>
                  <a:pt x="389" y="42"/>
                  <a:pt x="380" y="25"/>
                </a:cubicBezTo>
                <a:cubicBezTo>
                  <a:pt x="375" y="13"/>
                  <a:pt x="383" y="0"/>
                  <a:pt x="396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549" y="153"/>
                  <a:pt x="549" y="153"/>
                  <a:pt x="549" y="153"/>
                </a:cubicBezTo>
                <a:cubicBezTo>
                  <a:pt x="549" y="166"/>
                  <a:pt x="536" y="174"/>
                  <a:pt x="524" y="168"/>
                </a:cubicBezTo>
                <a:cubicBezTo>
                  <a:pt x="507" y="160"/>
                  <a:pt x="489" y="155"/>
                  <a:pt x="476" y="155"/>
                </a:cubicBezTo>
                <a:cubicBezTo>
                  <a:pt x="443" y="155"/>
                  <a:pt x="425" y="180"/>
                  <a:pt x="425" y="212"/>
                </a:cubicBezTo>
                <a:cubicBezTo>
                  <a:pt x="425" y="244"/>
                  <a:pt x="443" y="269"/>
                  <a:pt x="476" y="269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378BC451-C75A-9D40-A853-76B5C7B85B31}"/>
              </a:ext>
            </a:extLst>
          </p:cNvPr>
          <p:cNvSpPr>
            <a:spLocks/>
          </p:cNvSpPr>
          <p:nvPr/>
        </p:nvSpPr>
        <p:spPr bwMode="auto">
          <a:xfrm>
            <a:off x="3369155" y="3589353"/>
            <a:ext cx="1554171" cy="1554171"/>
          </a:xfrm>
          <a:custGeom>
            <a:avLst/>
            <a:gdLst>
              <a:gd name="T0" fmla="*/ 74 w 549"/>
              <a:gd name="T1" fmla="*/ 279 h 549"/>
              <a:gd name="T2" fmla="*/ 25 w 549"/>
              <a:gd name="T3" fmla="*/ 294 h 549"/>
              <a:gd name="T4" fmla="*/ 0 w 549"/>
              <a:gd name="T5" fmla="*/ 278 h 549"/>
              <a:gd name="T6" fmla="*/ 0 w 549"/>
              <a:gd name="T7" fmla="*/ 124 h 549"/>
              <a:gd name="T8" fmla="*/ 153 w 549"/>
              <a:gd name="T9" fmla="*/ 124 h 549"/>
              <a:gd name="T10" fmla="*/ 169 w 549"/>
              <a:gd name="T11" fmla="*/ 99 h 549"/>
              <a:gd name="T12" fmla="*/ 155 w 549"/>
              <a:gd name="T13" fmla="*/ 50 h 549"/>
              <a:gd name="T14" fmla="*/ 212 w 549"/>
              <a:gd name="T15" fmla="*/ 0 h 549"/>
              <a:gd name="T16" fmla="*/ 270 w 549"/>
              <a:gd name="T17" fmla="*/ 50 h 549"/>
              <a:gd name="T18" fmla="*/ 255 w 549"/>
              <a:gd name="T19" fmla="*/ 99 h 549"/>
              <a:gd name="T20" fmla="*/ 271 w 549"/>
              <a:gd name="T21" fmla="*/ 124 h 549"/>
              <a:gd name="T22" fmla="*/ 425 w 549"/>
              <a:gd name="T23" fmla="*/ 124 h 549"/>
              <a:gd name="T24" fmla="*/ 425 w 549"/>
              <a:gd name="T25" fmla="*/ 124 h 549"/>
              <a:gd name="T26" fmla="*/ 425 w 549"/>
              <a:gd name="T27" fmla="*/ 124 h 549"/>
              <a:gd name="T28" fmla="*/ 425 w 549"/>
              <a:gd name="T29" fmla="*/ 278 h 549"/>
              <a:gd name="T30" fmla="*/ 450 w 549"/>
              <a:gd name="T31" fmla="*/ 294 h 549"/>
              <a:gd name="T32" fmla="*/ 499 w 549"/>
              <a:gd name="T33" fmla="*/ 279 h 549"/>
              <a:gd name="T34" fmla="*/ 549 w 549"/>
              <a:gd name="T35" fmla="*/ 337 h 549"/>
              <a:gd name="T36" fmla="*/ 499 w 549"/>
              <a:gd name="T37" fmla="*/ 394 h 549"/>
              <a:gd name="T38" fmla="*/ 450 w 549"/>
              <a:gd name="T39" fmla="*/ 380 h 549"/>
              <a:gd name="T40" fmla="*/ 425 w 549"/>
              <a:gd name="T41" fmla="*/ 396 h 549"/>
              <a:gd name="T42" fmla="*/ 425 w 549"/>
              <a:gd name="T43" fmla="*/ 549 h 549"/>
              <a:gd name="T44" fmla="*/ 425 w 549"/>
              <a:gd name="T45" fmla="*/ 520 h 549"/>
              <a:gd name="T46" fmla="*/ 425 w 549"/>
              <a:gd name="T47" fmla="*/ 549 h 549"/>
              <a:gd name="T48" fmla="*/ 271 w 549"/>
              <a:gd name="T49" fmla="*/ 549 h 549"/>
              <a:gd name="T50" fmla="*/ 255 w 549"/>
              <a:gd name="T51" fmla="*/ 524 h 549"/>
              <a:gd name="T52" fmla="*/ 270 w 549"/>
              <a:gd name="T53" fmla="*/ 476 h 549"/>
              <a:gd name="T54" fmla="*/ 212 w 549"/>
              <a:gd name="T55" fmla="*/ 426 h 549"/>
              <a:gd name="T56" fmla="*/ 155 w 549"/>
              <a:gd name="T57" fmla="*/ 476 h 549"/>
              <a:gd name="T58" fmla="*/ 169 w 549"/>
              <a:gd name="T59" fmla="*/ 524 h 549"/>
              <a:gd name="T60" fmla="*/ 153 w 549"/>
              <a:gd name="T61" fmla="*/ 549 h 549"/>
              <a:gd name="T62" fmla="*/ 0 w 549"/>
              <a:gd name="T63" fmla="*/ 549 h 549"/>
              <a:gd name="T64" fmla="*/ 0 w 549"/>
              <a:gd name="T65" fmla="*/ 396 h 549"/>
              <a:gd name="T66" fmla="*/ 25 w 549"/>
              <a:gd name="T67" fmla="*/ 380 h 549"/>
              <a:gd name="T68" fmla="*/ 74 w 549"/>
              <a:gd name="T69" fmla="*/ 394 h 549"/>
              <a:gd name="T70" fmla="*/ 124 w 549"/>
              <a:gd name="T71" fmla="*/ 337 h 549"/>
              <a:gd name="T72" fmla="*/ 74 w 549"/>
              <a:gd name="T73" fmla="*/ 27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9" h="549">
                <a:moveTo>
                  <a:pt x="74" y="279"/>
                </a:moveTo>
                <a:cubicBezTo>
                  <a:pt x="60" y="279"/>
                  <a:pt x="42" y="285"/>
                  <a:pt x="25" y="294"/>
                </a:cubicBezTo>
                <a:cubicBezTo>
                  <a:pt x="14" y="300"/>
                  <a:pt x="0" y="291"/>
                  <a:pt x="0" y="278"/>
                </a:cubicBezTo>
                <a:cubicBezTo>
                  <a:pt x="0" y="124"/>
                  <a:pt x="0" y="124"/>
                  <a:pt x="0" y="124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66" y="124"/>
                  <a:pt x="174" y="111"/>
                  <a:pt x="169" y="99"/>
                </a:cubicBezTo>
                <a:cubicBezTo>
                  <a:pt x="161" y="82"/>
                  <a:pt x="155" y="64"/>
                  <a:pt x="155" y="50"/>
                </a:cubicBezTo>
                <a:cubicBezTo>
                  <a:pt x="155" y="18"/>
                  <a:pt x="181" y="0"/>
                  <a:pt x="212" y="0"/>
                </a:cubicBezTo>
                <a:cubicBezTo>
                  <a:pt x="244" y="0"/>
                  <a:pt x="270" y="18"/>
                  <a:pt x="270" y="50"/>
                </a:cubicBezTo>
                <a:cubicBezTo>
                  <a:pt x="270" y="64"/>
                  <a:pt x="264" y="82"/>
                  <a:pt x="255" y="99"/>
                </a:cubicBezTo>
                <a:cubicBezTo>
                  <a:pt x="249" y="110"/>
                  <a:pt x="258" y="124"/>
                  <a:pt x="271" y="124"/>
                </a:cubicBezTo>
                <a:cubicBezTo>
                  <a:pt x="425" y="124"/>
                  <a:pt x="425" y="124"/>
                  <a:pt x="425" y="124"/>
                </a:cubicBezTo>
                <a:cubicBezTo>
                  <a:pt x="425" y="124"/>
                  <a:pt x="425" y="124"/>
                  <a:pt x="425" y="124"/>
                </a:cubicBezTo>
                <a:cubicBezTo>
                  <a:pt x="425" y="124"/>
                  <a:pt x="425" y="124"/>
                  <a:pt x="425" y="124"/>
                </a:cubicBezTo>
                <a:cubicBezTo>
                  <a:pt x="425" y="278"/>
                  <a:pt x="425" y="278"/>
                  <a:pt x="425" y="278"/>
                </a:cubicBezTo>
                <a:cubicBezTo>
                  <a:pt x="425" y="291"/>
                  <a:pt x="439" y="300"/>
                  <a:pt x="450" y="294"/>
                </a:cubicBezTo>
                <a:cubicBezTo>
                  <a:pt x="467" y="285"/>
                  <a:pt x="485" y="279"/>
                  <a:pt x="499" y="279"/>
                </a:cubicBezTo>
                <a:cubicBezTo>
                  <a:pt x="531" y="279"/>
                  <a:pt x="549" y="305"/>
                  <a:pt x="549" y="337"/>
                </a:cubicBezTo>
                <a:cubicBezTo>
                  <a:pt x="549" y="369"/>
                  <a:pt x="531" y="394"/>
                  <a:pt x="499" y="394"/>
                </a:cubicBezTo>
                <a:cubicBezTo>
                  <a:pt x="485" y="394"/>
                  <a:pt x="467" y="389"/>
                  <a:pt x="450" y="380"/>
                </a:cubicBezTo>
                <a:cubicBezTo>
                  <a:pt x="439" y="375"/>
                  <a:pt x="425" y="383"/>
                  <a:pt x="425" y="396"/>
                </a:cubicBezTo>
                <a:cubicBezTo>
                  <a:pt x="425" y="549"/>
                  <a:pt x="425" y="549"/>
                  <a:pt x="425" y="549"/>
                </a:cubicBezTo>
                <a:cubicBezTo>
                  <a:pt x="425" y="520"/>
                  <a:pt x="425" y="520"/>
                  <a:pt x="425" y="520"/>
                </a:cubicBezTo>
                <a:cubicBezTo>
                  <a:pt x="425" y="549"/>
                  <a:pt x="425" y="549"/>
                  <a:pt x="425" y="549"/>
                </a:cubicBezTo>
                <a:cubicBezTo>
                  <a:pt x="271" y="549"/>
                  <a:pt x="271" y="549"/>
                  <a:pt x="271" y="549"/>
                </a:cubicBezTo>
                <a:cubicBezTo>
                  <a:pt x="258" y="549"/>
                  <a:pt x="249" y="536"/>
                  <a:pt x="255" y="524"/>
                </a:cubicBezTo>
                <a:cubicBezTo>
                  <a:pt x="264" y="507"/>
                  <a:pt x="270" y="489"/>
                  <a:pt x="270" y="476"/>
                </a:cubicBezTo>
                <a:cubicBezTo>
                  <a:pt x="270" y="443"/>
                  <a:pt x="244" y="426"/>
                  <a:pt x="212" y="426"/>
                </a:cubicBezTo>
                <a:cubicBezTo>
                  <a:pt x="181" y="426"/>
                  <a:pt x="155" y="443"/>
                  <a:pt x="155" y="476"/>
                </a:cubicBezTo>
                <a:cubicBezTo>
                  <a:pt x="155" y="489"/>
                  <a:pt x="161" y="507"/>
                  <a:pt x="169" y="524"/>
                </a:cubicBezTo>
                <a:cubicBezTo>
                  <a:pt x="174" y="536"/>
                  <a:pt x="166" y="549"/>
                  <a:pt x="153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383"/>
                  <a:pt x="13" y="375"/>
                  <a:pt x="25" y="380"/>
                </a:cubicBezTo>
                <a:cubicBezTo>
                  <a:pt x="42" y="389"/>
                  <a:pt x="60" y="394"/>
                  <a:pt x="74" y="394"/>
                </a:cubicBezTo>
                <a:cubicBezTo>
                  <a:pt x="106" y="394"/>
                  <a:pt x="124" y="369"/>
                  <a:pt x="124" y="337"/>
                </a:cubicBezTo>
                <a:cubicBezTo>
                  <a:pt x="124" y="305"/>
                  <a:pt x="106" y="279"/>
                  <a:pt x="74" y="279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72CEF6-DF1F-9E40-BEF8-1CB5D5BC1359}"/>
              </a:ext>
            </a:extLst>
          </p:cNvPr>
          <p:cNvSpPr txBox="1"/>
          <p:nvPr/>
        </p:nvSpPr>
        <p:spPr>
          <a:xfrm>
            <a:off x="4781997" y="3263189"/>
            <a:ext cx="582211" cy="5079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0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IN" sz="270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216C8-350D-1D40-87F7-C4B0129AD6EC}"/>
              </a:ext>
            </a:extLst>
          </p:cNvPr>
          <p:cNvSpPr txBox="1"/>
          <p:nvPr/>
        </p:nvSpPr>
        <p:spPr>
          <a:xfrm>
            <a:off x="5019451" y="4371308"/>
            <a:ext cx="582211" cy="5079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0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N" sz="270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33C2C8-BCF5-B944-B6F4-53C2D9F07842}"/>
              </a:ext>
            </a:extLst>
          </p:cNvPr>
          <p:cNvSpPr txBox="1"/>
          <p:nvPr/>
        </p:nvSpPr>
        <p:spPr>
          <a:xfrm>
            <a:off x="3832181" y="4142649"/>
            <a:ext cx="582211" cy="5079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0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IN" sz="270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CBF3FE-F2A4-9B44-B00B-3CE12779726B}"/>
              </a:ext>
            </a:extLst>
          </p:cNvPr>
          <p:cNvSpPr txBox="1"/>
          <p:nvPr/>
        </p:nvSpPr>
        <p:spPr>
          <a:xfrm>
            <a:off x="3515574" y="2920199"/>
            <a:ext cx="582211" cy="5079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0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IN" sz="270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1C0D35-221D-FD4E-949F-173537812212}"/>
              </a:ext>
            </a:extLst>
          </p:cNvPr>
          <p:cNvSpPr txBox="1"/>
          <p:nvPr/>
        </p:nvSpPr>
        <p:spPr>
          <a:xfrm>
            <a:off x="6366274" y="2213608"/>
            <a:ext cx="2556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PROVIDE every learner with FREQUENT FEEDBACK and establish authentic learner dialogue to uncover academic and behavioral issues early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REVIEW expectations for educational experience with learners to allow them to see where they might be deviating from the norm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NOTIFY appropriate persons when an issue is detected to obtain 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DOCUMENT with examples whenever possible to guide the intervention process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F66A77-7B8B-0142-AC00-F052BE0169C5}"/>
              </a:ext>
            </a:extLst>
          </p:cNvPr>
          <p:cNvSpPr txBox="1"/>
          <p:nvPr/>
        </p:nvSpPr>
        <p:spPr>
          <a:xfrm>
            <a:off x="6366274" y="5008227"/>
            <a:ext cx="246478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Inadequate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 established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Mental health issues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Psychosocial stressors, psychiatric diagnoses, substance abuse 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Learning disabilities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FA4260-4E09-4E4C-AEA7-3464CF727492}"/>
              </a:ext>
            </a:extLst>
          </p:cNvPr>
          <p:cNvSpPr txBox="1"/>
          <p:nvPr/>
        </p:nvSpPr>
        <p:spPr>
          <a:xfrm>
            <a:off x="6366273" y="4717645"/>
            <a:ext cx="2224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Barriers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1D4394-D644-CD43-9C6C-70AC4C4771CF}"/>
              </a:ext>
            </a:extLst>
          </p:cNvPr>
          <p:cNvSpPr txBox="1"/>
          <p:nvPr/>
        </p:nvSpPr>
        <p:spPr>
          <a:xfrm>
            <a:off x="554745" y="2562780"/>
            <a:ext cx="222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  <a:latin typeface="+mn-lt"/>
              </a:rPr>
              <a:t>Meet with new learners one-on-one (PD, APD)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  <a:latin typeface="+mn-lt"/>
              </a:rPr>
              <a:t>Hold CCC meetings – new residents &amp; transfers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04F6A-EBEC-EC45-9624-2588CDC592C7}"/>
              </a:ext>
            </a:extLst>
          </p:cNvPr>
          <p:cNvSpPr txBox="1"/>
          <p:nvPr/>
        </p:nvSpPr>
        <p:spPr>
          <a:xfrm>
            <a:off x="583149" y="2040463"/>
            <a:ext cx="222468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Guidelines for initial identification phase</a:t>
            </a:r>
            <a:endParaRPr lang="en-US" sz="1100" dirty="0">
              <a:latin typeface="+mj-lt"/>
            </a:endParaRP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9E329C-6600-5F4A-952B-A6DC8067869B}"/>
              </a:ext>
            </a:extLst>
          </p:cNvPr>
          <p:cNvSpPr txBox="1"/>
          <p:nvPr/>
        </p:nvSpPr>
        <p:spPr>
          <a:xfrm>
            <a:off x="583147" y="5008227"/>
            <a:ext cx="222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n-lt"/>
              </a:rPr>
              <a:t>See Initial vs Late Identifiers Table Hand-out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C14829-E2E0-3541-ABF5-3DD535BD5B61}"/>
              </a:ext>
            </a:extLst>
          </p:cNvPr>
          <p:cNvSpPr txBox="1"/>
          <p:nvPr/>
        </p:nvSpPr>
        <p:spPr>
          <a:xfrm>
            <a:off x="583148" y="4486892"/>
            <a:ext cx="222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latin typeface="+mn-lt"/>
              </a:rPr>
              <a:t>Establishing</a:t>
            </a:r>
            <a:r>
              <a:rPr lang="en-US" sz="1400" dirty="0">
                <a:latin typeface="+mn-lt"/>
              </a:rPr>
              <a:t> early and late identifiers</a:t>
            </a: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FC08EED7-0E23-E042-BED2-5BD891F67922}"/>
              </a:ext>
            </a:extLst>
          </p:cNvPr>
          <p:cNvSpPr/>
          <p:nvPr/>
        </p:nvSpPr>
        <p:spPr>
          <a:xfrm>
            <a:off x="2938652" y="2455218"/>
            <a:ext cx="733023" cy="458243"/>
          </a:xfrm>
          <a:custGeom>
            <a:avLst/>
            <a:gdLst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  <a:gd name="connsiteX3" fmla="*/ 0 w 1033895"/>
              <a:gd name="connsiteY3" fmla="*/ 646331 h 646331"/>
              <a:gd name="connsiteX4" fmla="*/ 0 w 1033895"/>
              <a:gd name="connsiteY4" fmla="*/ 0 h 646331"/>
              <a:gd name="connsiteX0" fmla="*/ 0 w 1033895"/>
              <a:gd name="connsiteY0" fmla="*/ 646331 h 737771"/>
              <a:gd name="connsiteX1" fmla="*/ 0 w 1033895"/>
              <a:gd name="connsiteY1" fmla="*/ 0 h 737771"/>
              <a:gd name="connsiteX2" fmla="*/ 1033895 w 1033895"/>
              <a:gd name="connsiteY2" fmla="*/ 0 h 737771"/>
              <a:gd name="connsiteX3" fmla="*/ 1033895 w 1033895"/>
              <a:gd name="connsiteY3" fmla="*/ 646331 h 737771"/>
              <a:gd name="connsiteX4" fmla="*/ 91440 w 1033895"/>
              <a:gd name="connsiteY4" fmla="*/ 737771 h 737771"/>
              <a:gd name="connsiteX0" fmla="*/ 0 w 1033895"/>
              <a:gd name="connsiteY0" fmla="*/ 646331 h 646331"/>
              <a:gd name="connsiteX1" fmla="*/ 0 w 1033895"/>
              <a:gd name="connsiteY1" fmla="*/ 0 h 646331"/>
              <a:gd name="connsiteX2" fmla="*/ 1033895 w 1033895"/>
              <a:gd name="connsiteY2" fmla="*/ 0 h 646331"/>
              <a:gd name="connsiteX3" fmla="*/ 1033895 w 1033895"/>
              <a:gd name="connsiteY3" fmla="*/ 646331 h 646331"/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895" h="646331">
                <a:moveTo>
                  <a:pt x="0" y="0"/>
                </a:moveTo>
                <a:lnTo>
                  <a:pt x="1033895" y="0"/>
                </a:lnTo>
                <a:lnTo>
                  <a:pt x="1033895" y="646331"/>
                </a:lnTo>
              </a:path>
            </a:pathLst>
          </a:custGeom>
          <a:noFill/>
          <a:ln w="38100" cap="rnd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 dirty="0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50FE60A8-884A-DA4F-A702-0B6E4C0BCAC5}"/>
              </a:ext>
            </a:extLst>
          </p:cNvPr>
          <p:cNvSpPr/>
          <p:nvPr/>
        </p:nvSpPr>
        <p:spPr>
          <a:xfrm flipH="1">
            <a:off x="5472325" y="2455218"/>
            <a:ext cx="733023" cy="458243"/>
          </a:xfrm>
          <a:custGeom>
            <a:avLst/>
            <a:gdLst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  <a:gd name="connsiteX3" fmla="*/ 0 w 1033895"/>
              <a:gd name="connsiteY3" fmla="*/ 646331 h 646331"/>
              <a:gd name="connsiteX4" fmla="*/ 0 w 1033895"/>
              <a:gd name="connsiteY4" fmla="*/ 0 h 646331"/>
              <a:gd name="connsiteX0" fmla="*/ 0 w 1033895"/>
              <a:gd name="connsiteY0" fmla="*/ 646331 h 737771"/>
              <a:gd name="connsiteX1" fmla="*/ 0 w 1033895"/>
              <a:gd name="connsiteY1" fmla="*/ 0 h 737771"/>
              <a:gd name="connsiteX2" fmla="*/ 1033895 w 1033895"/>
              <a:gd name="connsiteY2" fmla="*/ 0 h 737771"/>
              <a:gd name="connsiteX3" fmla="*/ 1033895 w 1033895"/>
              <a:gd name="connsiteY3" fmla="*/ 646331 h 737771"/>
              <a:gd name="connsiteX4" fmla="*/ 91440 w 1033895"/>
              <a:gd name="connsiteY4" fmla="*/ 737771 h 737771"/>
              <a:gd name="connsiteX0" fmla="*/ 0 w 1033895"/>
              <a:gd name="connsiteY0" fmla="*/ 646331 h 646331"/>
              <a:gd name="connsiteX1" fmla="*/ 0 w 1033895"/>
              <a:gd name="connsiteY1" fmla="*/ 0 h 646331"/>
              <a:gd name="connsiteX2" fmla="*/ 1033895 w 1033895"/>
              <a:gd name="connsiteY2" fmla="*/ 0 h 646331"/>
              <a:gd name="connsiteX3" fmla="*/ 1033895 w 1033895"/>
              <a:gd name="connsiteY3" fmla="*/ 646331 h 646331"/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895" h="646331">
                <a:moveTo>
                  <a:pt x="0" y="0"/>
                </a:moveTo>
                <a:lnTo>
                  <a:pt x="1033895" y="0"/>
                </a:lnTo>
                <a:lnTo>
                  <a:pt x="1033895" y="646331"/>
                </a:lnTo>
              </a:path>
            </a:pathLst>
          </a:custGeom>
          <a:noFill/>
          <a:ln w="38100" cap="rnd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 dirty="0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ECC65758-9E49-5448-9D83-667D1DB70FBF}"/>
              </a:ext>
            </a:extLst>
          </p:cNvPr>
          <p:cNvSpPr/>
          <p:nvPr/>
        </p:nvSpPr>
        <p:spPr>
          <a:xfrm flipV="1">
            <a:off x="2938652" y="4960754"/>
            <a:ext cx="733023" cy="458243"/>
          </a:xfrm>
          <a:custGeom>
            <a:avLst/>
            <a:gdLst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  <a:gd name="connsiteX3" fmla="*/ 0 w 1033895"/>
              <a:gd name="connsiteY3" fmla="*/ 646331 h 646331"/>
              <a:gd name="connsiteX4" fmla="*/ 0 w 1033895"/>
              <a:gd name="connsiteY4" fmla="*/ 0 h 646331"/>
              <a:gd name="connsiteX0" fmla="*/ 0 w 1033895"/>
              <a:gd name="connsiteY0" fmla="*/ 646331 h 737771"/>
              <a:gd name="connsiteX1" fmla="*/ 0 w 1033895"/>
              <a:gd name="connsiteY1" fmla="*/ 0 h 737771"/>
              <a:gd name="connsiteX2" fmla="*/ 1033895 w 1033895"/>
              <a:gd name="connsiteY2" fmla="*/ 0 h 737771"/>
              <a:gd name="connsiteX3" fmla="*/ 1033895 w 1033895"/>
              <a:gd name="connsiteY3" fmla="*/ 646331 h 737771"/>
              <a:gd name="connsiteX4" fmla="*/ 91440 w 1033895"/>
              <a:gd name="connsiteY4" fmla="*/ 737771 h 737771"/>
              <a:gd name="connsiteX0" fmla="*/ 0 w 1033895"/>
              <a:gd name="connsiteY0" fmla="*/ 646331 h 646331"/>
              <a:gd name="connsiteX1" fmla="*/ 0 w 1033895"/>
              <a:gd name="connsiteY1" fmla="*/ 0 h 646331"/>
              <a:gd name="connsiteX2" fmla="*/ 1033895 w 1033895"/>
              <a:gd name="connsiteY2" fmla="*/ 0 h 646331"/>
              <a:gd name="connsiteX3" fmla="*/ 1033895 w 1033895"/>
              <a:gd name="connsiteY3" fmla="*/ 646331 h 646331"/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895" h="646331">
                <a:moveTo>
                  <a:pt x="0" y="0"/>
                </a:moveTo>
                <a:lnTo>
                  <a:pt x="1033895" y="0"/>
                </a:lnTo>
                <a:lnTo>
                  <a:pt x="1033895" y="646331"/>
                </a:lnTo>
              </a:path>
            </a:pathLst>
          </a:custGeom>
          <a:noFill/>
          <a:ln w="38100" cap="rnd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 dirty="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C6830E14-BBC7-DE4E-A9F9-97BD916D84BA}"/>
              </a:ext>
            </a:extLst>
          </p:cNvPr>
          <p:cNvSpPr/>
          <p:nvPr/>
        </p:nvSpPr>
        <p:spPr>
          <a:xfrm flipH="1" flipV="1">
            <a:off x="5472325" y="4960754"/>
            <a:ext cx="733023" cy="458243"/>
          </a:xfrm>
          <a:custGeom>
            <a:avLst/>
            <a:gdLst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  <a:gd name="connsiteX3" fmla="*/ 0 w 1033895"/>
              <a:gd name="connsiteY3" fmla="*/ 646331 h 646331"/>
              <a:gd name="connsiteX4" fmla="*/ 0 w 1033895"/>
              <a:gd name="connsiteY4" fmla="*/ 0 h 646331"/>
              <a:gd name="connsiteX0" fmla="*/ 0 w 1033895"/>
              <a:gd name="connsiteY0" fmla="*/ 646331 h 737771"/>
              <a:gd name="connsiteX1" fmla="*/ 0 w 1033895"/>
              <a:gd name="connsiteY1" fmla="*/ 0 h 737771"/>
              <a:gd name="connsiteX2" fmla="*/ 1033895 w 1033895"/>
              <a:gd name="connsiteY2" fmla="*/ 0 h 737771"/>
              <a:gd name="connsiteX3" fmla="*/ 1033895 w 1033895"/>
              <a:gd name="connsiteY3" fmla="*/ 646331 h 737771"/>
              <a:gd name="connsiteX4" fmla="*/ 91440 w 1033895"/>
              <a:gd name="connsiteY4" fmla="*/ 737771 h 737771"/>
              <a:gd name="connsiteX0" fmla="*/ 0 w 1033895"/>
              <a:gd name="connsiteY0" fmla="*/ 646331 h 646331"/>
              <a:gd name="connsiteX1" fmla="*/ 0 w 1033895"/>
              <a:gd name="connsiteY1" fmla="*/ 0 h 646331"/>
              <a:gd name="connsiteX2" fmla="*/ 1033895 w 1033895"/>
              <a:gd name="connsiteY2" fmla="*/ 0 h 646331"/>
              <a:gd name="connsiteX3" fmla="*/ 1033895 w 1033895"/>
              <a:gd name="connsiteY3" fmla="*/ 646331 h 646331"/>
              <a:gd name="connsiteX0" fmla="*/ 0 w 1033895"/>
              <a:gd name="connsiteY0" fmla="*/ 0 h 646331"/>
              <a:gd name="connsiteX1" fmla="*/ 1033895 w 1033895"/>
              <a:gd name="connsiteY1" fmla="*/ 0 h 646331"/>
              <a:gd name="connsiteX2" fmla="*/ 1033895 w 1033895"/>
              <a:gd name="connsiteY2" fmla="*/ 646331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895" h="646331">
                <a:moveTo>
                  <a:pt x="0" y="0"/>
                </a:moveTo>
                <a:lnTo>
                  <a:pt x="1033895" y="0"/>
                </a:lnTo>
                <a:lnTo>
                  <a:pt x="1033895" y="646331"/>
                </a:lnTo>
              </a:path>
            </a:pathLst>
          </a:custGeom>
          <a:noFill/>
          <a:ln w="3810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A1299C-CDC0-B246-9428-F49211025811}"/>
              </a:ext>
            </a:extLst>
          </p:cNvPr>
          <p:cNvSpPr txBox="1"/>
          <p:nvPr/>
        </p:nvSpPr>
        <p:spPr>
          <a:xfrm>
            <a:off x="6366274" y="1708683"/>
            <a:ext cx="222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+mn-lt"/>
              </a:rPr>
              <a:t>Faculty development principles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B7AFB7E-C7BC-EA47-A378-91C782F7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084" y="469522"/>
            <a:ext cx="5833179" cy="711081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Early Identification to Provide Intervention, the Step </a:t>
            </a:r>
            <a:r>
              <a:rPr lang="en-US" sz="2400" dirty="0">
                <a:solidFill>
                  <a:srgbClr val="FF0000"/>
                </a:solidFill>
              </a:rPr>
              <a:t>BEFORE </a:t>
            </a:r>
            <a:r>
              <a:rPr lang="en-US" sz="2400" dirty="0"/>
              <a:t>Remediation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564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1506</Words>
  <Application>Microsoft Macintosh PowerPoint</Application>
  <PresentationFormat>On-screen Show (4:3)</PresentationFormat>
  <Paragraphs>346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Open Sans</vt:lpstr>
      <vt:lpstr>Wingdings</vt:lpstr>
      <vt:lpstr>PME-2016</vt:lpstr>
      <vt:lpstr>Partners Webinar Alert</vt:lpstr>
      <vt:lpstr>Working with Struggling Learners</vt:lpstr>
      <vt:lpstr>Introducing Your Presenter…</vt:lpstr>
      <vt:lpstr>Webinar Goals</vt:lpstr>
      <vt:lpstr>Some statistics…</vt:lpstr>
      <vt:lpstr>Ignoring Learner Issues…</vt:lpstr>
      <vt:lpstr>PREVALENCE</vt:lpstr>
      <vt:lpstr>PowerPoint Presentation</vt:lpstr>
      <vt:lpstr>Early Identification to Provide Intervention, the Step BEFORE Remediation</vt:lpstr>
      <vt:lpstr>Working with Learners with Medical Knowledge Deficits</vt:lpstr>
      <vt:lpstr>It is a medical knowledge deficit? </vt:lpstr>
      <vt:lpstr>Planning the Support</vt:lpstr>
      <vt:lpstr>Maybe it’s a neuropsychiatric issue…</vt:lpstr>
      <vt:lpstr>Who came to mind?</vt:lpstr>
      <vt:lpstr>Working with Learners that Possess Interpersonal and Communication Skills Challenges</vt:lpstr>
      <vt:lpstr>Interpersonal and Communication Skills</vt:lpstr>
      <vt:lpstr>COACHING  PROCESS</vt:lpstr>
      <vt:lpstr>Who came to mind?</vt:lpstr>
      <vt:lpstr>Working with Learners with Clinical Reasoning Issues</vt:lpstr>
      <vt:lpstr>Bloom’s Taxonomy of Educational Goals</vt:lpstr>
      <vt:lpstr>How to assess clinical reasoning skills</vt:lpstr>
      <vt:lpstr> Other Competencies or Areas of Clinical Practice</vt:lpstr>
      <vt:lpstr>Sample Improvement Plan</vt:lpstr>
      <vt:lpstr>Additional Resources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Struggling Learners</dc:title>
  <dc:creator>Heather Harvey</dc:creator>
  <cp:lastModifiedBy>Douglas Knox</cp:lastModifiedBy>
  <cp:revision>6</cp:revision>
  <dcterms:created xsi:type="dcterms:W3CDTF">2020-12-01T03:48:00Z</dcterms:created>
  <dcterms:modified xsi:type="dcterms:W3CDTF">2020-12-02T17:50:30Z</dcterms:modified>
</cp:coreProperties>
</file>