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  <p:sldMasterId id="2147486424" r:id="rId2"/>
  </p:sldMasterIdLst>
  <p:notesMasterIdLst>
    <p:notesMasterId r:id="rId40"/>
  </p:notesMasterIdLst>
  <p:sldIdLst>
    <p:sldId id="369" r:id="rId3"/>
    <p:sldId id="256" r:id="rId4"/>
    <p:sldId id="308" r:id="rId5"/>
    <p:sldId id="334" r:id="rId6"/>
    <p:sldId id="446" r:id="rId7"/>
    <p:sldId id="447" r:id="rId8"/>
    <p:sldId id="438" r:id="rId9"/>
    <p:sldId id="462" r:id="rId10"/>
    <p:sldId id="452" r:id="rId11"/>
    <p:sldId id="464" r:id="rId12"/>
    <p:sldId id="465" r:id="rId13"/>
    <p:sldId id="469" r:id="rId14"/>
    <p:sldId id="459" r:id="rId15"/>
    <p:sldId id="440" r:id="rId16"/>
    <p:sldId id="458" r:id="rId17"/>
    <p:sldId id="466" r:id="rId18"/>
    <p:sldId id="449" r:id="rId19"/>
    <p:sldId id="450" r:id="rId20"/>
    <p:sldId id="467" r:id="rId21"/>
    <p:sldId id="468" r:id="rId22"/>
    <p:sldId id="444" r:id="rId23"/>
    <p:sldId id="451" r:id="rId24"/>
    <p:sldId id="454" r:id="rId25"/>
    <p:sldId id="455" r:id="rId26"/>
    <p:sldId id="456" r:id="rId27"/>
    <p:sldId id="461" r:id="rId28"/>
    <p:sldId id="445" r:id="rId29"/>
    <p:sldId id="442" r:id="rId30"/>
    <p:sldId id="437" r:id="rId31"/>
    <p:sldId id="421" r:id="rId32"/>
    <p:sldId id="396" r:id="rId33"/>
    <p:sldId id="287" r:id="rId34"/>
    <p:sldId id="432" r:id="rId35"/>
    <p:sldId id="457" r:id="rId36"/>
    <p:sldId id="336" r:id="rId37"/>
    <p:sldId id="399" r:id="rId38"/>
    <p:sldId id="32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56871" autoAdjust="0"/>
  </p:normalViewPr>
  <p:slideViewPr>
    <p:cSldViewPr snapToGrid="0" snapToObjects="1">
      <p:cViewPr varScale="1">
        <p:scale>
          <a:sx n="56" d="100"/>
          <a:sy n="56" d="100"/>
        </p:scale>
        <p:origin x="3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6F66A-E66E-42BB-A1EA-25B6C44A0E2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5992B05-E288-46D0-A155-FD8AFDD2AF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</a:t>
          </a:r>
        </a:p>
      </dgm:t>
    </dgm:pt>
    <dgm:pt modelId="{EF5D5193-BD46-42F1-BA2F-98DF0A9375F1}" type="parTrans" cxnId="{B7DAA78E-80FB-41FA-962D-DD5CF65B379C}">
      <dgm:prSet/>
      <dgm:spPr/>
      <dgm:t>
        <a:bodyPr/>
        <a:lstStyle/>
        <a:p>
          <a:endParaRPr lang="en-US"/>
        </a:p>
      </dgm:t>
    </dgm:pt>
    <dgm:pt modelId="{83AA1BCF-072A-4EA0-938F-D90F3EE05A64}" type="sibTrans" cxnId="{B7DAA78E-80FB-41FA-962D-DD5CF65B379C}">
      <dgm:prSet/>
      <dgm:spPr/>
      <dgm:t>
        <a:bodyPr/>
        <a:lstStyle/>
        <a:p>
          <a:endParaRPr lang="en-US"/>
        </a:p>
      </dgm:t>
    </dgm:pt>
    <dgm:pt modelId="{D1F35BB6-7221-435F-8473-EA85EA18F8E2}">
      <dgm:prSet custT="1"/>
      <dgm:spPr/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Have a positive working relationship with your IRB.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Know the requirements.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Keep in mind that the IRB, not the researchers, decides which projects should get approval.</a:t>
          </a:r>
        </a:p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 sz="1500" baseline="0" dirty="0"/>
            <a:t>Ask the IRB for deadlines and timelines.</a:t>
          </a:r>
        </a:p>
      </dgm:t>
    </dgm:pt>
    <dgm:pt modelId="{CEDC3E54-23FB-4779-B056-47C7C6822520}" type="parTrans" cxnId="{9B36CDEC-9A82-4005-9B24-D849ED859ECA}">
      <dgm:prSet/>
      <dgm:spPr/>
      <dgm:t>
        <a:bodyPr/>
        <a:lstStyle/>
        <a:p>
          <a:endParaRPr lang="en-US"/>
        </a:p>
      </dgm:t>
    </dgm:pt>
    <dgm:pt modelId="{6EB631B0-DECD-40ED-B25F-A000D06C9671}" type="sibTrans" cxnId="{9B36CDEC-9A82-4005-9B24-D849ED859ECA}">
      <dgm:prSet/>
      <dgm:spPr/>
      <dgm:t>
        <a:bodyPr/>
        <a:lstStyle/>
        <a:p>
          <a:endParaRPr lang="en-US"/>
        </a:p>
      </dgm:t>
    </dgm:pt>
    <dgm:pt modelId="{7B639E5D-9D1A-42DC-97BC-F96C0BBEBF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Don’t</a:t>
          </a:r>
        </a:p>
      </dgm:t>
    </dgm:pt>
    <dgm:pt modelId="{97275005-0A2C-4E5C-B6AA-470467D7A5DD}" type="parTrans" cxnId="{F44DD4AD-817E-4576-9D58-201B7CB448EF}">
      <dgm:prSet/>
      <dgm:spPr/>
      <dgm:t>
        <a:bodyPr/>
        <a:lstStyle/>
        <a:p>
          <a:endParaRPr lang="en-US"/>
        </a:p>
      </dgm:t>
    </dgm:pt>
    <dgm:pt modelId="{3F621E2C-6EB3-4021-89AD-AF8B2928F019}" type="sibTrans" cxnId="{F44DD4AD-817E-4576-9D58-201B7CB448EF}">
      <dgm:prSet/>
      <dgm:spPr/>
      <dgm:t>
        <a:bodyPr/>
        <a:lstStyle/>
        <a:p>
          <a:endParaRPr lang="en-US"/>
        </a:p>
      </dgm:t>
    </dgm:pt>
    <dgm:pt modelId="{528E32DF-4CDC-4BCD-B4B5-20001A0F8AB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500" baseline="0" dirty="0"/>
            <a:t>Forget that IRB has additional requirements after approval. 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Assume that Exempt means a project does not have to go through IRB.</a:t>
          </a:r>
        </a:p>
        <a:p>
          <a:pPr algn="l">
            <a:lnSpc>
              <a:spcPct val="100000"/>
            </a:lnSpc>
          </a:pPr>
          <a:r>
            <a:rPr lang="en-US" sz="1500" baseline="0" dirty="0"/>
            <a:t>Assume that QI projects do not need to go through IRB.</a:t>
          </a:r>
        </a:p>
        <a:p>
          <a:pPr algn="l">
            <a:lnSpc>
              <a:spcPct val="100000"/>
            </a:lnSpc>
          </a:pPr>
          <a:endParaRPr lang="en-US" sz="1500" baseline="0" dirty="0"/>
        </a:p>
      </dgm:t>
    </dgm:pt>
    <dgm:pt modelId="{7CB3FB31-B8B0-4085-9816-CFAD4FAF7A09}" type="parTrans" cxnId="{0D42506D-BD5B-4EDC-BB07-785D26A71513}">
      <dgm:prSet/>
      <dgm:spPr/>
      <dgm:t>
        <a:bodyPr/>
        <a:lstStyle/>
        <a:p>
          <a:endParaRPr lang="en-US"/>
        </a:p>
      </dgm:t>
    </dgm:pt>
    <dgm:pt modelId="{3E89B65C-CEE1-44F0-AF2F-B41DB4D995C0}" type="sibTrans" cxnId="{0D42506D-BD5B-4EDC-BB07-785D26A71513}">
      <dgm:prSet/>
      <dgm:spPr/>
      <dgm:t>
        <a:bodyPr/>
        <a:lstStyle/>
        <a:p>
          <a:endParaRPr lang="en-US"/>
        </a:p>
      </dgm:t>
    </dgm:pt>
    <dgm:pt modelId="{BC15B79E-D17E-4874-9B9C-746D6D80308A}" type="pres">
      <dgm:prSet presAssocID="{4836F66A-E66E-42BB-A1EA-25B6C44A0E2B}" presName="root" presStyleCnt="0">
        <dgm:presLayoutVars>
          <dgm:dir/>
          <dgm:resizeHandles val="exact"/>
        </dgm:presLayoutVars>
      </dgm:prSet>
      <dgm:spPr/>
    </dgm:pt>
    <dgm:pt modelId="{504BAB6F-7682-40A7-85A6-D3DEEB55E4D6}" type="pres">
      <dgm:prSet presAssocID="{F5992B05-E288-46D0-A155-FD8AFDD2AFDA}" presName="compNode" presStyleCnt="0"/>
      <dgm:spPr/>
    </dgm:pt>
    <dgm:pt modelId="{E81E0409-7E6B-4E88-B7A6-6E442A0C9150}" type="pres">
      <dgm:prSet presAssocID="{F5992B05-E288-46D0-A155-FD8AFDD2AFD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3E07289-D3C3-4683-8981-6B43B167FA11}" type="pres">
      <dgm:prSet presAssocID="{F5992B05-E288-46D0-A155-FD8AFDD2AFDA}" presName="iconSpace" presStyleCnt="0"/>
      <dgm:spPr/>
    </dgm:pt>
    <dgm:pt modelId="{0C12A1F0-1E25-4DCF-AE13-7189AE9F4DF5}" type="pres">
      <dgm:prSet presAssocID="{F5992B05-E288-46D0-A155-FD8AFDD2AFDA}" presName="parTx" presStyleLbl="revTx" presStyleIdx="0" presStyleCnt="4">
        <dgm:presLayoutVars>
          <dgm:chMax val="0"/>
          <dgm:chPref val="0"/>
        </dgm:presLayoutVars>
      </dgm:prSet>
      <dgm:spPr/>
    </dgm:pt>
    <dgm:pt modelId="{207A1C0B-944A-470D-B3AA-6F473B801146}" type="pres">
      <dgm:prSet presAssocID="{F5992B05-E288-46D0-A155-FD8AFDD2AFDA}" presName="txSpace" presStyleCnt="0"/>
      <dgm:spPr/>
    </dgm:pt>
    <dgm:pt modelId="{519EDB4F-77F4-4F92-BB9B-418749261CB3}" type="pres">
      <dgm:prSet presAssocID="{F5992B05-E288-46D0-A155-FD8AFDD2AFDA}" presName="desTx" presStyleLbl="revTx" presStyleIdx="1" presStyleCnt="4">
        <dgm:presLayoutVars/>
      </dgm:prSet>
      <dgm:spPr/>
    </dgm:pt>
    <dgm:pt modelId="{4CDF4D20-04E3-4395-BF84-BB480BDF84E5}" type="pres">
      <dgm:prSet presAssocID="{83AA1BCF-072A-4EA0-938F-D90F3EE05A64}" presName="sibTrans" presStyleCnt="0"/>
      <dgm:spPr/>
    </dgm:pt>
    <dgm:pt modelId="{D6BEF1AD-983E-4135-B190-4C8BE5C8086D}" type="pres">
      <dgm:prSet presAssocID="{7B639E5D-9D1A-42DC-97BC-F96C0BBEBF9E}" presName="compNode" presStyleCnt="0"/>
      <dgm:spPr/>
    </dgm:pt>
    <dgm:pt modelId="{52EC7C36-D7BA-4E0E-879D-63845B325C1B}" type="pres">
      <dgm:prSet presAssocID="{7B639E5D-9D1A-42DC-97BC-F96C0BBEBF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052DA12-693D-4197-9DB2-4E989243BF38}" type="pres">
      <dgm:prSet presAssocID="{7B639E5D-9D1A-42DC-97BC-F96C0BBEBF9E}" presName="iconSpace" presStyleCnt="0"/>
      <dgm:spPr/>
    </dgm:pt>
    <dgm:pt modelId="{67E681A5-4C19-4308-BDE5-C9255C16FB59}" type="pres">
      <dgm:prSet presAssocID="{7B639E5D-9D1A-42DC-97BC-F96C0BBEBF9E}" presName="parTx" presStyleLbl="revTx" presStyleIdx="2" presStyleCnt="4">
        <dgm:presLayoutVars>
          <dgm:chMax val="0"/>
          <dgm:chPref val="0"/>
        </dgm:presLayoutVars>
      </dgm:prSet>
      <dgm:spPr/>
    </dgm:pt>
    <dgm:pt modelId="{0A294E21-26FF-45D1-AB44-0012AE2A54B8}" type="pres">
      <dgm:prSet presAssocID="{7B639E5D-9D1A-42DC-97BC-F96C0BBEBF9E}" presName="txSpace" presStyleCnt="0"/>
      <dgm:spPr/>
    </dgm:pt>
    <dgm:pt modelId="{D187BDC7-9518-482C-9F16-01C4E468753A}" type="pres">
      <dgm:prSet presAssocID="{7B639E5D-9D1A-42DC-97BC-F96C0BBEBF9E}" presName="desTx" presStyleLbl="revTx" presStyleIdx="3" presStyleCnt="4">
        <dgm:presLayoutVars/>
      </dgm:prSet>
      <dgm:spPr/>
    </dgm:pt>
  </dgm:ptLst>
  <dgm:cxnLst>
    <dgm:cxn modelId="{CAAB0D3F-8573-406D-BF36-C95B3F6306ED}" type="presOf" srcId="{4836F66A-E66E-42BB-A1EA-25B6C44A0E2B}" destId="{BC15B79E-D17E-4874-9B9C-746D6D80308A}" srcOrd="0" destOrd="0" presId="urn:microsoft.com/office/officeart/2018/5/layout/CenteredIconLabelDescriptionList"/>
    <dgm:cxn modelId="{29048D5A-3D64-410B-82E6-F4B3379F80CD}" type="presOf" srcId="{7B639E5D-9D1A-42DC-97BC-F96C0BBEBF9E}" destId="{67E681A5-4C19-4308-BDE5-C9255C16FB59}" srcOrd="0" destOrd="0" presId="urn:microsoft.com/office/officeart/2018/5/layout/CenteredIconLabelDescriptionList"/>
    <dgm:cxn modelId="{0D42506D-BD5B-4EDC-BB07-785D26A71513}" srcId="{7B639E5D-9D1A-42DC-97BC-F96C0BBEBF9E}" destId="{528E32DF-4CDC-4BCD-B4B5-20001A0F8AB3}" srcOrd="0" destOrd="0" parTransId="{7CB3FB31-B8B0-4085-9816-CFAD4FAF7A09}" sibTransId="{3E89B65C-CEE1-44F0-AF2F-B41DB4D995C0}"/>
    <dgm:cxn modelId="{2F671C8A-2EA5-42C9-A096-21045D51931E}" type="presOf" srcId="{F5992B05-E288-46D0-A155-FD8AFDD2AFDA}" destId="{0C12A1F0-1E25-4DCF-AE13-7189AE9F4DF5}" srcOrd="0" destOrd="0" presId="urn:microsoft.com/office/officeart/2018/5/layout/CenteredIconLabelDescriptionList"/>
    <dgm:cxn modelId="{B7DAA78E-80FB-41FA-962D-DD5CF65B379C}" srcId="{4836F66A-E66E-42BB-A1EA-25B6C44A0E2B}" destId="{F5992B05-E288-46D0-A155-FD8AFDD2AFDA}" srcOrd="0" destOrd="0" parTransId="{EF5D5193-BD46-42F1-BA2F-98DF0A9375F1}" sibTransId="{83AA1BCF-072A-4EA0-938F-D90F3EE05A64}"/>
    <dgm:cxn modelId="{F44DD4AD-817E-4576-9D58-201B7CB448EF}" srcId="{4836F66A-E66E-42BB-A1EA-25B6C44A0E2B}" destId="{7B639E5D-9D1A-42DC-97BC-F96C0BBEBF9E}" srcOrd="1" destOrd="0" parTransId="{97275005-0A2C-4E5C-B6AA-470467D7A5DD}" sibTransId="{3F621E2C-6EB3-4021-89AD-AF8B2928F019}"/>
    <dgm:cxn modelId="{603F81BA-F405-4EE2-8157-791E165516D0}" type="presOf" srcId="{D1F35BB6-7221-435F-8473-EA85EA18F8E2}" destId="{519EDB4F-77F4-4F92-BB9B-418749261CB3}" srcOrd="0" destOrd="0" presId="urn:microsoft.com/office/officeart/2018/5/layout/CenteredIconLabelDescriptionList"/>
    <dgm:cxn modelId="{9B36CDEC-9A82-4005-9B24-D849ED859ECA}" srcId="{F5992B05-E288-46D0-A155-FD8AFDD2AFDA}" destId="{D1F35BB6-7221-435F-8473-EA85EA18F8E2}" srcOrd="0" destOrd="0" parTransId="{CEDC3E54-23FB-4779-B056-47C7C6822520}" sibTransId="{6EB631B0-DECD-40ED-B25F-A000D06C9671}"/>
    <dgm:cxn modelId="{3A56D1F0-EE07-404B-99D5-436A53496378}" type="presOf" srcId="{528E32DF-4CDC-4BCD-B4B5-20001A0F8AB3}" destId="{D187BDC7-9518-482C-9F16-01C4E468753A}" srcOrd="0" destOrd="0" presId="urn:microsoft.com/office/officeart/2018/5/layout/CenteredIconLabelDescriptionList"/>
    <dgm:cxn modelId="{4936077F-141F-4C2D-8839-725BFA696717}" type="presParOf" srcId="{BC15B79E-D17E-4874-9B9C-746D6D80308A}" destId="{504BAB6F-7682-40A7-85A6-D3DEEB55E4D6}" srcOrd="0" destOrd="0" presId="urn:microsoft.com/office/officeart/2018/5/layout/CenteredIconLabelDescriptionList"/>
    <dgm:cxn modelId="{62A6940C-6C96-4D06-9229-35001FAE24A4}" type="presParOf" srcId="{504BAB6F-7682-40A7-85A6-D3DEEB55E4D6}" destId="{E81E0409-7E6B-4E88-B7A6-6E442A0C9150}" srcOrd="0" destOrd="0" presId="urn:microsoft.com/office/officeart/2018/5/layout/CenteredIconLabelDescriptionList"/>
    <dgm:cxn modelId="{1558B505-09C0-47F6-BF98-F56795F00449}" type="presParOf" srcId="{504BAB6F-7682-40A7-85A6-D3DEEB55E4D6}" destId="{E3E07289-D3C3-4683-8981-6B43B167FA11}" srcOrd="1" destOrd="0" presId="urn:microsoft.com/office/officeart/2018/5/layout/CenteredIconLabelDescriptionList"/>
    <dgm:cxn modelId="{69E9AB51-1DFA-4347-917C-A0D1A8E242CF}" type="presParOf" srcId="{504BAB6F-7682-40A7-85A6-D3DEEB55E4D6}" destId="{0C12A1F0-1E25-4DCF-AE13-7189AE9F4DF5}" srcOrd="2" destOrd="0" presId="urn:microsoft.com/office/officeart/2018/5/layout/CenteredIconLabelDescriptionList"/>
    <dgm:cxn modelId="{2C82FD90-6A88-4DFA-908F-D0DEB056AFCB}" type="presParOf" srcId="{504BAB6F-7682-40A7-85A6-D3DEEB55E4D6}" destId="{207A1C0B-944A-470D-B3AA-6F473B801146}" srcOrd="3" destOrd="0" presId="urn:microsoft.com/office/officeart/2018/5/layout/CenteredIconLabelDescriptionList"/>
    <dgm:cxn modelId="{4DA92CCD-3F5B-4880-97D6-80BF509994E1}" type="presParOf" srcId="{504BAB6F-7682-40A7-85A6-D3DEEB55E4D6}" destId="{519EDB4F-77F4-4F92-BB9B-418749261CB3}" srcOrd="4" destOrd="0" presId="urn:microsoft.com/office/officeart/2018/5/layout/CenteredIconLabelDescriptionList"/>
    <dgm:cxn modelId="{5CB771C5-3D9F-44A9-9FCF-CB9563A6A5DC}" type="presParOf" srcId="{BC15B79E-D17E-4874-9B9C-746D6D80308A}" destId="{4CDF4D20-04E3-4395-BF84-BB480BDF84E5}" srcOrd="1" destOrd="0" presId="urn:microsoft.com/office/officeart/2018/5/layout/CenteredIconLabelDescriptionList"/>
    <dgm:cxn modelId="{921BA39B-0D6E-48C4-8FE0-283311DF3C11}" type="presParOf" srcId="{BC15B79E-D17E-4874-9B9C-746D6D80308A}" destId="{D6BEF1AD-983E-4135-B190-4C8BE5C8086D}" srcOrd="2" destOrd="0" presId="urn:microsoft.com/office/officeart/2018/5/layout/CenteredIconLabelDescriptionList"/>
    <dgm:cxn modelId="{02F9BDFF-7589-4840-9B00-11448E7CA8CA}" type="presParOf" srcId="{D6BEF1AD-983E-4135-B190-4C8BE5C8086D}" destId="{52EC7C36-D7BA-4E0E-879D-63845B325C1B}" srcOrd="0" destOrd="0" presId="urn:microsoft.com/office/officeart/2018/5/layout/CenteredIconLabelDescriptionList"/>
    <dgm:cxn modelId="{DE760D18-C130-4174-9B91-E3EB51A67600}" type="presParOf" srcId="{D6BEF1AD-983E-4135-B190-4C8BE5C8086D}" destId="{4052DA12-693D-4197-9DB2-4E989243BF38}" srcOrd="1" destOrd="0" presId="urn:microsoft.com/office/officeart/2018/5/layout/CenteredIconLabelDescriptionList"/>
    <dgm:cxn modelId="{0862C6B5-C2E4-4CBB-8AFD-FAC4F9E924D5}" type="presParOf" srcId="{D6BEF1AD-983E-4135-B190-4C8BE5C8086D}" destId="{67E681A5-4C19-4308-BDE5-C9255C16FB59}" srcOrd="2" destOrd="0" presId="urn:microsoft.com/office/officeart/2018/5/layout/CenteredIconLabelDescriptionList"/>
    <dgm:cxn modelId="{36699DB0-0449-48C8-BD87-5DEE3EAF423F}" type="presParOf" srcId="{D6BEF1AD-983E-4135-B190-4C8BE5C8086D}" destId="{0A294E21-26FF-45D1-AB44-0012AE2A54B8}" srcOrd="3" destOrd="0" presId="urn:microsoft.com/office/officeart/2018/5/layout/CenteredIconLabelDescriptionList"/>
    <dgm:cxn modelId="{A3D3659C-DD64-447B-93C2-E9AC6DE7E654}" type="presParOf" srcId="{D6BEF1AD-983E-4135-B190-4C8BE5C8086D}" destId="{D187BDC7-9518-482C-9F16-01C4E46875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0409-7E6B-4E88-B7A6-6E442A0C9150}">
      <dsp:nvSpPr>
        <dsp:cNvPr id="0" name=""/>
        <dsp:cNvSpPr/>
      </dsp:nvSpPr>
      <dsp:spPr>
        <a:xfrm>
          <a:off x="1149332" y="282582"/>
          <a:ext cx="1234406" cy="1234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2A1F0-1E25-4DCF-AE13-7189AE9F4DF5}">
      <dsp:nvSpPr>
        <dsp:cNvPr id="0" name=""/>
        <dsp:cNvSpPr/>
      </dsp:nvSpPr>
      <dsp:spPr>
        <a:xfrm>
          <a:off x="3098" y="1679793"/>
          <a:ext cx="3526875" cy="52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Do</a:t>
          </a:r>
        </a:p>
      </dsp:txBody>
      <dsp:txXfrm>
        <a:off x="3098" y="1679793"/>
        <a:ext cx="3526875" cy="529031"/>
      </dsp:txXfrm>
    </dsp:sp>
    <dsp:sp modelId="{519EDB4F-77F4-4F92-BB9B-418749261CB3}">
      <dsp:nvSpPr>
        <dsp:cNvPr id="0" name=""/>
        <dsp:cNvSpPr/>
      </dsp:nvSpPr>
      <dsp:spPr>
        <a:xfrm>
          <a:off x="3098" y="2284548"/>
          <a:ext cx="3526875" cy="17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Have a positive working relationship with your IRB.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Know the requirements.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Keep in mind that the IRB, not the researchers, decides which projects should get approval.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baseline="0" dirty="0"/>
            <a:t>Ask the IRB for deadlines and timelines.</a:t>
          </a:r>
        </a:p>
      </dsp:txBody>
      <dsp:txXfrm>
        <a:off x="3098" y="2284548"/>
        <a:ext cx="3526875" cy="1784207"/>
      </dsp:txXfrm>
    </dsp:sp>
    <dsp:sp modelId="{52EC7C36-D7BA-4E0E-879D-63845B325C1B}">
      <dsp:nvSpPr>
        <dsp:cNvPr id="0" name=""/>
        <dsp:cNvSpPr/>
      </dsp:nvSpPr>
      <dsp:spPr>
        <a:xfrm>
          <a:off x="5293410" y="282582"/>
          <a:ext cx="1234406" cy="1234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681A5-4C19-4308-BDE5-C9255C16FB59}">
      <dsp:nvSpPr>
        <dsp:cNvPr id="0" name=""/>
        <dsp:cNvSpPr/>
      </dsp:nvSpPr>
      <dsp:spPr>
        <a:xfrm>
          <a:off x="4147176" y="1679793"/>
          <a:ext cx="3526875" cy="52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Don’t</a:t>
          </a:r>
        </a:p>
      </dsp:txBody>
      <dsp:txXfrm>
        <a:off x="4147176" y="1679793"/>
        <a:ext cx="3526875" cy="529031"/>
      </dsp:txXfrm>
    </dsp:sp>
    <dsp:sp modelId="{D187BDC7-9518-482C-9F16-01C4E468753A}">
      <dsp:nvSpPr>
        <dsp:cNvPr id="0" name=""/>
        <dsp:cNvSpPr/>
      </dsp:nvSpPr>
      <dsp:spPr>
        <a:xfrm>
          <a:off x="4147176" y="2284548"/>
          <a:ext cx="3526875" cy="17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Forget that IRB has additional requirements after approval.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Assume that Exempt means a project does not have to go through IRB.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Assume that QI projects do not need to go through IRB.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baseline="0" dirty="0"/>
        </a:p>
      </dsp:txBody>
      <dsp:txXfrm>
        <a:off x="4147176" y="2284548"/>
        <a:ext cx="3526875" cy="178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6/3/20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0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7558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06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6286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72330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818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504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11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4099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577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669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643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dirty="0"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4166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438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36902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558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5405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1791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21326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438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7521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512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12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12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134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4801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1126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0456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4294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97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170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112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244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43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54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CECD-F700-4D42-B40F-5806775B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6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46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54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22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99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CECD-F700-4D42-B40F-5806775B5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0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  <p:sldLayoutId id="214748643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86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425" r:id="rId1"/>
    <p:sldLayoutId id="2147486427" r:id="rId2"/>
    <p:sldLayoutId id="2147486428" r:id="rId3"/>
    <p:sldLayoutId id="2147486429" r:id="rId4"/>
    <p:sldLayoutId id="2147486430" r:id="rId5"/>
    <p:sldLayoutId id="2147486431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inmeded.com/educational-resource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dbconsulting@outlook.com" TargetMode="External"/><Relationship Id="rId4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Why Do We Need an IRB?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735330" y="1747986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Human Subjects Research</a:t>
            </a:r>
          </a:p>
          <a:p>
            <a:pPr lvl="1"/>
            <a:r>
              <a:rPr lang="en-US" sz="2000" dirty="0"/>
              <a:t>An activity that involves a </a:t>
            </a:r>
            <a:r>
              <a:rPr lang="en-US" sz="2000" b="1" i="1" dirty="0"/>
              <a:t>systematic investigation </a:t>
            </a:r>
            <a:r>
              <a:rPr lang="en-US" sz="2000" dirty="0"/>
              <a:t>with a goal to contribute to </a:t>
            </a:r>
            <a:r>
              <a:rPr lang="en-US" sz="2000" b="1" i="1" dirty="0"/>
              <a:t>generalizable knowledge </a:t>
            </a:r>
            <a:r>
              <a:rPr lang="en-US" sz="2000" dirty="0"/>
              <a:t>and involves a living individual about whom an investigator conducting research obtains data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Journal Requirement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000" dirty="0"/>
              <a:t>Ethical Review </a:t>
            </a:r>
          </a:p>
          <a:p>
            <a:pPr lvl="1"/>
            <a:r>
              <a:rPr lang="en-US" sz="2000" dirty="0"/>
              <a:t>Impacts meeting ACGME scholarly requirements</a:t>
            </a:r>
          </a:p>
          <a:p>
            <a:pPr lvl="1"/>
            <a:r>
              <a:rPr lang="en-US" sz="2000" dirty="0"/>
              <a:t>Retractions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88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Why Do We Need an IRB?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758190" y="1565106"/>
            <a:ext cx="7886700" cy="339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Federal- Minimum requirements</a:t>
            </a:r>
          </a:p>
          <a:p>
            <a:pPr lvl="1"/>
            <a:r>
              <a:rPr lang="en-US" sz="2000" dirty="0"/>
              <a:t>NIH</a:t>
            </a:r>
          </a:p>
          <a:p>
            <a:pPr lvl="1"/>
            <a:r>
              <a:rPr lang="en-US" sz="2000" dirty="0"/>
              <a:t>Department of Health and Human Services “The Common Rule”</a:t>
            </a:r>
          </a:p>
          <a:p>
            <a:pPr lvl="1"/>
            <a:r>
              <a:rPr lang="en-US" sz="2000" dirty="0"/>
              <a:t>The FDA</a:t>
            </a:r>
          </a:p>
          <a:p>
            <a:pPr lvl="1"/>
            <a:r>
              <a:rPr lang="en-US" sz="2000" dirty="0"/>
              <a:t>The Privacy Rule (HIPAA)</a:t>
            </a:r>
            <a:br>
              <a:rPr lang="en-US" sz="2000" dirty="0"/>
            </a:br>
            <a:endParaRPr lang="en-US" sz="2400" dirty="0"/>
          </a:p>
          <a:p>
            <a:r>
              <a:rPr lang="en-US" sz="2400" b="1" dirty="0"/>
              <a:t>Institutional</a:t>
            </a:r>
            <a:r>
              <a:rPr lang="en-US" sz="2400" dirty="0"/>
              <a:t>- similar to federal or may go above and beyond federal guidelines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125E0E1A-9A53-4952-AE33-B0658B85E57F}"/>
              </a:ext>
            </a:extLst>
          </p:cNvPr>
          <p:cNvSpPr/>
          <p:nvPr/>
        </p:nvSpPr>
        <p:spPr>
          <a:xfrm>
            <a:off x="967717" y="5047271"/>
            <a:ext cx="6863813" cy="1137308"/>
          </a:xfrm>
          <a:prstGeom prst="wav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following IRB requirements constitutes federal and institutional violation.</a:t>
            </a:r>
          </a:p>
        </p:txBody>
      </p:sp>
    </p:spTree>
    <p:extLst>
      <p:ext uri="{BB962C8B-B14F-4D97-AF65-F5344CB8AC3E}">
        <p14:creationId xmlns:p14="http://schemas.microsoft.com/office/powerpoint/2010/main" val="31319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Why Do We Need an IRB?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735330" y="1747986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Protect Patients, Researchers and Institutions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B33A7-8F6D-47F8-848B-F291E443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53" y="2555924"/>
            <a:ext cx="4370567" cy="3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When Should IRB Approval be Obtained?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85694" y="2229661"/>
            <a:ext cx="5795116" cy="219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Prior to conducting human subjects research</a:t>
            </a:r>
          </a:p>
          <a:p>
            <a:endParaRPr lang="en-US" sz="2400" dirty="0"/>
          </a:p>
          <a:p>
            <a:r>
              <a:rPr lang="en-US" sz="2400" dirty="0"/>
              <a:t>There is no such thing as a retroactive IRB approval.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47047661-E842-4B26-9326-C307AB86B5D9}"/>
              </a:ext>
            </a:extLst>
          </p:cNvPr>
          <p:cNvSpPr/>
          <p:nvPr/>
        </p:nvSpPr>
        <p:spPr>
          <a:xfrm>
            <a:off x="944857" y="5066818"/>
            <a:ext cx="6863813" cy="1137308"/>
          </a:xfrm>
          <a:prstGeom prst="wav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Important: Do not start research without IRB approval.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3AA4B-A247-C24F-95EA-4AAA2DB8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2" y="2171700"/>
            <a:ext cx="2242395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Common IRB Challenges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74264" y="2275381"/>
            <a:ext cx="8572606" cy="374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Tension between researchers and IRB.</a:t>
            </a:r>
          </a:p>
          <a:p>
            <a:endParaRPr lang="en-US" sz="2400" dirty="0"/>
          </a:p>
          <a:p>
            <a:r>
              <a:rPr lang="en-US" sz="2400" dirty="0"/>
              <a:t>Delays</a:t>
            </a:r>
          </a:p>
          <a:p>
            <a:endParaRPr lang="en-US" sz="2400" dirty="0"/>
          </a:p>
          <a:p>
            <a:r>
              <a:rPr lang="en-US" sz="2400" dirty="0"/>
              <a:t>Lack of standardization from one IRB to another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23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183214" y="197568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000" dirty="0"/>
              <a:t>Solutions</a:t>
            </a:r>
            <a:endParaRPr sz="4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72344-A0B4-0545-B166-328EA72D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171700"/>
            <a:ext cx="7886698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Solution 1: Cultivate a Positive Investigator-IRB Relationship</a:t>
            </a:r>
            <a:br>
              <a:rPr lang="en-US" sz="3200" dirty="0"/>
            </a:b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590969" y="1988008"/>
            <a:ext cx="7886700" cy="326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Communication, communication, communication</a:t>
            </a:r>
          </a:p>
          <a:p>
            <a:pPr marL="0" indent="0"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up with and follow the requirements</a:t>
            </a:r>
          </a:p>
          <a:p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Avoiding conflict</a:t>
            </a:r>
          </a:p>
          <a:p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866E5-8799-4967-95D7-873C6821669D}"/>
              </a:ext>
            </a:extLst>
          </p:cNvPr>
          <p:cNvSpPr txBox="1"/>
          <p:nvPr/>
        </p:nvSpPr>
        <p:spPr>
          <a:xfrm>
            <a:off x="643785" y="5806002"/>
            <a:ext cx="831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  <a:cs typeface="Calibri" panose="020F0502020204030204" pitchFamily="34" charset="0"/>
              </a:rPr>
              <a:t>Cartwright, J.C., Hickman, S.E., Nelson, C.A. and Knafl, K.A., 2013. Investigators' successful strategies for working with institutional review boards. Research in nursing &amp; health, 36(5), pp.478-486.</a:t>
            </a:r>
          </a:p>
        </p:txBody>
      </p:sp>
    </p:spTree>
    <p:extLst>
      <p:ext uri="{BB962C8B-B14F-4D97-AF65-F5344CB8AC3E}">
        <p14:creationId xmlns:p14="http://schemas.microsoft.com/office/powerpoint/2010/main" val="328442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Solution 2: </a:t>
            </a:r>
            <a:br>
              <a:rPr lang="en-US" sz="3200" dirty="0"/>
            </a:br>
            <a:r>
              <a:rPr lang="en-US" sz="3200" dirty="0"/>
              <a:t>A Well- Written Proposal</a:t>
            </a:r>
            <a:endParaRPr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F3B9EC8-CC4D-4011-86A6-7B52764FD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87434"/>
              </p:ext>
            </p:extLst>
          </p:nvPr>
        </p:nvGraphicFramePr>
        <p:xfrm>
          <a:off x="849315" y="2116998"/>
          <a:ext cx="7100619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7971">
                  <a:extLst>
                    <a:ext uri="{9D8B030D-6E8A-4147-A177-3AD203B41FA5}">
                      <a16:colId xmlns:a16="http://schemas.microsoft.com/office/drawing/2014/main" val="702639379"/>
                    </a:ext>
                  </a:extLst>
                </a:gridCol>
                <a:gridCol w="2432648">
                  <a:extLst>
                    <a:ext uri="{9D8B030D-6E8A-4147-A177-3AD203B41FA5}">
                      <a16:colId xmlns:a16="http://schemas.microsoft.com/office/drawing/2014/main" val="393411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Proposal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9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2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 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36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1377BE-EFA4-46A7-8F4D-3D5B47AE3E90}"/>
              </a:ext>
            </a:extLst>
          </p:cNvPr>
          <p:cNvSpPr txBox="1"/>
          <p:nvPr/>
        </p:nvSpPr>
        <p:spPr>
          <a:xfrm>
            <a:off x="182880" y="5617084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Adams, P., Kaewkungwal, J., Limphattharacharoen, C., Prakobtham, S., Pengsaa, K. and Khusmith, S., 2014. Is your ethics committee efficient? Using “IRB Metrics” as a self-assessment tool for continuous improvement at the Faculty of Tropical Medicine, Mahidol University, Thailand. PloS one, 9(11).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85532-3B3D-441F-9722-666929502E8E}"/>
              </a:ext>
            </a:extLst>
          </p:cNvPr>
          <p:cNvSpPr txBox="1"/>
          <p:nvPr/>
        </p:nvSpPr>
        <p:spPr>
          <a:xfrm>
            <a:off x="729534" y="1683655"/>
            <a:ext cx="4464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IRB Problems with Clinical Studies</a:t>
            </a: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41064DD9-6CD5-4461-BAD0-6C0C22DD8CB8}"/>
              </a:ext>
            </a:extLst>
          </p:cNvPr>
          <p:cNvSpPr/>
          <p:nvPr/>
        </p:nvSpPr>
        <p:spPr>
          <a:xfrm>
            <a:off x="967717" y="4278340"/>
            <a:ext cx="6863813" cy="1137308"/>
          </a:xfrm>
          <a:prstGeom prst="wav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Work with seasoned researchers, statisticians, and methodologists.</a:t>
            </a:r>
          </a:p>
        </p:txBody>
      </p:sp>
    </p:spTree>
    <p:extLst>
      <p:ext uri="{BB962C8B-B14F-4D97-AF65-F5344CB8AC3E}">
        <p14:creationId xmlns:p14="http://schemas.microsoft.com/office/powerpoint/2010/main" val="1043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715465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Solution 3: Watch Out for Deadlines</a:t>
            </a:r>
            <a:endParaRPr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AF79BB8-8BD8-4E23-A1F2-78CA3568A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4888"/>
              </p:ext>
            </p:extLst>
          </p:nvPr>
        </p:nvGraphicFramePr>
        <p:xfrm>
          <a:off x="662088" y="2489657"/>
          <a:ext cx="7886700" cy="18537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5003">
                  <a:extLst>
                    <a:ext uri="{9D8B030D-6E8A-4147-A177-3AD203B41FA5}">
                      <a16:colId xmlns:a16="http://schemas.microsoft.com/office/drawing/2014/main" val="2285743501"/>
                    </a:ext>
                  </a:extLst>
                </a:gridCol>
                <a:gridCol w="1380226">
                  <a:extLst>
                    <a:ext uri="{9D8B030D-6E8A-4147-A177-3AD203B41FA5}">
                      <a16:colId xmlns:a16="http://schemas.microsoft.com/office/drawing/2014/main" val="3250718646"/>
                    </a:ext>
                  </a:extLst>
                </a:gridCol>
                <a:gridCol w="1631471">
                  <a:extLst>
                    <a:ext uri="{9D8B030D-6E8A-4147-A177-3AD203B41FA5}">
                      <a16:colId xmlns:a16="http://schemas.microsoft.com/office/drawing/2014/main" val="1414823842"/>
                    </a:ext>
                  </a:extLst>
                </a:gridCol>
              </a:tblGrid>
              <a:tr h="497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Non-Clinical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46139"/>
                  </a:ext>
                </a:extLst>
              </a:tr>
              <a:tr h="858719">
                <a:tc>
                  <a:txBody>
                    <a:bodyPr/>
                    <a:lstStyle/>
                    <a:p>
                      <a:r>
                        <a:rPr lang="en-US" dirty="0"/>
                        <a:t>Days From Protocol Submission to Investigator’s Notification for Revisions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38655"/>
                  </a:ext>
                </a:extLst>
              </a:tr>
              <a:tr h="497512">
                <a:tc>
                  <a:txBody>
                    <a:bodyPr/>
                    <a:lstStyle/>
                    <a:p>
                      <a:r>
                        <a:rPr lang="en-US" dirty="0"/>
                        <a:t>Total Days From Submission to Final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526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0850C7-BBB7-4EE8-AA57-38FE3BECD688}"/>
              </a:ext>
            </a:extLst>
          </p:cNvPr>
          <p:cNvSpPr txBox="1"/>
          <p:nvPr/>
        </p:nvSpPr>
        <p:spPr>
          <a:xfrm>
            <a:off x="628650" y="1867203"/>
            <a:ext cx="600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IRB Approval Timeline of Non-Exempt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98290-8D6E-44C7-8CF3-F1D4C4481B5C}"/>
              </a:ext>
            </a:extLst>
          </p:cNvPr>
          <p:cNvSpPr txBox="1"/>
          <p:nvPr/>
        </p:nvSpPr>
        <p:spPr>
          <a:xfrm>
            <a:off x="365760" y="5643709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Adams, P., Kaewkungwal, J., Limphattharacharoen, C., Prakobtham, S., Pengsaa, K. and Khusmith, S., 2014. Is your ethics committee efficient? Using “IRB Metrics” as a self-assessment tool for continuous improvement at the Faculty of Tropical Medicine, Mahidol University, Thailand. PloS one, 9(11).</a:t>
            </a: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C613A31F-0A78-405E-9D6F-DDD7A9748D28}"/>
              </a:ext>
            </a:extLst>
          </p:cNvPr>
          <p:cNvSpPr/>
          <p:nvPr/>
        </p:nvSpPr>
        <p:spPr>
          <a:xfrm>
            <a:off x="1268992" y="4804542"/>
            <a:ext cx="6971776" cy="646331"/>
          </a:xfrm>
          <a:prstGeom prst="wav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Start early and allow a lot of time for delays.</a:t>
            </a:r>
          </a:p>
        </p:txBody>
      </p:sp>
    </p:spTree>
    <p:extLst>
      <p:ext uri="{BB962C8B-B14F-4D97-AF65-F5344CB8AC3E}">
        <p14:creationId xmlns:p14="http://schemas.microsoft.com/office/powerpoint/2010/main" val="272386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Solution 4: Understand Their Language</a:t>
            </a:r>
            <a:br>
              <a:rPr lang="en-US" sz="3200" dirty="0"/>
            </a:b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590969" y="1873708"/>
            <a:ext cx="7886700" cy="256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 education</a:t>
            </a:r>
          </a:p>
          <a:p>
            <a:pPr lvl="1"/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Distinction between research and treatment</a:t>
            </a:r>
          </a:p>
          <a:p>
            <a:pPr lvl="1"/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IRB Processes and Requirements</a:t>
            </a:r>
          </a:p>
          <a:p>
            <a:pPr lvl="1"/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questions</a:t>
            </a:r>
          </a:p>
          <a:p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866E5-8799-4967-95D7-873C6821669D}"/>
              </a:ext>
            </a:extLst>
          </p:cNvPr>
          <p:cNvSpPr txBox="1"/>
          <p:nvPr/>
        </p:nvSpPr>
        <p:spPr>
          <a:xfrm>
            <a:off x="609495" y="5760282"/>
            <a:ext cx="831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  <a:cs typeface="Calibri" panose="020F0502020204030204" pitchFamily="34" charset="0"/>
              </a:rPr>
              <a:t>Cartwright, J.C., Hickman, S.E., Nelson, C.A. and Knafl, K.A., 2013. Investigators' successful strategies for working with institutional review boards. Research in nursing &amp; health, 36(5), pp.478-486.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7C9E41E0-8B4E-487F-802B-BC41F3805EFD}"/>
              </a:ext>
            </a:extLst>
          </p:cNvPr>
          <p:cNvSpPr/>
          <p:nvPr/>
        </p:nvSpPr>
        <p:spPr>
          <a:xfrm>
            <a:off x="625402" y="4473351"/>
            <a:ext cx="7886700" cy="646331"/>
          </a:xfrm>
          <a:prstGeom prst="wave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Exempt: One of the most misunderstood IRB terms.</a:t>
            </a:r>
          </a:p>
        </p:txBody>
      </p:sp>
    </p:spTree>
    <p:extLst>
      <p:ext uri="{BB962C8B-B14F-4D97-AF65-F5344CB8AC3E}">
        <p14:creationId xmlns:p14="http://schemas.microsoft.com/office/powerpoint/2010/main" val="179968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Your IRB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Grace Brannan, PhD</a:t>
            </a:r>
            <a:endParaRPr dirty="0"/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GME QI and Research Consultant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Solution 5: Understand The Process and Forms</a:t>
            </a:r>
            <a:br>
              <a:rPr lang="en-US" sz="3200" dirty="0"/>
            </a:b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590969" y="1885138"/>
            <a:ext cx="7886700" cy="348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involved</a:t>
            </a:r>
          </a:p>
          <a:p>
            <a:pPr marL="0" indent="0"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to complete</a:t>
            </a:r>
          </a:p>
          <a:p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866E5-8799-4967-95D7-873C6821669D}"/>
              </a:ext>
            </a:extLst>
          </p:cNvPr>
          <p:cNvSpPr txBox="1"/>
          <p:nvPr/>
        </p:nvSpPr>
        <p:spPr>
          <a:xfrm>
            <a:off x="620925" y="5794572"/>
            <a:ext cx="831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  <a:cs typeface="Calibri" panose="020F0502020204030204" pitchFamily="34" charset="0"/>
              </a:rPr>
              <a:t>Cartwright, J.C., Hickman, S.E., Nelson, C.A. and Knafl, K.A., 2013. Investigators' successful strategies for working with institutional review boards. Research in nursing &amp; health, 36(5), pp.478-486.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FF2E2-5574-8943-A418-5A15D7B06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99" y="1805940"/>
            <a:ext cx="2301574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Implications of Bad Relationship Between Researchers and IRB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51404" y="1783891"/>
            <a:ext cx="7886700" cy="42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Delay</a:t>
            </a:r>
          </a:p>
          <a:p>
            <a:endParaRPr lang="en-US" sz="2400" dirty="0"/>
          </a:p>
          <a:p>
            <a:r>
              <a:rPr lang="en-US" sz="2400" dirty="0"/>
              <a:t>Decreased Number of Studies</a:t>
            </a:r>
          </a:p>
          <a:p>
            <a:endParaRPr lang="en-US" sz="2400" dirty="0"/>
          </a:p>
          <a:p>
            <a:r>
              <a:rPr lang="en-US" sz="2400" dirty="0"/>
              <a:t>Deception</a:t>
            </a:r>
          </a:p>
          <a:p>
            <a:endParaRPr lang="en-US" sz="2400" dirty="0"/>
          </a:p>
          <a:p>
            <a:r>
              <a:rPr lang="en-US" sz="2400" dirty="0"/>
              <a:t>Violations</a:t>
            </a:r>
          </a:p>
          <a:p>
            <a:endParaRPr lang="en-US" sz="2400" dirty="0"/>
          </a:p>
          <a:p>
            <a:r>
              <a:rPr lang="en-US" sz="2400" dirty="0"/>
              <a:t>Retraction of Publications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45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14734" y="30361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000" dirty="0"/>
              <a:t>A Few Commonly Asked Questions</a:t>
            </a:r>
            <a:endParaRPr sz="4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AC0C4-2760-BE4F-AB0F-C1EBCEB6B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86" y="1874520"/>
            <a:ext cx="291705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Chart Reviews Have to Go Through the IRB?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Yes, even if it is de-identified data.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87C67-DEB5-6A4E-8AA3-AC2367841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2583178"/>
            <a:ext cx="4937760" cy="37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2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What About QI Projects?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51404" y="2058211"/>
            <a:ext cx="7886700" cy="270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Quality Improvement (QI) projects are small scholarly activities aimed at improving processes or outcomes. </a:t>
            </a:r>
          </a:p>
          <a:p>
            <a:endParaRPr lang="en-US" sz="2400" dirty="0"/>
          </a:p>
          <a:p>
            <a:r>
              <a:rPr lang="en-US" sz="2400" dirty="0"/>
              <a:t>Institutional policies determine whether QI projects go through an IRB or not.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58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Exempt Projects Do Not Need to Go Through the IRB, Right?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297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Sorry, but those projects need to.</a:t>
            </a:r>
          </a:p>
          <a:p>
            <a:endParaRPr lang="en-US" sz="2400" dirty="0"/>
          </a:p>
          <a:p>
            <a:r>
              <a:rPr lang="en-US" sz="2400" dirty="0"/>
              <a:t>IRB Review Levels </a:t>
            </a:r>
          </a:p>
          <a:p>
            <a:pPr lvl="1"/>
            <a:r>
              <a:rPr lang="en-US" sz="2000" dirty="0"/>
              <a:t>Exempt</a:t>
            </a:r>
          </a:p>
          <a:p>
            <a:pPr lvl="1"/>
            <a:r>
              <a:rPr lang="en-US" sz="2000" dirty="0"/>
              <a:t>Expedited</a:t>
            </a:r>
          </a:p>
          <a:p>
            <a:pPr lvl="1"/>
            <a:r>
              <a:rPr lang="en-US" sz="2000" dirty="0"/>
              <a:t>Full Review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79031-F7D9-064B-9889-976D9BB0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3108960"/>
            <a:ext cx="3097530" cy="30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4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Who Determines IRB Review Levels?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1062884" y="2366821"/>
            <a:ext cx="7886700" cy="207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Not the Researchers.</a:t>
            </a:r>
          </a:p>
          <a:p>
            <a:endParaRPr lang="en-US" sz="2400" dirty="0"/>
          </a:p>
          <a:p>
            <a:r>
              <a:rPr lang="en-US" sz="2400" dirty="0"/>
              <a:t>Your IRB determines this.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E3B9A-0757-D04C-A4F3-42132A97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48" y="2491740"/>
            <a:ext cx="1980248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97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How About Working with Multiple IRBs?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51404" y="2286811"/>
            <a:ext cx="7886700" cy="283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Every IRB is Different</a:t>
            </a:r>
          </a:p>
          <a:p>
            <a:endParaRPr lang="en-US" sz="2400" dirty="0"/>
          </a:p>
          <a:p>
            <a:r>
              <a:rPr lang="en-US" sz="2400" dirty="0"/>
              <a:t>Multi-site studies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Inter-institutional Agreement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342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After IRB Approval, I Do Not Need to Do Anything Anymore, Right?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427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No, there are still a few things you need to address.</a:t>
            </a:r>
          </a:p>
          <a:p>
            <a:endParaRPr lang="en-US" sz="2400" dirty="0"/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000" dirty="0"/>
              <a:t>Project End Date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Continuing Review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Modification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Closing the Project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28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472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What are IRBs Doing to Streamline the Process?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345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 A study explored how IRBs respond to PIs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Formal and informal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Educating PIs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Helping PIs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approach varies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61C80-7F53-48E2-84ED-40C345160444}"/>
              </a:ext>
            </a:extLst>
          </p:cNvPr>
          <p:cNvSpPr txBox="1"/>
          <p:nvPr/>
        </p:nvSpPr>
        <p:spPr>
          <a:xfrm>
            <a:off x="1280763" y="5862955"/>
            <a:ext cx="69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Klitzman, R., 2012. From anonymity to “open doors”: IRB responses to tensions with researchers. </a:t>
            </a:r>
            <a:r>
              <a:rPr lang="en-US" sz="1200" b="0" i="1" dirty="0">
                <a:latin typeface="+mn-lt"/>
              </a:rPr>
              <a:t>BMC research notes</a:t>
            </a:r>
            <a:r>
              <a:rPr lang="en-US" sz="1200" b="0" dirty="0">
                <a:latin typeface="+mn-lt"/>
              </a:rPr>
              <a:t>, </a:t>
            </a:r>
            <a:r>
              <a:rPr lang="en-US" sz="1200" b="0" i="1" dirty="0">
                <a:latin typeface="+mn-lt"/>
              </a:rPr>
              <a:t>5</a:t>
            </a:r>
            <a:r>
              <a:rPr lang="en-US" sz="1200" b="0" dirty="0">
                <a:latin typeface="+mn-lt"/>
              </a:rPr>
              <a:t>(1), p.347.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EA361-A70A-1B4C-9318-55DE90E9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017520"/>
            <a:ext cx="315468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5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4009345" y="1451998"/>
            <a:ext cx="49056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Brannan, PhD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GME QI and Research Consultant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 Consulting Member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13+ years in GME Research and QI Leadership and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3 decades in population-based research.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Seasoned in setting QI and Research Strategy.</a:t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ACGME success in QI and scholarly requirements for multiple residencies.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Experienced in making research doable and feasible.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Focused on high value care, patient safety, embedding GME scholarly activities in hospital initiatives. </a:t>
            </a: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2CB3-2B28-4E43-A8C1-6A247D1D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" y="2107029"/>
            <a:ext cx="2632507" cy="306328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Ways Administrators Could Help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39974" y="1681021"/>
            <a:ext cx="7886700" cy="438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Establishing a working relationship with the IRB</a:t>
            </a:r>
          </a:p>
          <a:p>
            <a:endParaRPr lang="en-US" sz="2400" dirty="0"/>
          </a:p>
          <a:p>
            <a:r>
              <a:rPr lang="en-US" sz="2400" dirty="0"/>
              <a:t>Requirements </a:t>
            </a:r>
          </a:p>
          <a:p>
            <a:endParaRPr lang="en-US" sz="2400" dirty="0"/>
          </a:p>
          <a:p>
            <a:r>
              <a:rPr lang="en-US" sz="2400" dirty="0"/>
              <a:t>IRB checklist </a:t>
            </a:r>
          </a:p>
          <a:p>
            <a:endParaRPr lang="en-US" sz="2400" dirty="0"/>
          </a:p>
          <a:p>
            <a:r>
              <a:rPr lang="en-US" sz="2400" dirty="0"/>
              <a:t>Deadline reminder</a:t>
            </a:r>
          </a:p>
          <a:p>
            <a:endParaRPr lang="en-US" sz="2400" dirty="0"/>
          </a:p>
          <a:p>
            <a:r>
              <a:rPr lang="en-US" sz="2400" dirty="0"/>
              <a:t>Forms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30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32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F402-0017-4434-BB46-D067097C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7B2B40D-C1E1-4E07-A639-48CBED6F6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186485"/>
              </p:ext>
            </p:extLst>
          </p:nvPr>
        </p:nvGraphicFramePr>
        <p:xfrm>
          <a:off x="838200" y="1253331"/>
          <a:ext cx="767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25;p17">
            <a:extLst>
              <a:ext uri="{FF2B5EF4-FFF2-40B4-BE49-F238E27FC236}">
                <a16:creationId xmlns:a16="http://schemas.microsoft.com/office/drawing/2014/main" id="{61C5D798-C61A-48C4-ADD9-4E6FBBB9CD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;p12">
            <a:extLst>
              <a:ext uri="{FF2B5EF4-FFF2-40B4-BE49-F238E27FC236}">
                <a16:creationId xmlns:a16="http://schemas.microsoft.com/office/drawing/2014/main" id="{595331A7-A1A2-EE47-95CC-D6FF755E46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31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853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3BCC-8579-46D7-8729-73B113C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6" y="219315"/>
            <a:ext cx="4820445" cy="1325563"/>
          </a:xfrm>
        </p:spPr>
        <p:txBody>
          <a:bodyPr/>
          <a:lstStyle/>
          <a:p>
            <a:r>
              <a:rPr lang="en-US" dirty="0"/>
              <a:t>Key Take-Away</a:t>
            </a:r>
          </a:p>
        </p:txBody>
      </p:sp>
      <p:pic>
        <p:nvPicPr>
          <p:cNvPr id="10" name="Graphic 9" descr="Key">
            <a:extLst>
              <a:ext uri="{FF2B5EF4-FFF2-40B4-BE49-F238E27FC236}">
                <a16:creationId xmlns:a16="http://schemas.microsoft.com/office/drawing/2014/main" id="{E8CAC952-0CD6-4440-9A82-07601178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231636" y="261960"/>
            <a:ext cx="1457326" cy="1400175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  <a:sp3d prstMaterial="matte"/>
        </p:spPr>
      </p:pic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44573AB2-C16F-F54B-9F47-DAD40231DF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CC5AA683-9AF7-B241-B33E-A71B3724D6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32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6FE81425-7E33-4891-8560-0593D50DD7F4}"/>
              </a:ext>
            </a:extLst>
          </p:cNvPr>
          <p:cNvSpPr/>
          <p:nvPr/>
        </p:nvSpPr>
        <p:spPr>
          <a:xfrm>
            <a:off x="548640" y="1245870"/>
            <a:ext cx="7680960" cy="496062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BA783-A7FA-4ECD-A5AC-9BBCB6E9B4AE}"/>
              </a:ext>
            </a:extLst>
          </p:cNvPr>
          <p:cNvSpPr txBox="1"/>
          <p:nvPr/>
        </p:nvSpPr>
        <p:spPr>
          <a:xfrm>
            <a:off x="2410139" y="2956389"/>
            <a:ext cx="4104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A positive and effective working </a:t>
            </a:r>
          </a:p>
          <a:p>
            <a:r>
              <a:rPr lang="en-US" b="0" dirty="0">
                <a:latin typeface="+mn-lt"/>
              </a:rPr>
              <a:t>relationship with the IRB ensure meeting federal and institutional requirements to protect participants, institutions, and the community we serve.</a:t>
            </a:r>
          </a:p>
        </p:txBody>
      </p:sp>
    </p:spTree>
    <p:extLst>
      <p:ext uri="{BB962C8B-B14F-4D97-AF65-F5344CB8AC3E}">
        <p14:creationId xmlns:p14="http://schemas.microsoft.com/office/powerpoint/2010/main" val="2210505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References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544" y="1921051"/>
            <a:ext cx="7886700" cy="399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/>
              <a:t>Adams, P., Kaewkungwal, J., Limphattharacharoen, C., Prakobtham, S., Pengsaa, K. and Khusmith, S., 2014. Is your ethics committee efficient? Using “IRB Metrics” as a self-assessment tool for continuous improvement at the Faculty of Tropical Medicine, Mahidol University, Thailand. PloS one, 9(11).</a:t>
            </a:r>
          </a:p>
          <a:p>
            <a:r>
              <a:rPr lang="en-US" sz="1100" dirty="0"/>
              <a:t>Babb, S., Birk, L. and Carfagna, L., 2017. Standard bearers: qualitative sociologists’ experiences with IRB regulation. The American Sociologist, 48(1), pp.86-102.</a:t>
            </a:r>
          </a:p>
          <a:p>
            <a:r>
              <a:rPr lang="en-US" sz="1100" dirty="0"/>
              <a:t>Boser, S., 2007. Power, ethics, and the IRB: Dissonance over human participant review of participatory research. Qualitative Inquiry, 13(8), pp.1060-1074.</a:t>
            </a:r>
          </a:p>
          <a:p>
            <a:r>
              <a:rPr lang="en-US" sz="1100" dirty="0"/>
              <a:t>Bledsoe, C.H., Sherin, B., Galinsky, A.G. and Headley, N.M., 2007. Regulating creativity: Research and survival in the IRB iron cage. Nw. UL Rev., 101, p.593.</a:t>
            </a:r>
          </a:p>
          <a:p>
            <a:r>
              <a:rPr lang="en-US" sz="1100" dirty="0"/>
              <a:t>Byerly, W.G., 2009. Working with the institutional review board. American Journal of Health-System Pharmacy, 66(2), pp.176-184. </a:t>
            </a:r>
          </a:p>
          <a:p>
            <a:r>
              <a:rPr lang="en-US" sz="1100" dirty="0"/>
              <a:t>Cartwright, J.C., Hickman, S.E., Nelson, C.A. and Knafl, K.A., 2013. Investigators' successful strategies for working with institutional review boards. Research in nursing &amp; health, 36(5), pp.478-486.</a:t>
            </a:r>
          </a:p>
          <a:p>
            <a:r>
              <a:rPr lang="en-US" sz="1100" dirty="0"/>
              <a:t>Ellis, A., Center, C.L. and Campus, W.T., 2012. The Institutional Review Board “Working with the Institutional Review Board (IRB)”.</a:t>
            </a:r>
          </a:p>
          <a:p>
            <a:r>
              <a:rPr lang="en-US" sz="1100" dirty="0"/>
              <a:t>Getz, K.A., 2011. Frustration with IRB bureaucracy &amp; despotism. Applied Clinical Trials, 20(1), p.26.</a:t>
            </a:r>
          </a:p>
          <a:p>
            <a:r>
              <a:rPr lang="en-US" sz="1100" dirty="0"/>
              <a:t>Grady, C., 2015. Institutional review boards: Purpose and challenges. Chest, 148(5), pp.1148-1155.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33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79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References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571394" y="1703881"/>
            <a:ext cx="7886700" cy="40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/>
              <a:t>Graham, D.G., Spano, M.S. and Manning, B., 2007. The IRB challenge for practice-based research: strategies of the American Academy of Family Physicians National Research Network (AAFP NRN). </a:t>
            </a:r>
            <a:r>
              <a:rPr lang="en-US" sz="1100" i="1" dirty="0"/>
              <a:t>The Journal of the American Board of Family Medicine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(2), pp.181-187.</a:t>
            </a:r>
          </a:p>
          <a:p>
            <a:r>
              <a:rPr lang="en-US" sz="1100" dirty="0"/>
              <a:t>Henry, S.G., Romano, P.S. and Yarborough, M., 2016. Building trust between institutional review boards and researchers.</a:t>
            </a:r>
          </a:p>
          <a:p>
            <a:r>
              <a:rPr lang="en-US" sz="1100" dirty="0"/>
              <a:t>Jerry Menikoff MD, J.D., 2010. The paradoxical problem with multiple-IRB review. The New England journal of medicine, 363(17), p.1591.</a:t>
            </a:r>
          </a:p>
          <a:p>
            <a:r>
              <a:rPr lang="en-US" sz="1100" dirty="0"/>
              <a:t>Katz, Jack. 2007. "Toward a Natural History of Ethical Censorship." Law &amp; Society Review 41(4):797-810.</a:t>
            </a:r>
          </a:p>
          <a:p>
            <a:r>
              <a:rPr lang="en-US" sz="1100" dirty="0"/>
              <a:t>Kim WO. Institutional review board (IRB) and ethical issues in clinical research. Korean J Anesthesiol. 2012;62(1):3‐12. doi:10.4097/kjae.2012.62.1.3</a:t>
            </a:r>
          </a:p>
          <a:p>
            <a:r>
              <a:rPr lang="en-US" sz="1100" dirty="0"/>
              <a:t>Klitzman, R., 2012. From anonymity to “open doors”: IRB responses to tensions with researchers. BMC research notes, 5(1), p.347.</a:t>
            </a:r>
          </a:p>
          <a:p>
            <a:r>
              <a:rPr lang="en-US" sz="1100" dirty="0"/>
              <a:t>Liberale, A.P. and Kovach, J.V., 2017. Reducing the Time for IRB Reviews: A Case Study. Journal of Research Administration, 48(2), pp.37-50.</a:t>
            </a:r>
          </a:p>
          <a:p>
            <a:r>
              <a:rPr lang="en-US" sz="1100" dirty="0"/>
              <a:t>Schrag, Zachary M. 2010. Ethical Imperialism: Institutional Review Boards and the Social Sciences 1965-2009. Baltimore, MD: Johns Hopkins University Press.</a:t>
            </a:r>
          </a:p>
          <a:p>
            <a:r>
              <a:rPr lang="en-US" sz="1100" dirty="0"/>
              <a:t>Stark, Laura J. M. 2007. "Victims in our Own Minds? IRBs in Myth and Practice.(Institutional Review Boards)(Response to Article by Malcolm M. Feeley in this Issue, p. 757)." Law &amp; Society Review, 12/01, pp. 777. </a:t>
            </a:r>
          </a:p>
          <a:p>
            <a:r>
              <a:rPr lang="en-US" sz="1100" dirty="0"/>
              <a:t>Whitney, S.N., Alcser, K., Schneider, C.E., McCullough, L.B., McGuire, A.L. and Volk, R.J., 2008. Principal investigator views of the IRB system. International journal of medical sciences, 5(2), p.68.</a:t>
            </a:r>
          </a:p>
          <a:p>
            <a:endParaRPr lang="en-US" sz="10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725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7;p12">
            <a:extLst>
              <a:ext uri="{FF2B5EF4-FFF2-40B4-BE49-F238E27FC236}">
                <a16:creationId xmlns:a16="http://schemas.microsoft.com/office/drawing/2014/main" id="{678A45F9-366D-0944-BAF7-88506D727E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8;p12">
            <a:extLst>
              <a:ext uri="{FF2B5EF4-FFF2-40B4-BE49-F238E27FC236}">
                <a16:creationId xmlns:a16="http://schemas.microsoft.com/office/drawing/2014/main" id="{204A1DA2-F6F1-9742-ADDE-B72262004E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8AEA-400D-0944-9549-D103FBAE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9" y="2743200"/>
            <a:ext cx="7540811" cy="3139440"/>
          </a:xfrm>
          <a:prstGeom prst="rect">
            <a:avLst/>
          </a:prstGeom>
        </p:spPr>
      </p:pic>
      <p:sp>
        <p:nvSpPr>
          <p:cNvPr id="11" name="Google Shape;71;p2">
            <a:extLst>
              <a:ext uri="{FF2B5EF4-FFF2-40B4-BE49-F238E27FC236}">
                <a16:creationId xmlns:a16="http://schemas.microsoft.com/office/drawing/2014/main" id="{0C322FE5-7078-4E48-9B93-B78C646EA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0794" y="22360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Download your Summer/ Fall Webinar Education Schedule </a:t>
            </a:r>
            <a:endParaRPr dirty="0"/>
          </a:p>
        </p:txBody>
      </p:sp>
      <p:sp>
        <p:nvSpPr>
          <p:cNvPr id="12" name="Google Shape;71;p2">
            <a:extLst>
              <a:ext uri="{FF2B5EF4-FFF2-40B4-BE49-F238E27FC236}">
                <a16:creationId xmlns:a16="http://schemas.microsoft.com/office/drawing/2014/main" id="{46486A22-C50D-BE41-BEE7-47B5603705B0}"/>
              </a:ext>
            </a:extLst>
          </p:cNvPr>
          <p:cNvSpPr txBox="1">
            <a:spLocks/>
          </p:cNvSpPr>
          <p:nvPr/>
        </p:nvSpPr>
        <p:spPr>
          <a:xfrm>
            <a:off x="600284" y="1443438"/>
            <a:ext cx="8143666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</a:pPr>
            <a:r>
              <a:rPr lang="en-US" sz="2400" dirty="0">
                <a:hlinkClick r:id="rId3"/>
              </a:rPr>
              <a:t>https://partnersinmeded.com/educational-resources/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47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56811" y="23483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Digging for Data 102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June 11,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Demystifying Diversity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7,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Faculty Development Planning: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Sponsoring Institution Role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16,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defRPr/>
            </a:pPr>
            <a:endParaRPr lang="en-US" altLang="en-US" sz="1400" kern="0" dirty="0">
              <a:solidFill>
                <a:srgbClr val="000000"/>
              </a:solidFill>
              <a:latin typeface="Arial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 ADS Annual Update: Best Practices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28,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2" y="42598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712743"/>
            <a:ext cx="37120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Learned: Accepting Displaced Orphan Residents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Coordinator Well Enough: Coordinators as Role Models of Wellness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Proposal Development: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Tips for Success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Governing Board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90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Grace Brannan, PhD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>
                <a:hlinkClick r:id="rId5"/>
              </a:rPr>
              <a:t>gdbconsulting@outlook.com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525674" y="2207364"/>
            <a:ext cx="7612486" cy="35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400" dirty="0"/>
              <a:t>At the end of the session, participants will learn about:</a:t>
            </a:r>
          </a:p>
          <a:p>
            <a:pPr marL="4064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en-US" sz="2400" dirty="0"/>
          </a:p>
          <a:p>
            <a:pPr marL="4064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400" dirty="0"/>
              <a:t>The importance and function of an IRB</a:t>
            </a:r>
          </a:p>
          <a:p>
            <a:pPr marL="4064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en-US" sz="2400" dirty="0"/>
          </a:p>
          <a:p>
            <a:pPr marL="4064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400" dirty="0"/>
              <a:t>Ways to effectively work with your IRB</a:t>
            </a: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547" y="4011930"/>
            <a:ext cx="2184993" cy="19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2487D1BC-FD4F-9C47-BF54-2D2E25A35A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6809DB8E-7FB5-5445-B9E0-8C31DB1C2A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85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Some Feedback from Researchers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62834" y="1749601"/>
            <a:ext cx="7886700" cy="442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“The IRB does not understand what we are doing.”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“I don’t think the IRB understands that these are clinically low risk procedures.”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“This is a QI project, why does it need to go through the IRB?”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”It took a good six to nine months to come up with a protocol that would appease them.” (Babb, 2017)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70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Some Feedback from the IRB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80060" y="1898191"/>
            <a:ext cx="7715250" cy="330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 “The researchers do not understand the role of the IRB in protecting human subjects”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“The explanation was not clear.”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“The proposal was poorly written.”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94E4E-8421-904C-9EDF-6C154A76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90" y="3829050"/>
            <a:ext cx="2907791" cy="18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IRB and its Basic Functions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51404" y="1761031"/>
            <a:ext cx="7886700" cy="369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Ethics committee for research</a:t>
            </a:r>
          </a:p>
          <a:p>
            <a:r>
              <a:rPr lang="en-US" sz="2400" dirty="0"/>
              <a:t>IRB approval is a must for human subjects research.</a:t>
            </a:r>
          </a:p>
          <a:p>
            <a:pPr lvl="1"/>
            <a:r>
              <a:rPr lang="en-US" sz="2000" dirty="0"/>
              <a:t>Federal mandate for federally-funded human subjects research.</a:t>
            </a:r>
          </a:p>
          <a:p>
            <a:pPr lvl="1"/>
            <a:r>
              <a:rPr lang="en-US" sz="2000" dirty="0"/>
              <a:t>Common for institutions to have federally and non-federally-funded human subjects research to obtain IRB permission before proceeding with the project. </a:t>
            </a:r>
          </a:p>
          <a:p>
            <a:r>
              <a:rPr lang="en-US" sz="2400" dirty="0"/>
              <a:t>Monitoring</a:t>
            </a:r>
          </a:p>
          <a:p>
            <a:pPr lvl="1"/>
            <a:r>
              <a:rPr lang="en-US" sz="2000" dirty="0"/>
              <a:t>Once approved, study must be conducted as approved by the IRB.</a:t>
            </a:r>
          </a:p>
          <a:p>
            <a:endParaRPr lang="en-US" sz="24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4C769-EBEF-4E67-92C4-226CD3AD7B53}"/>
              </a:ext>
            </a:extLst>
          </p:cNvPr>
          <p:cNvSpPr/>
          <p:nvPr/>
        </p:nvSpPr>
        <p:spPr>
          <a:xfrm>
            <a:off x="1000019" y="5848354"/>
            <a:ext cx="7143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+mn-lt"/>
              </a:rPr>
              <a:t>Kim WO. Institutional review board (IRB) and ethical issues in clinical research. Korean J Anesthesiol. 2012;62(1):3‐12. doi:10.4097/kjae.2012.62.1.3</a:t>
            </a:r>
          </a:p>
        </p:txBody>
      </p:sp>
    </p:spTree>
    <p:extLst>
      <p:ext uri="{BB962C8B-B14F-4D97-AF65-F5344CB8AC3E}">
        <p14:creationId xmlns:p14="http://schemas.microsoft.com/office/powerpoint/2010/main" val="334739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D5020-E409-4D64-B319-F6AAD79E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949"/>
            <a:ext cx="7886700" cy="3656902"/>
          </a:xfrm>
        </p:spPr>
        <p:txBody>
          <a:bodyPr/>
          <a:lstStyle/>
          <a:p>
            <a:r>
              <a:rPr lang="en-US" dirty="0"/>
              <a:t>There is no specific language that dictates a program must have an IRB</a:t>
            </a:r>
          </a:p>
          <a:p>
            <a:endParaRPr lang="en-US" dirty="0"/>
          </a:p>
          <a:p>
            <a:r>
              <a:rPr lang="en-US" b="1" i="1" u="sng" dirty="0"/>
              <a:t>However</a:t>
            </a:r>
            <a:r>
              <a:rPr lang="en-US" b="1" i="1" dirty="0"/>
              <a:t>, the scholarly outcomes ACGME require are not possible without an IRB or access to an IRB.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BB487-8768-41B8-B7BF-19133C57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ACGME Requirement on IRB?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33BDB-7FE9-4562-BA37-3B4EE4AFE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A1DA6-DCA1-4FA9-8CCC-7BD8E0EB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227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500"/>
            </a:pPr>
            <a:r>
              <a:rPr lang="en-US" sz="3200" dirty="0"/>
              <a:t>Why Do We Need an IRB?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735330" y="1747986"/>
            <a:ext cx="7886700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Ethical Reason: History of Human Subjects Protection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Nazi experiments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Tuskegee Syphilis Study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1999, Death of Jesse Gelsinger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Current Violations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DBC52DC7-CA36-6F4F-B9D4-669375CCB6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D2281F8C-85AB-A041-9412-098A68E80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lang="en-US" smtClean="0"/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9</a:t>
            </a:fld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CDC1-67D3-4C5B-B2FB-9AE85DADC242}"/>
              </a:ext>
            </a:extLst>
          </p:cNvPr>
          <p:cNvSpPr txBox="1"/>
          <p:nvPr/>
        </p:nvSpPr>
        <p:spPr>
          <a:xfrm>
            <a:off x="960120" y="5822930"/>
            <a:ext cx="743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Babb, S., Birk, L. and Carfagna, L., 2017. Standard bearers: qualitative sociologists’ experiences with IRB regulation. </a:t>
            </a:r>
            <a:r>
              <a:rPr lang="en-US" sz="1200" b="0" i="1" dirty="0">
                <a:latin typeface="+mn-lt"/>
              </a:rPr>
              <a:t>The American Sociologist</a:t>
            </a:r>
            <a:r>
              <a:rPr lang="en-US" sz="1200" b="0" dirty="0">
                <a:latin typeface="+mn-lt"/>
              </a:rPr>
              <a:t>, </a:t>
            </a:r>
            <a:r>
              <a:rPr lang="en-US" sz="1200" b="0" i="1" dirty="0">
                <a:latin typeface="+mn-lt"/>
              </a:rPr>
              <a:t>48</a:t>
            </a:r>
            <a:r>
              <a:rPr lang="en-US" sz="1200" b="0" dirty="0">
                <a:latin typeface="+mn-lt"/>
              </a:rPr>
              <a:t>(1), pp.86-102.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735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1_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18411</TotalTime>
  <Words>2539</Words>
  <Application>Microsoft Macintosh PowerPoint</Application>
  <PresentationFormat>On-screen Show (4:3)</PresentationFormat>
  <Paragraphs>480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Comic Sans MS</vt:lpstr>
      <vt:lpstr>Wingdings</vt:lpstr>
      <vt:lpstr>PME-2016</vt:lpstr>
      <vt:lpstr>1_PME-2016</vt:lpstr>
      <vt:lpstr>Partners Webinar Alert</vt:lpstr>
      <vt:lpstr>Working With Your IRB</vt:lpstr>
      <vt:lpstr>Introducing Your Presenter…</vt:lpstr>
      <vt:lpstr>Learning Objectives</vt:lpstr>
      <vt:lpstr>Some Feedback from Researchers</vt:lpstr>
      <vt:lpstr>Some Feedback from the IRB</vt:lpstr>
      <vt:lpstr>IRB and its Basic Functions</vt:lpstr>
      <vt:lpstr>ACGME Requirement on IRB?</vt:lpstr>
      <vt:lpstr>Why Do We Need an IRB?</vt:lpstr>
      <vt:lpstr>Why Do We Need an IRB?</vt:lpstr>
      <vt:lpstr>Why Do We Need an IRB?</vt:lpstr>
      <vt:lpstr>Why Do We Need an IRB?</vt:lpstr>
      <vt:lpstr>When Should IRB Approval be Obtained?</vt:lpstr>
      <vt:lpstr>Common IRB Challenges</vt:lpstr>
      <vt:lpstr>Solutions</vt:lpstr>
      <vt:lpstr>Solution 1: Cultivate a Positive Investigator-IRB Relationship </vt:lpstr>
      <vt:lpstr>Solution 2:  A Well- Written Proposal</vt:lpstr>
      <vt:lpstr>Solution 3: Watch Out for Deadlines</vt:lpstr>
      <vt:lpstr>Solution 4: Understand Their Language </vt:lpstr>
      <vt:lpstr>Solution 5: Understand The Process and Forms </vt:lpstr>
      <vt:lpstr>Implications of Bad Relationship Between Researchers and IRB</vt:lpstr>
      <vt:lpstr>A Few Commonly Asked Questions</vt:lpstr>
      <vt:lpstr>Chart Reviews Have to Go Through the IRB?</vt:lpstr>
      <vt:lpstr>What About QI Projects?</vt:lpstr>
      <vt:lpstr>Exempt Projects Do Not Need to Go Through the IRB, Right?</vt:lpstr>
      <vt:lpstr>Who Determines IRB Review Levels?</vt:lpstr>
      <vt:lpstr>How About Working with Multiple IRBs?</vt:lpstr>
      <vt:lpstr>After IRB Approval, I Do Not Need to Do Anything Anymore, Right?</vt:lpstr>
      <vt:lpstr>What are IRBs Doing to Streamline the Process?</vt:lpstr>
      <vt:lpstr>Ways Administrators Could Help</vt:lpstr>
      <vt:lpstr>Best Practices</vt:lpstr>
      <vt:lpstr>Key Take-Away</vt:lpstr>
      <vt:lpstr>References</vt:lpstr>
      <vt:lpstr>References</vt:lpstr>
      <vt:lpstr>Download your Summer/ Fall Webinar Education Schedule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841</cp:revision>
  <dcterms:created xsi:type="dcterms:W3CDTF">2016-03-20T11:36:31Z</dcterms:created>
  <dcterms:modified xsi:type="dcterms:W3CDTF">2020-06-03T14:59:23Z</dcterms:modified>
</cp:coreProperties>
</file>