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6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D1E52-BE66-41A7-807E-74D6554125A5}" v="26" dt="2023-02-02T18:58:32.481"/>
    <p1510:client id="{59342564-D766-2B5D-A1EF-2CDC0F67D8C7}" v="12" dt="2023-11-30T18:13:22.010"/>
    <p1510:client id="{B0888538-8EFC-3CD7-700F-D6846D1A5C46}" v="526" dt="2023-11-30T22:15:01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39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645" y="4399020"/>
            <a:ext cx="10386873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ACGME Survey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2024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–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Five</a:t>
            </a: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Best Practices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5F8C110D-7831-473F-96EE-50A73E308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2851" y="5400398"/>
            <a:ext cx="4683125" cy="0"/>
          </a:xfrm>
          <a:prstGeom prst="line">
            <a:avLst/>
          </a:prstGeom>
          <a:noFill/>
          <a:ln w="57150" cap="flat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88865747-4345-4D95-BD98-A2DC0E845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4413" y="3058836"/>
            <a:ext cx="0" cy="2341563"/>
          </a:xfrm>
          <a:prstGeom prst="line">
            <a:avLst/>
          </a:prstGeom>
          <a:noFill/>
          <a:ln w="57150" cap="flat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6615649B-F37E-4EC0-9DCF-0CA7D7E41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238" y="3743048"/>
            <a:ext cx="1654175" cy="1657350"/>
          </a:xfrm>
          <a:prstGeom prst="line">
            <a:avLst/>
          </a:prstGeom>
          <a:noFill/>
          <a:ln w="57150" cap="flat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21C8C606-7EDB-456A-89EC-5DA47EB623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4413" y="3743048"/>
            <a:ext cx="1655763" cy="1657350"/>
          </a:xfrm>
          <a:prstGeom prst="line">
            <a:avLst/>
          </a:prstGeom>
          <a:noFill/>
          <a:ln w="57150" cap="flat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FA26292-7215-446C-8534-89ABEE2DB3C5}"/>
              </a:ext>
            </a:extLst>
          </p:cNvPr>
          <p:cNvSpPr>
            <a:spLocks/>
          </p:cNvSpPr>
          <p:nvPr/>
        </p:nvSpPr>
        <p:spPr bwMode="auto">
          <a:xfrm>
            <a:off x="3196420" y="4862410"/>
            <a:ext cx="2019402" cy="1036714"/>
          </a:xfrm>
          <a:custGeom>
            <a:avLst/>
            <a:gdLst>
              <a:gd name="T0" fmla="*/ 313 w 1221"/>
              <a:gd name="T1" fmla="*/ 0 h 626"/>
              <a:gd name="T2" fmla="*/ 1221 w 1221"/>
              <a:gd name="T3" fmla="*/ 313 h 626"/>
              <a:gd name="T4" fmla="*/ 313 w 1221"/>
              <a:gd name="T5" fmla="*/ 626 h 626"/>
              <a:gd name="T6" fmla="*/ 0 w 1221"/>
              <a:gd name="T7" fmla="*/ 313 h 626"/>
              <a:gd name="T8" fmla="*/ 313 w 1221"/>
              <a:gd name="T9" fmla="*/ 0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1" h="626">
                <a:moveTo>
                  <a:pt x="313" y="0"/>
                </a:moveTo>
                <a:cubicBezTo>
                  <a:pt x="486" y="0"/>
                  <a:pt x="1221" y="313"/>
                  <a:pt x="1221" y="313"/>
                </a:cubicBezTo>
                <a:cubicBezTo>
                  <a:pt x="1221" y="313"/>
                  <a:pt x="486" y="626"/>
                  <a:pt x="313" y="626"/>
                </a:cubicBezTo>
                <a:cubicBezTo>
                  <a:pt x="140" y="626"/>
                  <a:pt x="0" y="486"/>
                  <a:pt x="0" y="313"/>
                </a:cubicBezTo>
                <a:cubicBezTo>
                  <a:pt x="0" y="140"/>
                  <a:pt x="140" y="0"/>
                  <a:pt x="313" y="0"/>
                </a:cubicBezTo>
                <a:close/>
              </a:path>
            </a:pathLst>
          </a:cu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571500" dist="444500" dir="8100000" algn="t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D6105A6-B47A-41E0-8936-8C4FCAA97BCA}"/>
              </a:ext>
            </a:extLst>
          </p:cNvPr>
          <p:cNvSpPr>
            <a:spLocks/>
          </p:cNvSpPr>
          <p:nvPr/>
        </p:nvSpPr>
        <p:spPr bwMode="auto">
          <a:xfrm>
            <a:off x="3901479" y="3223414"/>
            <a:ext cx="1629536" cy="1629536"/>
          </a:xfrm>
          <a:custGeom>
            <a:avLst/>
            <a:gdLst>
              <a:gd name="T0" fmla="*/ 564 w 986"/>
              <a:gd name="T1" fmla="*/ 122 h 985"/>
              <a:gd name="T2" fmla="*/ 986 w 986"/>
              <a:gd name="T3" fmla="*/ 985 h 985"/>
              <a:gd name="T4" fmla="*/ 122 w 986"/>
              <a:gd name="T5" fmla="*/ 565 h 985"/>
              <a:gd name="T6" fmla="*/ 122 w 986"/>
              <a:gd name="T7" fmla="*/ 123 h 985"/>
              <a:gd name="T8" fmla="*/ 564 w 986"/>
              <a:gd name="T9" fmla="*/ 122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6" h="985">
                <a:moveTo>
                  <a:pt x="564" y="122"/>
                </a:moveTo>
                <a:cubicBezTo>
                  <a:pt x="687" y="244"/>
                  <a:pt x="986" y="985"/>
                  <a:pt x="986" y="985"/>
                </a:cubicBezTo>
                <a:cubicBezTo>
                  <a:pt x="986" y="985"/>
                  <a:pt x="245" y="687"/>
                  <a:pt x="122" y="565"/>
                </a:cubicBezTo>
                <a:cubicBezTo>
                  <a:pt x="0" y="443"/>
                  <a:pt x="0" y="245"/>
                  <a:pt x="122" y="123"/>
                </a:cubicBezTo>
                <a:cubicBezTo>
                  <a:pt x="244" y="0"/>
                  <a:pt x="442" y="0"/>
                  <a:pt x="564" y="122"/>
                </a:cubicBezTo>
                <a:close/>
              </a:path>
            </a:pathLst>
          </a:custGeom>
          <a:solidFill>
            <a:schemeClr val="accent3"/>
          </a:solidFill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>
            <a:outerShdw blurRad="571500" dist="444500" dir="8100000" algn="t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C76D452F-1D43-4314-91BD-83F106D898E9}"/>
              </a:ext>
            </a:extLst>
          </p:cNvPr>
          <p:cNvSpPr>
            <a:spLocks/>
          </p:cNvSpPr>
          <p:nvPr/>
        </p:nvSpPr>
        <p:spPr bwMode="auto">
          <a:xfrm>
            <a:off x="5572871" y="2678738"/>
            <a:ext cx="1035252" cy="2020858"/>
          </a:xfrm>
          <a:custGeom>
            <a:avLst/>
            <a:gdLst>
              <a:gd name="T0" fmla="*/ 626 w 626"/>
              <a:gd name="T1" fmla="*/ 312 h 1221"/>
              <a:gd name="T2" fmla="*/ 315 w 626"/>
              <a:gd name="T3" fmla="*/ 1221 h 1221"/>
              <a:gd name="T4" fmla="*/ 0 w 626"/>
              <a:gd name="T5" fmla="*/ 313 h 1221"/>
              <a:gd name="T6" fmla="*/ 312 w 626"/>
              <a:gd name="T7" fmla="*/ 0 h 1221"/>
              <a:gd name="T8" fmla="*/ 626 w 626"/>
              <a:gd name="T9" fmla="*/ 312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221">
                <a:moveTo>
                  <a:pt x="626" y="312"/>
                </a:moveTo>
                <a:cubicBezTo>
                  <a:pt x="626" y="485"/>
                  <a:pt x="315" y="1221"/>
                  <a:pt x="315" y="1221"/>
                </a:cubicBezTo>
                <a:cubicBezTo>
                  <a:pt x="315" y="1221"/>
                  <a:pt x="0" y="486"/>
                  <a:pt x="0" y="313"/>
                </a:cubicBezTo>
                <a:cubicBezTo>
                  <a:pt x="0" y="141"/>
                  <a:pt x="140" y="0"/>
                  <a:pt x="312" y="0"/>
                </a:cubicBezTo>
                <a:cubicBezTo>
                  <a:pt x="485" y="0"/>
                  <a:pt x="626" y="139"/>
                  <a:pt x="626" y="312"/>
                </a:cubicBezTo>
                <a:close/>
              </a:path>
            </a:pathLst>
          </a:custGeom>
          <a:solidFill>
            <a:schemeClr val="accent4"/>
          </a:solidFill>
          <a:ln w="2857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>
            <a:outerShdw blurRad="571500" dist="444500" dir="8100000" algn="t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6E3F71F-2CB1-4712-9A98-6555BF5F4896}"/>
              </a:ext>
            </a:extLst>
          </p:cNvPr>
          <p:cNvSpPr>
            <a:spLocks/>
          </p:cNvSpPr>
          <p:nvPr/>
        </p:nvSpPr>
        <p:spPr bwMode="auto">
          <a:xfrm>
            <a:off x="6520076" y="3326813"/>
            <a:ext cx="1626616" cy="1635376"/>
          </a:xfrm>
          <a:custGeom>
            <a:avLst/>
            <a:gdLst>
              <a:gd name="T0" fmla="*/ 862 w 984"/>
              <a:gd name="T1" fmla="*/ 565 h 988"/>
              <a:gd name="T2" fmla="*/ 0 w 984"/>
              <a:gd name="T3" fmla="*/ 988 h 988"/>
              <a:gd name="T4" fmla="*/ 418 w 984"/>
              <a:gd name="T5" fmla="*/ 123 h 988"/>
              <a:gd name="T6" fmla="*/ 861 w 984"/>
              <a:gd name="T7" fmla="*/ 122 h 988"/>
              <a:gd name="T8" fmla="*/ 862 w 984"/>
              <a:gd name="T9" fmla="*/ 565 h 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4" h="988">
                <a:moveTo>
                  <a:pt x="862" y="565"/>
                </a:moveTo>
                <a:cubicBezTo>
                  <a:pt x="740" y="687"/>
                  <a:pt x="0" y="988"/>
                  <a:pt x="0" y="988"/>
                </a:cubicBezTo>
                <a:cubicBezTo>
                  <a:pt x="0" y="988"/>
                  <a:pt x="296" y="246"/>
                  <a:pt x="418" y="123"/>
                </a:cubicBezTo>
                <a:cubicBezTo>
                  <a:pt x="540" y="1"/>
                  <a:pt x="738" y="0"/>
                  <a:pt x="861" y="122"/>
                </a:cubicBezTo>
                <a:cubicBezTo>
                  <a:pt x="983" y="244"/>
                  <a:pt x="984" y="442"/>
                  <a:pt x="862" y="565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>
            <a:outerShdw blurRad="571500" dist="444500" dir="8100000" algn="t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DE90E970-6AA7-432B-9048-1D772F710A34}"/>
              </a:ext>
            </a:extLst>
          </p:cNvPr>
          <p:cNvSpPr>
            <a:spLocks/>
          </p:cNvSpPr>
          <p:nvPr/>
        </p:nvSpPr>
        <p:spPr bwMode="auto">
          <a:xfrm>
            <a:off x="6676751" y="4872935"/>
            <a:ext cx="2020858" cy="1038174"/>
          </a:xfrm>
          <a:custGeom>
            <a:avLst/>
            <a:gdLst>
              <a:gd name="T0" fmla="*/ 910 w 1222"/>
              <a:gd name="T1" fmla="*/ 627 h 628"/>
              <a:gd name="T2" fmla="*/ 0 w 1222"/>
              <a:gd name="T3" fmla="*/ 317 h 628"/>
              <a:gd name="T4" fmla="*/ 907 w 1222"/>
              <a:gd name="T5" fmla="*/ 1 h 628"/>
              <a:gd name="T6" fmla="*/ 1222 w 1222"/>
              <a:gd name="T7" fmla="*/ 313 h 628"/>
              <a:gd name="T8" fmla="*/ 910 w 1222"/>
              <a:gd name="T9" fmla="*/ 627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2" h="628">
                <a:moveTo>
                  <a:pt x="910" y="627"/>
                </a:moveTo>
                <a:cubicBezTo>
                  <a:pt x="737" y="628"/>
                  <a:pt x="0" y="317"/>
                  <a:pt x="0" y="317"/>
                </a:cubicBezTo>
                <a:cubicBezTo>
                  <a:pt x="0" y="317"/>
                  <a:pt x="735" y="2"/>
                  <a:pt x="907" y="1"/>
                </a:cubicBezTo>
                <a:cubicBezTo>
                  <a:pt x="1080" y="0"/>
                  <a:pt x="1221" y="140"/>
                  <a:pt x="1222" y="313"/>
                </a:cubicBezTo>
                <a:cubicBezTo>
                  <a:pt x="1222" y="486"/>
                  <a:pt x="1083" y="626"/>
                  <a:pt x="910" y="627"/>
                </a:cubicBezTo>
                <a:close/>
              </a:path>
            </a:pathLst>
          </a:cu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outerShdw blurRad="571500" dist="444500" dir="8100000" algn="t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397D41-B6DE-4FB0-83FF-9F7C8FC3D3D5}"/>
              </a:ext>
            </a:extLst>
          </p:cNvPr>
          <p:cNvSpPr/>
          <p:nvPr/>
        </p:nvSpPr>
        <p:spPr>
          <a:xfrm>
            <a:off x="5706224" y="1548613"/>
            <a:ext cx="5377858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600" b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Enlist senior residents/fellows to </a:t>
            </a:r>
          </a:p>
          <a:p>
            <a:r>
              <a:rPr lang="en-IN" sz="1600" b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provide pre-survey education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51DCF8-FE97-4F06-9DB3-B1E2FD504C11}"/>
              </a:ext>
            </a:extLst>
          </p:cNvPr>
          <p:cNvSpPr txBox="1"/>
          <p:nvPr/>
        </p:nvSpPr>
        <p:spPr>
          <a:xfrm>
            <a:off x="4598244" y="1596735"/>
            <a:ext cx="974627" cy="101566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IN" sz="6600" b="1">
                <a:solidFill>
                  <a:schemeClr val="accent4"/>
                </a:solidFill>
                <a:cs typeface="Segoe UI Light" panose="020B0502040204020203" pitchFamily="34" charset="0"/>
              </a:rPr>
              <a:t>03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C7D78F-365F-4E92-B840-FB6B31265D90}"/>
              </a:ext>
            </a:extLst>
          </p:cNvPr>
          <p:cNvSpPr/>
          <p:nvPr/>
        </p:nvSpPr>
        <p:spPr>
          <a:xfrm>
            <a:off x="-8071" y="4503603"/>
            <a:ext cx="2125014" cy="73866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en-IN" sz="1600" b="1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Schedule a didactic session for the ACGME Survey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B57FEC-A48B-46B2-BB18-4536962CA38D}"/>
              </a:ext>
            </a:extLst>
          </p:cNvPr>
          <p:cNvSpPr/>
          <p:nvPr/>
        </p:nvSpPr>
        <p:spPr>
          <a:xfrm>
            <a:off x="705485" y="2697217"/>
            <a:ext cx="2016224" cy="73866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en-IN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Segoe UI Light"/>
              </a:rPr>
              <a:t>Develop an agenda for the pre-survey education</a:t>
            </a:r>
            <a:endParaRPr lang="en-IN" sz="1600" b="1" dirty="0">
              <a:solidFill>
                <a:schemeClr val="tx1">
                  <a:lumMod val="75000"/>
                  <a:lumOff val="25000"/>
                </a:schemeClr>
              </a:solidFill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CA0D7C-BF7B-4546-8585-D242F3E6F534}"/>
              </a:ext>
            </a:extLst>
          </p:cNvPr>
          <p:cNvSpPr txBox="1"/>
          <p:nvPr/>
        </p:nvSpPr>
        <p:spPr>
          <a:xfrm>
            <a:off x="2864511" y="2588474"/>
            <a:ext cx="974627" cy="101566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IN" sz="6600" b="1">
                <a:solidFill>
                  <a:schemeClr val="accent3"/>
                </a:solidFill>
                <a:cs typeface="Segoe UI Light" panose="020B0502040204020203" pitchFamily="34" charset="0"/>
              </a:rPr>
              <a:t>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D539221-A4F0-452B-AC24-B75CC45751BC}"/>
              </a:ext>
            </a:extLst>
          </p:cNvPr>
          <p:cNvSpPr txBox="1"/>
          <p:nvPr/>
        </p:nvSpPr>
        <p:spPr>
          <a:xfrm>
            <a:off x="7727288" y="2480256"/>
            <a:ext cx="974627" cy="101566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IN" sz="6600" b="1">
                <a:solidFill>
                  <a:schemeClr val="accent5"/>
                </a:solidFill>
                <a:cs typeface="Segoe UI Light" panose="020B0502040204020203" pitchFamily="34" charset="0"/>
              </a:rPr>
              <a:t>04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05B61A-1C9E-47D7-BABC-4AF592E835E1}"/>
              </a:ext>
            </a:extLst>
          </p:cNvPr>
          <p:cNvSpPr/>
          <p:nvPr/>
        </p:nvSpPr>
        <p:spPr>
          <a:xfrm>
            <a:off x="8848542" y="3043976"/>
            <a:ext cx="2774299" cy="92333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2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Segoe UI Light"/>
              </a:rPr>
              <a:t>In addition to covering your pre-survey education agenda, provide background information and an understanding of the importance of the survey and how the ACGME uses the data.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1951FD-9FE5-4C2A-8A50-044904E589AC}"/>
              </a:ext>
            </a:extLst>
          </p:cNvPr>
          <p:cNvSpPr txBox="1"/>
          <p:nvPr/>
        </p:nvSpPr>
        <p:spPr>
          <a:xfrm>
            <a:off x="2241053" y="4303379"/>
            <a:ext cx="974626" cy="101566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IN" sz="6600" b="1">
                <a:solidFill>
                  <a:schemeClr val="accent1"/>
                </a:solidFill>
                <a:cs typeface="Segoe UI Light" panose="020B0502040204020203" pitchFamily="34" charset="0"/>
              </a:rPr>
              <a:t>01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D57C412-1DCC-478F-928E-4F8359A5529C}"/>
              </a:ext>
            </a:extLst>
          </p:cNvPr>
          <p:cNvSpPr/>
          <p:nvPr/>
        </p:nvSpPr>
        <p:spPr>
          <a:xfrm>
            <a:off x="9121332" y="5295783"/>
            <a:ext cx="2648323" cy="110799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2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Since it is vital that those that take the survey also participate in the pre-survey education, be sure that anyone who completes the survey at another time is provided with the same pre-survey education.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F16491A-4989-4738-9455-C16ECFBC2612}"/>
              </a:ext>
            </a:extLst>
          </p:cNvPr>
          <p:cNvSpPr/>
          <p:nvPr/>
        </p:nvSpPr>
        <p:spPr>
          <a:xfrm>
            <a:off x="9847199" y="4551864"/>
            <a:ext cx="2115204" cy="73866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Segoe UI Light"/>
              </a:rPr>
              <a:t>Consider Compliance</a:t>
            </a:r>
          </a:p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70% - Resident/Fellow</a:t>
            </a:r>
          </a:p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Segoe UI Light"/>
              </a:rPr>
              <a:t>70% - Faculty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FD14E22-8186-46CE-A97B-48FC309BB2D0}"/>
              </a:ext>
            </a:extLst>
          </p:cNvPr>
          <p:cNvSpPr txBox="1"/>
          <p:nvPr/>
        </p:nvSpPr>
        <p:spPr>
          <a:xfrm>
            <a:off x="8830716" y="4365104"/>
            <a:ext cx="974627" cy="101566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IN" sz="6600" b="1">
                <a:solidFill>
                  <a:schemeClr val="accent6"/>
                </a:solidFill>
                <a:cs typeface="Segoe UI Light" panose="020B0502040204020203" pitchFamily="34" charset="0"/>
              </a:rPr>
              <a:t>05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74109BD-84D3-424C-AEA1-06280023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503" y="4694697"/>
            <a:ext cx="1410886" cy="141299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blurRad="571500" dist="444500" dir="8100000" algn="t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6871464-B491-4B86-AAED-6BA5E8BE80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078" y="980313"/>
            <a:ext cx="2541685" cy="1009614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29A8D84B-307D-4AF2-B726-2EB2E996EC91}"/>
              </a:ext>
            </a:extLst>
          </p:cNvPr>
          <p:cNvSpPr/>
          <p:nvPr/>
        </p:nvSpPr>
        <p:spPr>
          <a:xfrm>
            <a:off x="505155" y="3453871"/>
            <a:ext cx="2369377" cy="92333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28600" indent="-228600">
              <a:buAutoNum type="arabicParenR"/>
            </a:pPr>
            <a:r>
              <a:rPr lang="en-IN" sz="1200">
                <a:solidFill>
                  <a:schemeClr val="tx1">
                    <a:lumMod val="65000"/>
                    <a:lumOff val="35000"/>
                  </a:schemeClr>
                </a:solidFill>
                <a:latin typeface="Segoe UI Light"/>
                <a:ea typeface="Open Sans"/>
                <a:cs typeface="Segoe UI Light"/>
              </a:rPr>
              <a:t>Review last year's survey</a:t>
            </a:r>
          </a:p>
          <a:p>
            <a:r>
              <a:rPr lang="en-I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/>
                <a:ea typeface="Open Sans"/>
                <a:cs typeface="Segoe UI Light"/>
              </a:rPr>
              <a:t>2)   Prepare survey talking points to review key survey terms and program-specific information for each of the content areas 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2016654-C71A-4CA6-99B6-D4B90C57456A}"/>
              </a:ext>
            </a:extLst>
          </p:cNvPr>
          <p:cNvSpPr/>
          <p:nvPr/>
        </p:nvSpPr>
        <p:spPr>
          <a:xfrm>
            <a:off x="417591" y="5241684"/>
            <a:ext cx="2265120" cy="110799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2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It is critical that residents/fellows take a break from their patient care to focus on this high-stakes survey. Setting aside a didactic time indicates the importance of this survey.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A073705-E06B-4074-AB41-B54C81595E76}"/>
              </a:ext>
            </a:extLst>
          </p:cNvPr>
          <p:cNvSpPr/>
          <p:nvPr/>
        </p:nvSpPr>
        <p:spPr>
          <a:xfrm>
            <a:off x="5706225" y="2071716"/>
            <a:ext cx="3124492" cy="36933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2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When the leadership conducts the pre-survey education, it can be viewed as “intimidating.”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58BA668-7722-430A-AA92-18133B9148A8}"/>
              </a:ext>
            </a:extLst>
          </p:cNvPr>
          <p:cNvSpPr/>
          <p:nvPr/>
        </p:nvSpPr>
        <p:spPr>
          <a:xfrm>
            <a:off x="8830716" y="2546278"/>
            <a:ext cx="2427164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IN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Segoe UI Light"/>
              </a:rPr>
              <a:t>Discuss the survey with residents/fellows</a:t>
            </a: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5D8B"/>
      </a:accent1>
      <a:accent2>
        <a:srgbClr val="286ED6"/>
      </a:accent2>
      <a:accent3>
        <a:srgbClr val="2197D6"/>
      </a:accent3>
      <a:accent4>
        <a:srgbClr val="20B0C2"/>
      </a:accent4>
      <a:accent5>
        <a:srgbClr val="28A47A"/>
      </a:accent5>
      <a:accent6>
        <a:srgbClr val="75AB25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d4d523-0ecf-4d56-85eb-df9df8851fdb">
      <Terms xmlns="http://schemas.microsoft.com/office/infopath/2007/PartnerControls"/>
    </lcf76f155ced4ddcb4097134ff3c332f>
    <TaxCatchAll xmlns="5b592465-3d56-4da0-b683-2bace713b1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3B7A11D580E14F9BE0484D3412B0B6" ma:contentTypeVersion="14" ma:contentTypeDescription="Create a new document." ma:contentTypeScope="" ma:versionID="ca267a57e76aa6854ba60e30944098f8">
  <xsd:schema xmlns:xsd="http://www.w3.org/2001/XMLSchema" xmlns:xs="http://www.w3.org/2001/XMLSchema" xmlns:p="http://schemas.microsoft.com/office/2006/metadata/properties" xmlns:ns2="37d4d523-0ecf-4d56-85eb-df9df8851fdb" xmlns:ns3="5b592465-3d56-4da0-b683-2bace713b1a0" targetNamespace="http://schemas.microsoft.com/office/2006/metadata/properties" ma:root="true" ma:fieldsID="9b80e8f42ebef6b18296af93fccca319" ns2:_="" ns3:_="">
    <xsd:import namespace="37d4d523-0ecf-4d56-85eb-df9df8851fdb"/>
    <xsd:import namespace="5b592465-3d56-4da0-b683-2bace713b1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4d523-0ecf-4d56-85eb-df9df8851f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becccba-c4c9-45c7-b798-466261a7ce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92465-3d56-4da0-b683-2bace713b1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dcf033c4-6452-4770-b075-5520ec8e4c3a}" ma:internalName="TaxCatchAll" ma:showField="CatchAllData" ma:web="5b592465-3d56-4da0-b683-2bace713b1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F6439A-1ADC-419C-89A2-478E807C2CE3}">
  <ds:schemaRefs>
    <ds:schemaRef ds:uri="37d4d523-0ecf-4d56-85eb-df9df8851fdb"/>
    <ds:schemaRef ds:uri="5b592465-3d56-4da0-b683-2bace713b1a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914E40-2F9B-420B-A54D-B4257E9CE3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d4d523-0ecf-4d56-85eb-df9df8851fdb"/>
    <ds:schemaRef ds:uri="5b592465-3d56-4da0-b683-2bace713b1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2C8339-1FFC-4BC3-A4C0-33D2103750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ACGME Survey 2024 – Five Best Practices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Petal Mind Map Concept for PowerPoint</dc:title>
  <dc:creator>Julian</dc:creator>
  <cp:revision>57</cp:revision>
  <dcterms:created xsi:type="dcterms:W3CDTF">2013-09-12T13:05:01Z</dcterms:created>
  <dcterms:modified xsi:type="dcterms:W3CDTF">2023-11-30T22:15:36Z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0x0101005D3B7A11D580E14F9BE0484D3412B0B6</vt:lpwstr>
  </property>
  <property fmtid="{D5CDD505-2E9C-101B-9397-08002B2CF9AE}" pid="3" name="MediaServiceImageTags">
    <vt:lpwstr/>
  </property>
</Properties>
</file>